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77" r:id="rId10"/>
    <p:sldId id="264" r:id="rId11"/>
    <p:sldId id="265" r:id="rId12"/>
    <p:sldId id="266" r:id="rId13"/>
    <p:sldId id="267" r:id="rId14"/>
    <p:sldId id="268" r:id="rId15"/>
    <p:sldId id="279" r:id="rId16"/>
    <p:sldId id="280" r:id="rId17"/>
    <p:sldId id="278" r:id="rId18"/>
    <p:sldId id="269" r:id="rId19"/>
    <p:sldId id="270" r:id="rId20"/>
    <p:sldId id="271" r:id="rId21"/>
    <p:sldId id="281" r:id="rId22"/>
    <p:sldId id="272" r:id="rId23"/>
    <p:sldId id="273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7D977-26DF-44A2-AB7A-439704A753B4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721F-CBD1-4650-B2D2-FA3C3AEB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00CB0-88AB-4122-9498-F067EDB781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D649B8-D31F-4A62-8CE9-39272EF75F08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E0DAF-B9A4-465F-95EC-BBD97940605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9" y="346653"/>
            <a:ext cx="1145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6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W</a:t>
            </a:r>
            <a:r>
              <a:rPr lang="en-US" sz="9600" b="1" spc="600" dirty="0" smtClean="0">
                <a:solidFill>
                  <a:srgbClr val="FF0000"/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E</a:t>
            </a:r>
            <a:r>
              <a:rPr lang="en-US" sz="9600" b="1" spc="6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L</a:t>
            </a:r>
            <a:r>
              <a:rPr lang="en-US" sz="9600" b="1" spc="600" dirty="0" smtClean="0">
                <a:solidFill>
                  <a:srgbClr val="FF0000"/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C</a:t>
            </a:r>
            <a:r>
              <a:rPr lang="en-US" sz="9600" b="1" spc="6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O</a:t>
            </a:r>
            <a:r>
              <a:rPr lang="en-US" sz="9600" b="1" spc="600" dirty="0" smtClean="0">
                <a:solidFill>
                  <a:srgbClr val="FF0000"/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M</a:t>
            </a:r>
            <a:r>
              <a:rPr lang="en-US" sz="9600" b="1" spc="6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  <a:cs typeface="NikoshBAN" panose="02000000000000000000" pitchFamily="2" charset="0"/>
              </a:rPr>
              <a:t>E</a:t>
            </a:r>
            <a:endParaRPr lang="en-US" sz="13800" b="1" spc="600" dirty="0">
              <a:solidFill>
                <a:schemeClr val="bg2">
                  <a:lumMod val="50000"/>
                </a:schemeClr>
              </a:solidFill>
              <a:latin typeface="Franklin Gothic Medium Cond" panose="020B060603040202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3098751"/>
            <a:ext cx="1589315" cy="1716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44" y="3094477"/>
            <a:ext cx="1603628" cy="1731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064" y="4826395"/>
            <a:ext cx="1152525" cy="12778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" y="6004560"/>
            <a:ext cx="12192001" cy="853440"/>
            <a:chOff x="-1" y="6004560"/>
            <a:chExt cx="12250058" cy="8534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004560"/>
              <a:ext cx="2380345" cy="853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344" y="6004560"/>
              <a:ext cx="2380345" cy="8534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689" y="6004560"/>
              <a:ext cx="2380345" cy="8534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034" y="6004560"/>
              <a:ext cx="2380345" cy="8534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379" y="6004560"/>
              <a:ext cx="2380345" cy="8534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19" r="21608"/>
            <a:stretch/>
          </p:blipFill>
          <p:spPr>
            <a:xfrm>
              <a:off x="11843660" y="6004560"/>
              <a:ext cx="406397" cy="85344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38" y="2121171"/>
            <a:ext cx="4004079" cy="3699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28087" y="5167085"/>
            <a:ext cx="845243" cy="9371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67003" y="5471886"/>
            <a:ext cx="570333" cy="6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4.8148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908" y="2029060"/>
            <a:ext cx="11596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Buy is a verb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Buy- </a:t>
            </a:r>
            <a:r>
              <a:rPr lang="bn-IN" sz="4400" b="1" dirty="0">
                <a:solidFill>
                  <a:srgbClr val="FF0000"/>
                </a:solidFill>
              </a:rPr>
              <a:t>ঠিকানা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  <a:p>
            <a:r>
              <a:rPr lang="en-US" sz="6000" b="1" dirty="0" smtClean="0">
                <a:solidFill>
                  <a:srgbClr val="7030A0"/>
                </a:solidFill>
              </a:rPr>
              <a:t>Buy – purchase / bargain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6376" y="6248400"/>
            <a:ext cx="12218375" cy="611246"/>
            <a:chOff x="231586" y="5661423"/>
            <a:chExt cx="11728186" cy="961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431" y="5085834"/>
            <a:ext cx="1152525" cy="1277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85363" y="5352890"/>
            <a:ext cx="799989" cy="1010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60854" y="5513790"/>
            <a:ext cx="672644" cy="849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0840" y="5649312"/>
            <a:ext cx="565384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08" y="2029060"/>
            <a:ext cx="10542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Borrow is a verb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Borrow – </a:t>
            </a:r>
            <a:r>
              <a:rPr lang="bn-IN" sz="4400" b="1" dirty="0">
                <a:solidFill>
                  <a:srgbClr val="FF0000"/>
                </a:solidFill>
              </a:rPr>
              <a:t>ধার </a:t>
            </a:r>
            <a:r>
              <a:rPr lang="bn-IN" sz="4400" b="1" dirty="0" smtClean="0">
                <a:solidFill>
                  <a:srgbClr val="FF0000"/>
                </a:solidFill>
              </a:rPr>
              <a:t>করা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6000" b="1" dirty="0">
                <a:solidFill>
                  <a:srgbClr val="7030A0"/>
                </a:solidFill>
              </a:rPr>
              <a:t>Borrow - </a:t>
            </a:r>
            <a:r>
              <a:rPr lang="en-US" sz="6000" b="1" dirty="0" smtClean="0">
                <a:solidFill>
                  <a:srgbClr val="7030A0"/>
                </a:solidFill>
              </a:rPr>
              <a:t>loan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460" y="4708624"/>
            <a:ext cx="1152525" cy="1277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9392" y="4975680"/>
            <a:ext cx="799989" cy="1010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4883" y="5136580"/>
            <a:ext cx="672644" cy="849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44869" y="5272102"/>
            <a:ext cx="565384" cy="7143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2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08" y="1793534"/>
            <a:ext cx="10542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Promise is a verb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Promise – </a:t>
            </a:r>
            <a:r>
              <a:rPr lang="en-US" sz="4400" b="1" dirty="0" smtClean="0">
                <a:solidFill>
                  <a:srgbClr val="FF0000"/>
                </a:solidFill>
              </a:rPr>
              <a:t>শপথ করা</a:t>
            </a:r>
          </a:p>
          <a:p>
            <a:r>
              <a:rPr lang="en-US" sz="6000" b="1" dirty="0" smtClean="0">
                <a:solidFill>
                  <a:srgbClr val="7030A0"/>
                </a:solidFill>
              </a:rPr>
              <a:t>Promise - assurance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376" y="6206836"/>
            <a:ext cx="12218375" cy="652810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99" y="4536210"/>
            <a:ext cx="1152525" cy="1277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33431" y="4803266"/>
            <a:ext cx="799989" cy="1010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8922" y="4964166"/>
            <a:ext cx="672644" cy="84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8908" y="5099688"/>
            <a:ext cx="565384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08" y="1616816"/>
            <a:ext cx="11596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Expire is a verb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Expire – </a:t>
            </a:r>
            <a:r>
              <a:rPr lang="en-US" sz="4400" b="1" dirty="0" smtClean="0">
                <a:solidFill>
                  <a:srgbClr val="FF0000"/>
                </a:solidFill>
              </a:rPr>
              <a:t>শেষ </a:t>
            </a:r>
            <a:r>
              <a:rPr lang="bn-IN" sz="4400" b="1" dirty="0">
                <a:solidFill>
                  <a:srgbClr val="FF0000"/>
                </a:solidFill>
              </a:rPr>
              <a:t>হওয়া</a:t>
            </a:r>
            <a:endParaRPr lang="en-US" sz="6000" b="1" dirty="0">
              <a:solidFill>
                <a:srgbClr val="FF0000"/>
              </a:solidFill>
            </a:endParaRPr>
          </a:p>
          <a:p>
            <a:r>
              <a:rPr lang="en-US" sz="6000" b="1" dirty="0">
                <a:solidFill>
                  <a:srgbClr val="7030A0"/>
                </a:solidFill>
              </a:rPr>
              <a:t>Expire – Become invalid; </a:t>
            </a:r>
          </a:p>
          <a:p>
            <a:r>
              <a:rPr lang="en-US" sz="6000" b="1" dirty="0">
                <a:solidFill>
                  <a:srgbClr val="7030A0"/>
                </a:solidFill>
              </a:rPr>
              <a:t>to become end of a </a:t>
            </a:r>
            <a:r>
              <a:rPr lang="en-US" sz="6000" b="1" dirty="0" smtClean="0">
                <a:solidFill>
                  <a:srgbClr val="7030A0"/>
                </a:solidFill>
              </a:rPr>
              <a:t>period 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376" y="6179127"/>
            <a:ext cx="12218375" cy="680519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02" y="5191224"/>
            <a:ext cx="1152525" cy="1010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933" y="5402468"/>
            <a:ext cx="799989" cy="799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84425" y="5529741"/>
            <a:ext cx="672644" cy="672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4411" y="5636940"/>
            <a:ext cx="565384" cy="5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08" y="1459639"/>
            <a:ext cx="11596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Signature is a noun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Signature </a:t>
            </a:r>
            <a:r>
              <a:rPr lang="en-US" sz="6000" b="1" dirty="0" smtClean="0">
                <a:solidFill>
                  <a:srgbClr val="FF0000"/>
                </a:solidFill>
              </a:rPr>
              <a:t>– </a:t>
            </a:r>
            <a:r>
              <a:rPr lang="bn-IN" sz="4400" b="1" dirty="0" smtClean="0">
                <a:solidFill>
                  <a:srgbClr val="FF0000"/>
                </a:solidFill>
              </a:rPr>
              <a:t>নাম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r>
              <a:rPr lang="en-US" sz="6000" b="1" dirty="0">
                <a:solidFill>
                  <a:srgbClr val="7030A0"/>
                </a:solidFill>
              </a:rPr>
              <a:t>Signature – name / autograph / </a:t>
            </a:r>
            <a:r>
              <a:rPr lang="en-US" sz="6000" b="1" dirty="0" smtClean="0">
                <a:solidFill>
                  <a:srgbClr val="7030A0"/>
                </a:solidFill>
              </a:rPr>
              <a:t>sign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376" y="6165273"/>
            <a:ext cx="12218375" cy="694373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596" y="4874234"/>
            <a:ext cx="1152525" cy="1277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6528" y="5141290"/>
            <a:ext cx="799989" cy="1010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2019" y="5302190"/>
            <a:ext cx="672644" cy="84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2005" y="5437712"/>
            <a:ext cx="565384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08" y="1459639"/>
            <a:ext cx="11596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Return is a verb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Return – </a:t>
            </a:r>
            <a:r>
              <a:rPr lang="bn-IN" sz="4400" b="1" dirty="0" smtClean="0">
                <a:solidFill>
                  <a:srgbClr val="FF0000"/>
                </a:solidFill>
              </a:rPr>
              <a:t>ফেরত দেওয়া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r>
              <a:rPr lang="en-US" sz="6000" b="1" dirty="0" smtClean="0">
                <a:solidFill>
                  <a:srgbClr val="7030A0"/>
                </a:solidFill>
              </a:rPr>
              <a:t>Return – arrival / coming back / homecoming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376" y="6165273"/>
            <a:ext cx="12218375" cy="694373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80" y="4854405"/>
            <a:ext cx="1379129" cy="1277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1211" y="5121461"/>
            <a:ext cx="957279" cy="1010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703" y="5282361"/>
            <a:ext cx="804896" cy="84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6688" y="5417883"/>
            <a:ext cx="676547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908" y="1459639"/>
            <a:ext cx="11596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Address is a noun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Address – </a:t>
            </a:r>
            <a:r>
              <a:rPr lang="bn-IN" sz="4400" b="1" dirty="0" smtClean="0">
                <a:solidFill>
                  <a:srgbClr val="FF0000"/>
                </a:solidFill>
              </a:rPr>
              <a:t>ঠিকানা</a:t>
            </a:r>
            <a:endParaRPr lang="en-US" sz="6000" b="1" dirty="0" smtClean="0">
              <a:solidFill>
                <a:srgbClr val="FF0000"/>
              </a:solidFill>
            </a:endParaRPr>
          </a:p>
          <a:p>
            <a:r>
              <a:rPr lang="en-US" sz="6000" b="1" dirty="0" smtClean="0">
                <a:solidFill>
                  <a:srgbClr val="7030A0"/>
                </a:solidFill>
              </a:rPr>
              <a:t>Address – name of place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08" y="286491"/>
            <a:ext cx="115961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376" y="6165273"/>
            <a:ext cx="12218375" cy="694373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80" y="4854405"/>
            <a:ext cx="1379129" cy="1277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1211" y="5121461"/>
            <a:ext cx="957279" cy="1010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6703" y="5282361"/>
            <a:ext cx="804896" cy="84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6688" y="5417883"/>
            <a:ext cx="676547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73521-BEF3-49C4-910F-7D3978C6A4BE}"/>
              </a:ext>
            </a:extLst>
          </p:cNvPr>
          <p:cNvSpPr txBox="1"/>
          <p:nvPr/>
        </p:nvSpPr>
        <p:spPr>
          <a:xfrm>
            <a:off x="311629" y="206514"/>
            <a:ext cx="11573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629" y="5791200"/>
            <a:ext cx="11573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>
                <a:latin typeface="Arial Narrow" panose="020B0606020202030204" pitchFamily="34" charset="0"/>
                <a:cs typeface="NikoshBAN" panose="02000000000000000000" pitchFamily="2" charset="0"/>
              </a:rPr>
              <a:t>Read the text in pair</a:t>
            </a:r>
            <a:r>
              <a:rPr lang="en-US" sz="2800" b="1" spc="300" dirty="0" smtClean="0">
                <a:latin typeface="Arial Narrow" panose="020B0606020202030204" pitchFamily="34" charset="0"/>
                <a:cs typeface="NikoshBAN" panose="02000000000000000000" pitchFamily="2" charset="0"/>
              </a:rPr>
              <a:t>. One </a:t>
            </a:r>
            <a:r>
              <a:rPr lang="en-US" sz="2800" b="1" spc="300" dirty="0">
                <a:latin typeface="Arial Narrow" panose="020B0606020202030204" pitchFamily="34" charset="0"/>
                <a:cs typeface="NikoshBAN" panose="02000000000000000000" pitchFamily="2" charset="0"/>
              </a:rPr>
              <a:t>will read </a:t>
            </a:r>
            <a:r>
              <a:rPr lang="en-US" sz="2800" b="1" spc="300" dirty="0" smtClean="0">
                <a:latin typeface="Arial Narrow" panose="020B0606020202030204" pitchFamily="34" charset="0"/>
                <a:cs typeface="NikoshBAN" panose="02000000000000000000" pitchFamily="2" charset="0"/>
              </a:rPr>
              <a:t>and other </a:t>
            </a:r>
            <a:r>
              <a:rPr lang="en-US" sz="2800" b="1" spc="300" dirty="0">
                <a:latin typeface="Arial Narrow" panose="020B0606020202030204" pitchFamily="34" charset="0"/>
                <a:cs typeface="NikoshBAN" panose="02000000000000000000" pitchFamily="2" charset="0"/>
              </a:rPr>
              <a:t>will listen.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990600"/>
            <a:ext cx="10160000" cy="46672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6376" y="6248400"/>
            <a:ext cx="12218375" cy="611246"/>
            <a:chOff x="231586" y="5661423"/>
            <a:chExt cx="11728186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64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2" y="429501"/>
            <a:ext cx="5370287" cy="56803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26376" y="6109866"/>
            <a:ext cx="12218375" cy="749780"/>
            <a:chOff x="231586" y="5661423"/>
            <a:chExt cx="11728186" cy="961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62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26" y="465851"/>
            <a:ext cx="5320153" cy="56241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1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7" y="1604246"/>
            <a:ext cx="3139439" cy="401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50521" y="330104"/>
            <a:ext cx="1146509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</a:rPr>
              <a:t>Teacher’s introduction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118324" y="2360382"/>
            <a:ext cx="7697297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</a:rPr>
              <a:t>Md. Rafiqul Hasan</a:t>
            </a:r>
          </a:p>
          <a:p>
            <a:pPr algn="ctr"/>
            <a:r>
              <a:rPr lang="en-US" sz="3200" dirty="0">
                <a:ln w="0"/>
              </a:rPr>
              <a:t>Assistant Teacher</a:t>
            </a:r>
          </a:p>
          <a:p>
            <a:pPr algn="ctr"/>
            <a:r>
              <a:rPr lang="en-US" sz="3200" dirty="0">
                <a:ln w="0"/>
              </a:rPr>
              <a:t>Khonkarkhil Government Primary School</a:t>
            </a:r>
          </a:p>
          <a:p>
            <a:pPr algn="ctr"/>
            <a:r>
              <a:rPr lang="en-US" sz="3200" dirty="0">
                <a:ln w="0"/>
              </a:rPr>
              <a:t>Sadar, Cox's Bazar.</a:t>
            </a:r>
          </a:p>
          <a:p>
            <a:pPr algn="ctr"/>
            <a:r>
              <a:rPr lang="en-US" sz="3200" dirty="0">
                <a:ln w="0"/>
              </a:rPr>
              <a:t>email: rafiquecox1@gmail.com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069" y="5139080"/>
            <a:ext cx="1152525" cy="12778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7001" y="5406136"/>
            <a:ext cx="799989" cy="1010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2492" y="5567036"/>
            <a:ext cx="672644" cy="849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02478" y="5702558"/>
            <a:ext cx="565384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0082"/>
          <a:stretch/>
        </p:blipFill>
        <p:spPr>
          <a:xfrm>
            <a:off x="1452814" y="1413163"/>
            <a:ext cx="9286370" cy="34913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258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anose="02000000000000000000" pitchFamily="2" charset="0"/>
              </a:rPr>
              <a:t>Group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1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0082"/>
          <a:stretch/>
        </p:blipFill>
        <p:spPr>
          <a:xfrm>
            <a:off x="1518199" y="1163784"/>
            <a:ext cx="9155600" cy="455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733" y="2037124"/>
            <a:ext cx="85152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  <a:cs typeface="NikoshBAN" panose="02000000000000000000" pitchFamily="2" charset="0"/>
              </a:rPr>
              <a:t>Karim Khan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College Road, Sadar, Noakhali.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Khonkarkhil Government Primary School.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Five				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10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anose="020B0502020202020204" pitchFamily="34" charset="0"/>
                <a:cs typeface="NikoshBAN" panose="02000000000000000000" pitchFamily="2" charset="0"/>
              </a:rPr>
              <a:t>Karim					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lnSpc>
                <a:spcPct val="150000"/>
              </a:lnSpc>
            </a:pP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anose="020B0502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258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anose="02000000000000000000" pitchFamily="2" charset="0"/>
              </a:rPr>
              <a:t>Group work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anose="02000000000000000000" pitchFamily="2" charset="0"/>
              </a:rPr>
              <a:t>(match your answer)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454" y="5797181"/>
            <a:ext cx="1379129" cy="101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2556" y="6013153"/>
            <a:ext cx="957279" cy="714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28049" y="5877631"/>
            <a:ext cx="804896" cy="84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8034" y="6013153"/>
            <a:ext cx="676547" cy="7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74733"/>
            <a:ext cx="115091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" y="889669"/>
            <a:ext cx="1150910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Complete the form with your own information: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20047" y="1794287"/>
            <a:ext cx="11509103" cy="4247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Name: ________________________________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Address: ______________________________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School: _______________________________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Class:________________		Age: ________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NikoshBAN" panose="02000000000000000000" pitchFamily="2" charset="0"/>
              </a:rPr>
              <a:t>Signature: 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848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62" y="17520"/>
            <a:ext cx="11480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  <a:cs typeface="NikoshBAN" panose="02000000000000000000" pitchFamily="2" charset="0"/>
              </a:rPr>
              <a:t>Home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63" y="1259505"/>
            <a:ext cx="114807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Completing the form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63" y="2182835"/>
            <a:ext cx="11480799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Cox's Bazar Library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Name: --------------------------------------------------------------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Address: ----------------------------------------------------------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School: -------------------------------------------------------------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---------------------------	Age: -----------------------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Signature: -------------------	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1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4419184" y="380386"/>
            <a:ext cx="7375922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That's all for today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406774" y="5742723"/>
            <a:ext cx="556271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See you tomorrow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14" y="1156932"/>
            <a:ext cx="6066972" cy="45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4"/>
          <p:cNvSpPr txBox="1"/>
          <p:nvPr/>
        </p:nvSpPr>
        <p:spPr>
          <a:xfrm>
            <a:off x="5036457" y="2423709"/>
            <a:ext cx="6610595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3600" b="0" dirty="0">
                <a:ln w="0"/>
                <a:solidFill>
                  <a:schemeClr val="tx1"/>
                </a:solidFill>
              </a:rPr>
              <a:t>Class: 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5, 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Sub: English</a:t>
            </a:r>
            <a:endParaRPr sz="3600" b="0" dirty="0">
              <a:ln w="0"/>
              <a:solidFill>
                <a:schemeClr val="tx1"/>
              </a:solidFill>
            </a:endParaRPr>
          </a:p>
          <a:p>
            <a:r>
              <a:rPr lang="en-US" sz="3600" b="0" dirty="0">
                <a:ln w="0"/>
                <a:solidFill>
                  <a:schemeClr val="tx1"/>
                </a:solidFill>
              </a:rPr>
              <a:t>Unit: 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22, Lesson 3-4</a:t>
            </a:r>
          </a:p>
          <a:p>
            <a:r>
              <a:rPr lang="en-US" sz="3600" b="0" dirty="0" smtClean="0">
                <a:ln w="0"/>
                <a:solidFill>
                  <a:schemeClr val="tx1"/>
                </a:solidFill>
              </a:rPr>
              <a:t>Title: Completing Forms</a:t>
            </a:r>
          </a:p>
          <a:p>
            <a:r>
              <a:rPr lang="en-US" sz="3600" dirty="0" smtClean="0">
                <a:ln w="0"/>
                <a:solidFill>
                  <a:srgbClr val="0070C0"/>
                </a:solidFill>
              </a:rPr>
              <a:t>Part of lesson: </a:t>
            </a:r>
            <a:r>
              <a:rPr lang="en-US" sz="3600" dirty="0" smtClean="0">
                <a:ln w="0"/>
                <a:solidFill>
                  <a:srgbClr val="FF0000"/>
                </a:solidFill>
              </a:rPr>
              <a:t>D &amp; E</a:t>
            </a:r>
          </a:p>
          <a:p>
            <a:r>
              <a:rPr lang="en-US" sz="3600" b="0" dirty="0" smtClean="0">
                <a:ln w="0"/>
                <a:solidFill>
                  <a:schemeClr val="tx1"/>
                </a:solidFill>
              </a:rPr>
              <a:t>Page 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no: </a:t>
            </a:r>
            <a:r>
              <a:rPr lang="en-US" sz="3600" b="0" dirty="0" smtClean="0">
                <a:ln w="0"/>
                <a:solidFill>
                  <a:schemeClr val="tx1"/>
                </a:solidFill>
              </a:rPr>
              <a:t>87, Time</a:t>
            </a:r>
            <a:r>
              <a:rPr lang="en-US" sz="3600" b="0" dirty="0">
                <a:ln w="0"/>
                <a:solidFill>
                  <a:schemeClr val="tx1"/>
                </a:solidFill>
              </a:rPr>
              <a:t>: 45 Min.</a:t>
            </a:r>
            <a:endParaRPr sz="3600" b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199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</a:rPr>
              <a:t>Lesson’s introduction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1229533"/>
            <a:ext cx="4281715" cy="496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069" y="5406136"/>
            <a:ext cx="1152525" cy="1010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7000" y="5567036"/>
            <a:ext cx="799989" cy="849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02492" y="5702558"/>
            <a:ext cx="672644" cy="714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02478" y="5911526"/>
            <a:ext cx="565384" cy="5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6" y="129570"/>
            <a:ext cx="1152143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Franklin Gothic Medium Cond" panose="020B0606030402020204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6" y="993686"/>
            <a:ext cx="1152143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</a:p>
          <a:p>
            <a:r>
              <a:rPr lang="en-US" sz="2400" dirty="0">
                <a:solidFill>
                  <a:prstClr val="black"/>
                </a:solidFill>
                <a:cs typeface="NikoshBAN" panose="02000000000000000000" pitchFamily="2" charset="0"/>
              </a:rPr>
              <a:t>3.4.1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understand statements made by the teacher and   students.</a:t>
            </a:r>
            <a:endParaRPr lang="en-US" sz="24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7" y="1994751"/>
            <a:ext cx="1152143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  <a:p>
            <a:r>
              <a:rPr lang="en-US" sz="2400" dirty="0">
                <a:solidFill>
                  <a:prstClr val="black"/>
                </a:solidFill>
                <a:cs typeface="NikoshBAN" panose="02000000000000000000" pitchFamily="2" charset="0"/>
              </a:rPr>
              <a:t>1.5.1  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read words, phrases and sentences in the text with proper proper pronunciation, stress and intonation. </a:t>
            </a:r>
          </a:p>
          <a:p>
            <a:r>
              <a:rPr lang="en-US" sz="2400" dirty="0">
                <a:solidFill>
                  <a:prstClr val="black"/>
                </a:solidFill>
                <a:cs typeface="NikoshBAN" panose="02000000000000000000" pitchFamily="2" charset="0"/>
              </a:rPr>
              <a:t>1.7.1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read paragraphs, dialogues, stories, letters and other texts.</a:t>
            </a:r>
          </a:p>
          <a:p>
            <a:r>
              <a:rPr lang="en-US" sz="2400" dirty="0">
                <a:solidFill>
                  <a:prstClr val="black"/>
                </a:solidFill>
                <a:cs typeface="NikoshBAN" panose="02000000000000000000" pitchFamily="2" charset="0"/>
              </a:rPr>
              <a:t>5.1.4      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read silently with understanding personal letters and other texts materials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400" dirty="0">
              <a:solidFill>
                <a:prstClr val="black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5" y="4503485"/>
            <a:ext cx="11521440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Writing:</a:t>
            </a:r>
          </a:p>
          <a:p>
            <a:r>
              <a:rPr lang="en-US" sz="2400" dirty="0">
                <a:solidFill>
                  <a:prstClr val="black"/>
                </a:solidFill>
                <a:cs typeface="NikoshBAN" panose="02000000000000000000" pitchFamily="2" charset="0"/>
              </a:rPr>
              <a:t>3.1.1  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write words, phrases and sentences using non-cursive capital letters.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NikoshBAN" panose="02000000000000000000" pitchFamily="2" charset="0"/>
              </a:rPr>
              <a:t>6.1.2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use capital letters for proper nouns.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NikoshBAN" panose="02000000000000000000" pitchFamily="2" charset="0"/>
              </a:rPr>
              <a:t>12.1.1    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fill in simple forms about oneself and others.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6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56307" y="5798126"/>
            <a:ext cx="872837" cy="8728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336960" y="5160816"/>
            <a:ext cx="872837" cy="8728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229" y="5445208"/>
            <a:ext cx="1152525" cy="1277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77161" y="5712264"/>
            <a:ext cx="799989" cy="1010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52652" y="5873164"/>
            <a:ext cx="672644" cy="849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52638" y="6008686"/>
            <a:ext cx="565384" cy="7143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26" y="129570"/>
            <a:ext cx="1152143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ranklin Gothic Medium Cond" panose="020B0606030402020204" pitchFamily="34" charset="0"/>
              </a:rPr>
              <a:t>Let's enjoy a video...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  <p:pic>
        <p:nvPicPr>
          <p:cNvPr id="17" name="If You're Happy Super Simple Song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307" y="1612355"/>
            <a:ext cx="11773540" cy="5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9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30137" r="35007" b="25698"/>
          <a:stretch/>
        </p:blipFill>
        <p:spPr>
          <a:xfrm>
            <a:off x="1986713" y="2109398"/>
            <a:ext cx="8664595" cy="3485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724" y="350557"/>
            <a:ext cx="1148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24" y="5791237"/>
            <a:ext cx="1148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It is a form.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24" y="1201965"/>
            <a:ext cx="11483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6376" y="6378760"/>
            <a:ext cx="12218375" cy="480876"/>
            <a:chOff x="231586" y="5661423"/>
            <a:chExt cx="11728186" cy="9617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16" y="4639255"/>
            <a:ext cx="1152525" cy="153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43159" y="4639255"/>
            <a:ext cx="1216232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900545"/>
            <a:ext cx="9875520" cy="90575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Our today’s lesson is</a:t>
            </a:r>
            <a:endParaRPr lang="en-US" sz="54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51691" y="5322944"/>
            <a:ext cx="1216232" cy="153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44" y="5297432"/>
            <a:ext cx="1152525" cy="153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915" y="1914584"/>
            <a:ext cx="1135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00B050"/>
                </a:solidFill>
              </a:rPr>
              <a:t>Completing forms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26376" y="5897895"/>
            <a:ext cx="12218375" cy="961751"/>
            <a:chOff x="231586" y="5661423"/>
            <a:chExt cx="11728186" cy="961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1481576" y="2967335"/>
            <a:ext cx="9228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Unit: 22, Lesson: 3-6,</a:t>
            </a:r>
            <a:b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D &amp; E;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Page: 87 </a:t>
            </a:r>
          </a:p>
        </p:txBody>
      </p:sp>
    </p:spTree>
    <p:extLst>
      <p:ext uri="{BB962C8B-B14F-4D97-AF65-F5344CB8AC3E}">
        <p14:creationId xmlns:p14="http://schemas.microsoft.com/office/powerpoint/2010/main" val="7123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06404BA2-F51E-4EB7-9EF7-16683BDB002F}"/>
              </a:ext>
            </a:extLst>
          </p:cNvPr>
          <p:cNvSpPr txBox="1"/>
          <p:nvPr/>
        </p:nvSpPr>
        <p:spPr>
          <a:xfrm>
            <a:off x="392581" y="265983"/>
            <a:ext cx="1140783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Arial Narrow" pitchFamily="34" charset="0"/>
                <a:cs typeface="Times New Roman" panose="02020603050405020304" pitchFamily="18" charset="0"/>
              </a:rPr>
              <a:t>Teacher’s Reading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7795" y="1070927"/>
            <a:ext cx="10057406" cy="5177474"/>
            <a:chOff x="1067795" y="1070927"/>
            <a:chExt cx="10057406" cy="51774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67795" y="1070927"/>
              <a:ext cx="10057406" cy="51774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943" y="1195619"/>
              <a:ext cx="3150911" cy="226801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-26376" y="6248400"/>
            <a:ext cx="12218375" cy="611246"/>
            <a:chOff x="231586" y="5661423"/>
            <a:chExt cx="11728186" cy="961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8DD1E3-591E-4CD5-9CE9-D9B00D3EEB85}"/>
              </a:ext>
            </a:extLst>
          </p:cNvPr>
          <p:cNvSpPr txBox="1"/>
          <p:nvPr/>
        </p:nvSpPr>
        <p:spPr>
          <a:xfrm>
            <a:off x="381002" y="152403"/>
            <a:ext cx="114299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Silent 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10" y="1061255"/>
            <a:ext cx="11145982" cy="513322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26376" y="6248400"/>
            <a:ext cx="12218375" cy="611246"/>
            <a:chOff x="231586" y="5661423"/>
            <a:chExt cx="11728186" cy="961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231586" y="5661423"/>
              <a:ext cx="5153025" cy="9617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14"/>
            <a:stretch/>
          </p:blipFill>
          <p:spPr>
            <a:xfrm>
              <a:off x="5384611" y="5661423"/>
              <a:ext cx="5153025" cy="9617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7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9" t="49514" r="56760"/>
            <a:stretch/>
          </p:blipFill>
          <p:spPr>
            <a:xfrm>
              <a:off x="10345782" y="5661423"/>
              <a:ext cx="1613990" cy="961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91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381</Words>
  <Application>Microsoft Office PowerPoint</Application>
  <PresentationFormat>Widescreen</PresentationFormat>
  <Paragraphs>90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Century Gothic</vt:lpstr>
      <vt:lpstr>Constantia</vt:lpstr>
      <vt:lpstr>Franklin Gothic Medium Cond</vt:lpstr>
      <vt:lpstr>NikoshBAN</vt:lpstr>
      <vt:lpstr>Times New Roman</vt:lpstr>
      <vt:lpstr>Verdana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today’s lesson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52</cp:revision>
  <dcterms:created xsi:type="dcterms:W3CDTF">2021-10-26T05:44:21Z</dcterms:created>
  <dcterms:modified xsi:type="dcterms:W3CDTF">2021-11-21T18:04:57Z</dcterms:modified>
</cp:coreProperties>
</file>