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2" r:id="rId5"/>
    <p:sldId id="261" r:id="rId6"/>
    <p:sldId id="263" r:id="rId7"/>
    <p:sldId id="264" r:id="rId8"/>
    <p:sldId id="268" r:id="rId9"/>
    <p:sldId id="265" r:id="rId10"/>
    <p:sldId id="269" r:id="rId11"/>
    <p:sldId id="270" r:id="rId12"/>
    <p:sldId id="266" r:id="rId13"/>
    <p:sldId id="281" r:id="rId14"/>
    <p:sldId id="276" r:id="rId15"/>
    <p:sldId id="277" r:id="rId16"/>
    <p:sldId id="279" r:id="rId17"/>
    <p:sldId id="280" r:id="rId18"/>
    <p:sldId id="272" r:id="rId19"/>
    <p:sldId id="273" r:id="rId20"/>
    <p:sldId id="275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EE876-9726-478F-8DB1-B1520627314D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BF2D-AF74-4CE5-845D-AA703F8B6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EE876-9726-478F-8DB1-B1520627314D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BF2D-AF74-4CE5-845D-AA703F8B6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EE876-9726-478F-8DB1-B1520627314D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BF2D-AF74-4CE5-845D-AA703F8B6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EE876-9726-478F-8DB1-B1520627314D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BF2D-AF74-4CE5-845D-AA703F8B6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EE876-9726-478F-8DB1-B1520627314D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BF2D-AF74-4CE5-845D-AA703F8B6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EE876-9726-478F-8DB1-B1520627314D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BF2D-AF74-4CE5-845D-AA703F8B6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EE876-9726-478F-8DB1-B1520627314D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BF2D-AF74-4CE5-845D-AA703F8B6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EE876-9726-478F-8DB1-B1520627314D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BF2D-AF74-4CE5-845D-AA703F8B6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EE876-9726-478F-8DB1-B1520627314D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BF2D-AF74-4CE5-845D-AA703F8B6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EE876-9726-478F-8DB1-B1520627314D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BF2D-AF74-4CE5-845D-AA703F8B6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EE876-9726-478F-8DB1-B1520627314D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BF2D-AF74-4CE5-845D-AA703F8B6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EE876-9726-478F-8DB1-B1520627314D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2BF2D-AF74-4CE5-845D-AA703F8B6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90800" y="2286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FF00"/>
                </a:solidFill>
              </a:rPr>
              <a:t>সন্ধির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প্রয়োজনীয়তা</a:t>
            </a:r>
            <a:r>
              <a:rPr lang="en-US" sz="2800" b="1" dirty="0" smtClean="0">
                <a:solidFill>
                  <a:srgbClr val="FFFF00"/>
                </a:solidFill>
              </a:rPr>
              <a:t>  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14400"/>
            <a:ext cx="9144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400" b="1" dirty="0" smtClean="0"/>
              <a:t>১ ।  </a:t>
            </a:r>
            <a:r>
              <a:rPr lang="en-US" sz="2400" b="1" dirty="0" err="1" smtClean="0"/>
              <a:t>সন্ধির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সাহায্যে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নতুন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নতুন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শব্দের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সৃষ্টি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হয়</a:t>
            </a:r>
            <a:r>
              <a:rPr lang="en-US" sz="2400" b="1" dirty="0" smtClean="0"/>
              <a:t> 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 ২। । </a:t>
            </a:r>
            <a:r>
              <a:rPr lang="en-US" sz="2400" b="1" dirty="0" err="1" smtClean="0"/>
              <a:t>সন্ধি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শব্দকে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সুন্দর</a:t>
            </a:r>
            <a:r>
              <a:rPr lang="en-US" sz="2400" b="1" dirty="0" smtClean="0"/>
              <a:t>  ও </a:t>
            </a:r>
            <a:r>
              <a:rPr lang="en-US" sz="2400" b="1" dirty="0" err="1" smtClean="0"/>
              <a:t>শ্রুতিমধুর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করে</a:t>
            </a:r>
            <a:r>
              <a:rPr lang="en-US" sz="2400" b="1" dirty="0" smtClean="0"/>
              <a:t> ।</a:t>
            </a:r>
          </a:p>
          <a:p>
            <a:r>
              <a:rPr lang="en-US" sz="2400" b="1" dirty="0" smtClean="0"/>
              <a:t> </a:t>
            </a:r>
          </a:p>
          <a:p>
            <a:r>
              <a:rPr lang="en-US" sz="2400" b="1" dirty="0" smtClean="0"/>
              <a:t>৩। </a:t>
            </a:r>
            <a:r>
              <a:rPr lang="en-US" sz="2400" b="1" dirty="0" err="1" smtClean="0"/>
              <a:t>সন্ধি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সহজ</a:t>
            </a:r>
            <a:r>
              <a:rPr lang="en-US" sz="2400" b="1" dirty="0" smtClean="0"/>
              <a:t> ও </a:t>
            </a:r>
            <a:r>
              <a:rPr lang="en-US" sz="2400" b="1" dirty="0" err="1" smtClean="0"/>
              <a:t>সুন্দর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ভাষা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সৃষ্টি</a:t>
            </a:r>
            <a:r>
              <a:rPr lang="en-US" sz="2400" b="1" dirty="0" smtClean="0"/>
              <a:t> । 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 ৪। </a:t>
            </a:r>
            <a:r>
              <a:rPr lang="en-US" sz="2400" b="1" dirty="0" err="1" smtClean="0"/>
              <a:t>সন্ধি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ভাষাকে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শ্রুতিমধুর</a:t>
            </a:r>
            <a:r>
              <a:rPr lang="en-US" sz="2400" b="1" dirty="0" smtClean="0"/>
              <a:t>  ও </a:t>
            </a:r>
            <a:r>
              <a:rPr lang="en-US" sz="2400" b="1" dirty="0" err="1" smtClean="0"/>
              <a:t>গতিশীল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করে</a:t>
            </a:r>
            <a:r>
              <a:rPr lang="en-US" sz="2400" b="1" dirty="0" smtClean="0"/>
              <a:t> । 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 ৫। </a:t>
            </a:r>
            <a:r>
              <a:rPr lang="en-US" sz="2400" b="1" dirty="0" err="1" smtClean="0"/>
              <a:t>সন্ধি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শব্দকে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দ্রুত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উচ্চরণে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সাহায্য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করে</a:t>
            </a:r>
            <a:r>
              <a:rPr lang="en-US" sz="2400" b="1" dirty="0" smtClean="0"/>
              <a:t> । 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 ৬। </a:t>
            </a:r>
            <a:r>
              <a:rPr lang="en-US" sz="2400" b="1" dirty="0" err="1" smtClean="0"/>
              <a:t>সন্ধি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শব্দ</a:t>
            </a:r>
            <a:r>
              <a:rPr lang="en-US" sz="2400" b="1" dirty="0" smtClean="0"/>
              <a:t> ও </a:t>
            </a:r>
            <a:r>
              <a:rPr lang="en-US" sz="2400" b="1" dirty="0" err="1" smtClean="0"/>
              <a:t>বানান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শিখতে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সাহায্য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করে</a:t>
            </a:r>
            <a:r>
              <a:rPr lang="en-US" sz="2400" b="1" dirty="0" smtClean="0"/>
              <a:t> । 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 ৭। </a:t>
            </a:r>
            <a:r>
              <a:rPr lang="en-US" sz="2400" b="1" dirty="0" err="1" smtClean="0"/>
              <a:t>সন্ধি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ভাষাকে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সংক্ষিপ্ত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করে</a:t>
            </a:r>
            <a:r>
              <a:rPr lang="en-US" sz="2400" b="1" dirty="0" smtClean="0"/>
              <a:t> । 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 ৮ ।   </a:t>
            </a:r>
            <a:r>
              <a:rPr lang="en-US" sz="2400" b="1" dirty="0" err="1" smtClean="0"/>
              <a:t>সন্ধি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যুক্ত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বর্ণকে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আলাদা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করতে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সাহায্য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করে</a:t>
            </a:r>
            <a:r>
              <a:rPr lang="en-US" sz="2400" b="1" dirty="0" smtClean="0"/>
              <a:t> । </a:t>
            </a:r>
          </a:p>
          <a:p>
            <a:endParaRPr lang="en-US" dirty="0"/>
          </a:p>
        </p:txBody>
      </p:sp>
      <p:sp>
        <p:nvSpPr>
          <p:cNvPr id="5" name="Minus 4"/>
          <p:cNvSpPr/>
          <p:nvPr/>
        </p:nvSpPr>
        <p:spPr>
          <a:xfrm>
            <a:off x="2057400" y="685800"/>
            <a:ext cx="4419600" cy="121919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0" y="61722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সন্ধি শব্দের অর্থ কী?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</a:p>
        </p:txBody>
      </p:sp>
      <p:pic>
        <p:nvPicPr>
          <p:cNvPr id="6" name="Picture 5" descr="download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9144000" cy="5410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0866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90800" y="1524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FF00"/>
                </a:solidFill>
              </a:rPr>
              <a:t>সন্ধির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প্রকার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ভেদ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0" y="1295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সন্ধি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 flipH="1">
            <a:off x="4343400" y="1600200"/>
            <a:ext cx="304800" cy="762000"/>
          </a:xfrm>
          <a:prstGeom prst="downArrow">
            <a:avLst>
              <a:gd name="adj1" fmla="val 50000"/>
              <a:gd name="adj2" fmla="val 38462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flipH="1">
            <a:off x="1143000" y="2667000"/>
            <a:ext cx="304800" cy="762000"/>
          </a:xfrm>
          <a:prstGeom prst="downArrow">
            <a:avLst>
              <a:gd name="adj1" fmla="val 50000"/>
              <a:gd name="adj2" fmla="val 38462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flipH="1">
            <a:off x="7848600" y="2590800"/>
            <a:ext cx="304800" cy="762000"/>
          </a:xfrm>
          <a:prstGeom prst="downArrow">
            <a:avLst>
              <a:gd name="adj1" fmla="val 50000"/>
              <a:gd name="adj2" fmla="val 38462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Process 9"/>
          <p:cNvSpPr/>
          <p:nvPr/>
        </p:nvSpPr>
        <p:spPr>
          <a:xfrm>
            <a:off x="0" y="5105400"/>
            <a:ext cx="1676400" cy="457200"/>
          </a:xfrm>
          <a:prstGeom prst="flowChart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স্বর</a:t>
            </a:r>
            <a:r>
              <a:rPr lang="en-US" sz="2400" b="1" dirty="0" smtClean="0">
                <a:solidFill>
                  <a:schemeClr val="tx1"/>
                </a:solidFill>
              </a:rPr>
              <a:t>   </a:t>
            </a:r>
            <a:r>
              <a:rPr lang="en-US" sz="2400" b="1" dirty="0" err="1" smtClean="0">
                <a:solidFill>
                  <a:schemeClr val="tx1"/>
                </a:solidFill>
              </a:rPr>
              <a:t>সন্ধি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1981200" y="5105400"/>
            <a:ext cx="1752600" cy="381000"/>
          </a:xfrm>
          <a:prstGeom prst="flowChart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ব্যঞ্জন</a:t>
            </a:r>
            <a:r>
              <a:rPr lang="en-US" sz="2000" b="1" dirty="0" smtClean="0">
                <a:solidFill>
                  <a:schemeClr val="tx1"/>
                </a:solidFill>
              </a:rPr>
              <a:t>  </a:t>
            </a:r>
            <a:r>
              <a:rPr lang="en-US" sz="2000" b="1" dirty="0" err="1" smtClean="0">
                <a:solidFill>
                  <a:schemeClr val="tx1"/>
                </a:solidFill>
              </a:rPr>
              <a:t>সন্ধি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" y="3429000"/>
            <a:ext cx="2057400" cy="6096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বাংলা সন্ধি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91200" y="3429000"/>
            <a:ext cx="3048000" cy="6858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ৎসম শব্দের সন্ধি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4191000" y="5181600"/>
            <a:ext cx="1600200" cy="457200"/>
          </a:xfrm>
          <a:prstGeom prst="flowChart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স্বর</a:t>
            </a:r>
            <a:r>
              <a:rPr lang="en-US" sz="2400" b="1" dirty="0" smtClean="0">
                <a:solidFill>
                  <a:schemeClr val="tx1"/>
                </a:solidFill>
              </a:rPr>
              <a:t>   </a:t>
            </a:r>
            <a:r>
              <a:rPr lang="en-US" sz="2400" b="1" dirty="0" err="1" smtClean="0">
                <a:solidFill>
                  <a:schemeClr val="tx1"/>
                </a:solidFill>
              </a:rPr>
              <a:t>সন্ধি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8" name="Flowchart: Process 17"/>
          <p:cNvSpPr/>
          <p:nvPr/>
        </p:nvSpPr>
        <p:spPr>
          <a:xfrm>
            <a:off x="5867400" y="5181600"/>
            <a:ext cx="1600200" cy="457200"/>
          </a:xfrm>
          <a:prstGeom prst="flowChart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ব্যঞ্জন</a:t>
            </a:r>
            <a:r>
              <a:rPr lang="en-US" sz="2000" b="1" dirty="0" smtClean="0">
                <a:solidFill>
                  <a:schemeClr val="tx1"/>
                </a:solidFill>
              </a:rPr>
              <a:t>  </a:t>
            </a:r>
            <a:r>
              <a:rPr lang="en-US" sz="2000" b="1" dirty="0" err="1" smtClean="0">
                <a:solidFill>
                  <a:schemeClr val="tx1"/>
                </a:solidFill>
              </a:rPr>
              <a:t>সন্ধি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543800" y="5181600"/>
            <a:ext cx="1600200" cy="4572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বিসর্গ</a:t>
            </a:r>
            <a:r>
              <a:rPr lang="en-US" b="1" dirty="0" smtClean="0">
                <a:solidFill>
                  <a:schemeClr val="tx1"/>
                </a:solidFill>
              </a:rPr>
              <a:t>  </a:t>
            </a:r>
            <a:r>
              <a:rPr lang="en-US" b="1" dirty="0" err="1" smtClean="0">
                <a:solidFill>
                  <a:schemeClr val="tx1"/>
                </a:solidFill>
              </a:rPr>
              <a:t>সন্ধি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" name="Minus 19"/>
          <p:cNvSpPr/>
          <p:nvPr/>
        </p:nvSpPr>
        <p:spPr>
          <a:xfrm>
            <a:off x="0" y="2209800"/>
            <a:ext cx="9296400" cy="68580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>
            <a:stCxn id="14" idx="2"/>
          </p:cNvCxnSpPr>
          <p:nvPr/>
        </p:nvCxnSpPr>
        <p:spPr>
          <a:xfrm rot="5400000">
            <a:off x="438150" y="4210050"/>
            <a:ext cx="1066800" cy="723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6200000" flipH="1">
            <a:off x="1219200" y="4114800"/>
            <a:ext cx="9906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 flipV="1">
            <a:off x="5562600" y="4038600"/>
            <a:ext cx="15240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6400800" y="4648200"/>
            <a:ext cx="9144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19" idx="0"/>
          </p:cNvCxnSpPr>
          <p:nvPr/>
        </p:nvCxnSpPr>
        <p:spPr>
          <a:xfrm>
            <a:off x="7010400" y="4191000"/>
            <a:ext cx="133350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FF00"/>
                </a:solidFill>
              </a:rPr>
              <a:t>আজ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তোমাদের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সাথে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স্বর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সন্ধি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নিয়ে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আলোচনা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করব</a:t>
            </a:r>
            <a:endParaRPr lang="en-US" dirty="0"/>
          </a:p>
        </p:txBody>
      </p:sp>
      <p:sp>
        <p:nvSpPr>
          <p:cNvPr id="4" name="Minus 3"/>
          <p:cNvSpPr/>
          <p:nvPr/>
        </p:nvSpPr>
        <p:spPr>
          <a:xfrm>
            <a:off x="-609600" y="457200"/>
            <a:ext cx="10744200" cy="22860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9906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স্বর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সন্ধির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সাথে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স্বর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সন্ধির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মিলনে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যে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সন্ধি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হয়</a:t>
            </a:r>
            <a:r>
              <a:rPr lang="en-US" sz="2400" b="1" dirty="0" smtClean="0"/>
              <a:t> ,</a:t>
            </a:r>
            <a:r>
              <a:rPr lang="en-US" sz="2400" b="1" dirty="0" err="1" smtClean="0"/>
              <a:t>তাকে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স্বর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সন্ধি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বলে</a:t>
            </a:r>
            <a:r>
              <a:rPr lang="en-US" sz="2400" b="1" dirty="0" smtClean="0"/>
              <a:t>  ।</a:t>
            </a:r>
          </a:p>
          <a:p>
            <a:r>
              <a:rPr lang="en-US" sz="2400" b="1" dirty="0" smtClean="0"/>
              <a:t>                                       </a:t>
            </a:r>
          </a:p>
        </p:txBody>
      </p:sp>
      <p:pic>
        <p:nvPicPr>
          <p:cNvPr id="6" name="Picture 5" descr="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981200"/>
            <a:ext cx="4724400" cy="3200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52578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মহা</a:t>
            </a:r>
            <a:r>
              <a:rPr lang="en-US" sz="2800" b="1" dirty="0" smtClean="0"/>
              <a:t> + </a:t>
            </a:r>
            <a:r>
              <a:rPr lang="en-US" sz="2800" b="1" dirty="0" err="1" smtClean="0"/>
              <a:t>আকাশ</a:t>
            </a:r>
            <a:r>
              <a:rPr lang="en-US" sz="2800" b="1" dirty="0" smtClean="0"/>
              <a:t>   =</a:t>
            </a:r>
            <a:r>
              <a:rPr lang="en-US" sz="2800" b="1" dirty="0" err="1" smtClean="0"/>
              <a:t>মহাকাশ</a:t>
            </a:r>
            <a:r>
              <a:rPr lang="en-US" sz="2800" b="1" dirty="0" smtClean="0"/>
              <a:t> । </a:t>
            </a:r>
            <a:endParaRPr lang="en-US" sz="2800" b="1" dirty="0"/>
          </a:p>
        </p:txBody>
      </p:sp>
      <p:pic>
        <p:nvPicPr>
          <p:cNvPr id="8" name="Picture 7" descr="p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981200"/>
            <a:ext cx="4038600" cy="3200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4000" y="52578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নব+অন্ন</a:t>
            </a:r>
            <a:r>
              <a:rPr lang="en-US" sz="3200" b="1" dirty="0" smtClean="0"/>
              <a:t> = </a:t>
            </a:r>
            <a:r>
              <a:rPr lang="en-US" sz="3200" b="1" dirty="0" err="1" smtClean="0"/>
              <a:t>নবান্ন</a:t>
            </a:r>
            <a:r>
              <a:rPr lang="en-US" sz="3200" b="1" dirty="0" smtClean="0"/>
              <a:t> 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59436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উদাহরণ দু’টিতে,অ+আ ধ্বনি মিলে ‘আ’ ধ্বনি হয়েছে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685800"/>
            <a:ext cx="9144000" cy="4122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u="sng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 /আ +অ /আ ধ্বনির সন্ধি-</a:t>
            </a:r>
            <a:endParaRPr lang="as-IN" sz="2400" b="1" u="sng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lnSpc>
                <a:spcPct val="150000"/>
              </a:lnSpc>
            </a:pP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 + অ = আ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নব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+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অন্ন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নবান্ন,              আ+অ=আ      আশা+অতীত,</a:t>
            </a:r>
          </a:p>
          <a:p>
            <a:pPr lvl="0">
              <a:lnSpc>
                <a:spcPct val="150000"/>
              </a:lnSpc>
            </a:pP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 + আ =আ    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জল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আশয়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=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জলাশয়,         আ+আ=আ    মহা+আশয়।</a:t>
            </a:r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lnSpc>
                <a:spcPct val="150000"/>
              </a:lnSpc>
            </a:pPr>
            <a:r>
              <a:rPr lang="bn-BD" sz="2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u="sng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/ ঈ+ই / ঈ ধ্বনির সন্ধি-</a:t>
            </a:r>
          </a:p>
          <a:p>
            <a:pPr lvl="0">
              <a:lnSpc>
                <a:spcPct val="150000"/>
              </a:lnSpc>
            </a:pP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ই+ই=ঈ     রবি+ইন্দ্র=রবীন্দ্র,                       ঈ+ই=ঈ 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স্বরসন্ধি গঠনের সূত্র ও উদাহরণ-</a:t>
            </a:r>
            <a:endParaRPr lang="en-US" sz="3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Minus 6"/>
          <p:cNvSpPr/>
          <p:nvPr/>
        </p:nvSpPr>
        <p:spPr>
          <a:xfrm>
            <a:off x="457200" y="609600"/>
            <a:ext cx="7848600" cy="45719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" y="228600"/>
            <a:ext cx="83058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bn-BD" sz="2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u="sng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উ/ঊ+উ/ঊ ধ্বনির সন্ধি-</a:t>
            </a:r>
            <a:endParaRPr lang="as-IN" b="1" u="sng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lnSpc>
                <a:spcPct val="150000"/>
              </a:lnSpc>
            </a:pP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উ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+ 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ঊ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কটু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+ 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উক্তি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কটূক্তি,             ঊ + উ=ঊ     বধূ +উৎসব</a:t>
            </a:r>
          </a:p>
          <a:p>
            <a:pPr lvl="0">
              <a:lnSpc>
                <a:spcPct val="150000"/>
              </a:lnSpc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উ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+ 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ঊ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=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ঊ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লঘু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ঊর্মি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=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লঘূর্মি,                 ঊ+ঊ=ঊ    ভূ+ঊর্ধ্ব=ভূর্ধ্ব।</a:t>
            </a:r>
          </a:p>
          <a:p>
            <a:pPr lvl="0">
              <a:lnSpc>
                <a:spcPct val="150000"/>
              </a:lnSpc>
            </a:pPr>
            <a:r>
              <a:rPr lang="bn-BD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b="1" u="sng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 /আ+ই/ঈ ধ্বনির সন্ধি-</a:t>
            </a:r>
            <a:r>
              <a:rPr lang="bn-BD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endParaRPr lang="bn-BD" b="1" u="sng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lnSpc>
                <a:spcPct val="150000"/>
              </a:lnSpc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অ+ই=এ            স্ব+ইচ্ছা=স্বেচ্ছা                      আ+ই=এ       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যথা+ইষ্ট=যথেষ্ট।              </a:t>
            </a:r>
          </a:p>
          <a:p>
            <a:pPr lvl="0">
              <a:lnSpc>
                <a:spcPct val="150000"/>
              </a:lnSpc>
            </a:pPr>
            <a:r>
              <a:rPr lang="bn-BD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অ /আ+উ/ঊ ধ্বনির সন্ধি-</a:t>
            </a:r>
          </a:p>
          <a:p>
            <a:pPr lvl="0">
              <a:lnSpc>
                <a:spcPct val="150000"/>
              </a:lnSpc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অ+উ=ও            সূর্য+উদয়=সূর্যোদয়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3886200"/>
            <a:ext cx="88392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u="sng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অ/আ+ঋ ধ্বনির সন্ধি-</a:t>
            </a:r>
          </a:p>
          <a:p>
            <a:endParaRPr lang="bn-BD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অ/আ+ঋ=অর/আর   দেব+ঋষি=দেবর্ষি,    ক্ষুধা+ঋত=ক্ষুধার্ত।</a:t>
            </a:r>
          </a:p>
          <a:p>
            <a:r>
              <a:rPr lang="bn-BD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  <a:p>
            <a:r>
              <a:rPr lang="bn-BD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BD" b="1" u="sng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অ/আ+এ/ঐ ধ্বনির সন্ধি-</a:t>
            </a:r>
          </a:p>
          <a:p>
            <a:endParaRPr lang="bn-BD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অ/আ+এ/ঐ =ঐ       জন+এক=জনৈক,মত+ঐক্য=মতৈক্য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228600"/>
            <a:ext cx="8534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b="1" u="sng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000" b="1" u="sng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 /আ + ও /ঔ ধ্বনির সন্ধি-</a:t>
            </a:r>
            <a:r>
              <a:rPr lang="en-US" sz="2000" b="1" u="sng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ঔ </a:t>
            </a:r>
          </a:p>
          <a:p>
            <a:endParaRPr lang="en-US" sz="20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জল + ওকা = জলৌকা,   মহা + ঔষধ = মহৌষধ।</a:t>
            </a:r>
            <a:endParaRPr lang="en-US" sz="2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000" b="1" u="sng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/ ঈ + ভিন্ন ধ্বনির সন্ধি-</a:t>
            </a:r>
            <a:endParaRPr lang="en-US" sz="2000" b="1" u="sng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000" b="1" u="sng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ই/ঈ + অ / আ = য,      ইতি + আদি = ইত্যাদি</a:t>
            </a:r>
          </a:p>
          <a:p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ই/ঈ + উ / ঊ  = য,      প্রতি+ঊষ =প্রত্যূষ,</a:t>
            </a:r>
          </a:p>
          <a:p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ই/ঈ + এ  =য,             প্রতি + এক=প্রত্যেক।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3429000"/>
            <a:ext cx="8534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u="sng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উ/ঊ +ভিন্ন ধ্বনির সন্ধি-</a:t>
            </a:r>
          </a:p>
          <a:p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উ/ঊ+অ/আ=ব/বা        সু+ অল্প=স্বল্প,         সু+আগত=স্বাগত</a:t>
            </a:r>
            <a:endParaRPr lang="en-US" sz="2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উ/ঊ + ই/ঈ =বি/বী     অনু+ইত =অন্বিত,     তনু + ঈ=তন্বী</a:t>
            </a:r>
            <a:endParaRPr lang="en-US" sz="2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উ/ঊ + এ =বে            অনু+এষণ=অন্বেষণ</a:t>
            </a:r>
            <a:endParaRPr lang="en-US" sz="2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000" b="1" u="sng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এ/ঐ + ভিন্ন ধ্বনির সন্ধি-</a:t>
            </a:r>
            <a:endParaRPr lang="en-US" sz="2000" b="1" u="sng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000" b="1" u="sng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এ/ঐ+অ/আ=অয়/আয়   নে+অন, নৈ+অক।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143000"/>
            <a:ext cx="8839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u="sng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ও/ঔ+ভিন্ন ধ্বনির সন্ধি-</a:t>
            </a: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ও/ঔ+অ/আ=অব/আব        লো+অন=লবন,     পৌ+অক=পাবক</a:t>
            </a:r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ও/ঔ+ই=অবি/আবি           পো+ইত্র=পবিত্র,    নৌ+ইক=নাবিক।</a:t>
            </a:r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ও/ঔ+উ=আবু                  ভৌ+উক=ভাবুক।</a:t>
            </a: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ও/ঔ+এ=অবে                  গো+এষণা=গবেষণা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26670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ownload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09600"/>
            <a:ext cx="8763000" cy="548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71800" y="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FF00"/>
                </a:solidFill>
              </a:rPr>
              <a:t>দলীয়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কাজ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61722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সন্ধির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বৈশিষ্ট্য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গুলো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লেখ</a:t>
            </a:r>
            <a:r>
              <a:rPr lang="en-US" sz="3200" b="1" dirty="0" smtClean="0"/>
              <a:t> । </a:t>
            </a:r>
            <a:endParaRPr lang="en-US" sz="32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1066800"/>
            <a:ext cx="8153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১। </a:t>
            </a:r>
            <a:r>
              <a:rPr lang="en-US" sz="2400" b="1" dirty="0" err="1" smtClean="0"/>
              <a:t>সন্ধি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কাকে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বলে</a:t>
            </a:r>
            <a:r>
              <a:rPr lang="en-US" sz="2400" b="1" dirty="0" smtClean="0"/>
              <a:t> ? </a:t>
            </a:r>
          </a:p>
          <a:p>
            <a:r>
              <a:rPr lang="en-US" sz="2400" b="1" dirty="0" err="1" smtClean="0">
                <a:solidFill>
                  <a:srgbClr val="FFFF00"/>
                </a:solidFill>
              </a:rPr>
              <a:t>উত্তর</a:t>
            </a:r>
            <a:r>
              <a:rPr lang="en-US" sz="2400" b="1" dirty="0" smtClean="0">
                <a:solidFill>
                  <a:srgbClr val="FFFF00"/>
                </a:solidFill>
              </a:rPr>
              <a:t>  --- </a:t>
            </a:r>
            <a:r>
              <a:rPr lang="en-US" sz="2400" b="1" dirty="0" err="1" smtClean="0">
                <a:solidFill>
                  <a:srgbClr val="FFFF00"/>
                </a:solidFill>
              </a:rPr>
              <a:t>পাশাপাশি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আবস্থত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দুই</a:t>
            </a:r>
            <a:r>
              <a:rPr lang="en-US" sz="2400" b="1" dirty="0" smtClean="0">
                <a:solidFill>
                  <a:srgbClr val="FFFF00"/>
                </a:solidFill>
              </a:rPr>
              <a:t>  </a:t>
            </a:r>
            <a:r>
              <a:rPr lang="en-US" sz="2400" b="1" dirty="0" err="1" smtClean="0">
                <a:solidFill>
                  <a:srgbClr val="FFFF00"/>
                </a:solidFill>
              </a:rPr>
              <a:t>বর্ণের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মিলন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কে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সন্ধি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বলে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r>
              <a:rPr lang="en-US" sz="2400" b="1" dirty="0" smtClean="0"/>
              <a:t>  </a:t>
            </a:r>
          </a:p>
          <a:p>
            <a:r>
              <a:rPr lang="en-US" sz="2400" b="1" dirty="0" smtClean="0"/>
              <a:t>২ । </a:t>
            </a:r>
            <a:r>
              <a:rPr lang="en-US" sz="2400" b="1" dirty="0" err="1" smtClean="0"/>
              <a:t>সন্ধি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কত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প্রকার</a:t>
            </a:r>
            <a:endParaRPr lang="en-US" sz="2400" b="1" dirty="0" smtClean="0"/>
          </a:p>
          <a:p>
            <a:r>
              <a:rPr lang="en-US" sz="2400" b="1" dirty="0" smtClean="0"/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উত্তর</a:t>
            </a:r>
            <a:r>
              <a:rPr lang="en-US" sz="2400" b="1" dirty="0" smtClean="0">
                <a:solidFill>
                  <a:srgbClr val="FFFF00"/>
                </a:solidFill>
              </a:rPr>
              <a:t> ---৩ </a:t>
            </a:r>
            <a:r>
              <a:rPr lang="en-US" sz="2400" b="1" dirty="0" err="1" smtClean="0">
                <a:solidFill>
                  <a:srgbClr val="FFFF00"/>
                </a:solidFill>
              </a:rPr>
              <a:t>প্রকার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৩ ।  </a:t>
            </a:r>
            <a:r>
              <a:rPr lang="en-US" sz="2400" b="1" dirty="0" err="1" smtClean="0"/>
              <a:t>বিদ্যালয়ের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সন্ধি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বিচ্ছেদ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কর</a:t>
            </a:r>
            <a:r>
              <a:rPr lang="en-US" sz="2400" b="1" dirty="0" smtClean="0"/>
              <a:t> ।</a:t>
            </a:r>
          </a:p>
          <a:p>
            <a:r>
              <a:rPr lang="en-US" sz="2400" b="1" dirty="0" err="1" smtClean="0">
                <a:solidFill>
                  <a:srgbClr val="FFFF00"/>
                </a:solidFill>
              </a:rPr>
              <a:t>উত্তর</a:t>
            </a:r>
            <a:r>
              <a:rPr lang="en-US" sz="2400" b="1" dirty="0" smtClean="0">
                <a:solidFill>
                  <a:srgbClr val="FFFF00"/>
                </a:solidFill>
              </a:rPr>
              <a:t> –</a:t>
            </a:r>
            <a:r>
              <a:rPr lang="en-US" sz="2400" b="1" dirty="0" err="1" smtClean="0">
                <a:solidFill>
                  <a:srgbClr val="FFFF00"/>
                </a:solidFill>
              </a:rPr>
              <a:t>বিদ্যা</a:t>
            </a:r>
            <a:r>
              <a:rPr lang="en-US" sz="2400" b="1" dirty="0" smtClean="0">
                <a:solidFill>
                  <a:srgbClr val="FFFF00"/>
                </a:solidFill>
              </a:rPr>
              <a:t>+ </a:t>
            </a:r>
            <a:r>
              <a:rPr lang="en-US" sz="2400" b="1" dirty="0" err="1" smtClean="0">
                <a:solidFill>
                  <a:srgbClr val="FFFF00"/>
                </a:solidFill>
              </a:rPr>
              <a:t>আলয়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r>
              <a:rPr lang="en-US" sz="2400" b="1" dirty="0" smtClean="0"/>
              <a:t> </a:t>
            </a:r>
          </a:p>
          <a:p>
            <a:r>
              <a:rPr lang="en-US" sz="2400" b="1" dirty="0" smtClean="0"/>
              <a:t> ৪। </a:t>
            </a:r>
            <a:r>
              <a:rPr lang="en-US" sz="2400" b="1" dirty="0" err="1" smtClean="0"/>
              <a:t>সন্ধি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শব্দের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অর্থ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কী</a:t>
            </a:r>
            <a:r>
              <a:rPr lang="en-US" sz="2400" b="1" dirty="0" smtClean="0"/>
              <a:t> ? </a:t>
            </a:r>
          </a:p>
          <a:p>
            <a:r>
              <a:rPr lang="en-US" sz="2400" b="1" dirty="0" smtClean="0">
                <a:solidFill>
                  <a:srgbClr val="FFFF00"/>
                </a:solidFill>
              </a:rPr>
              <a:t>  </a:t>
            </a:r>
            <a:r>
              <a:rPr lang="en-US" sz="2400" b="1" dirty="0" err="1" smtClean="0">
                <a:solidFill>
                  <a:srgbClr val="FFFF00"/>
                </a:solidFill>
              </a:rPr>
              <a:t>উত্তর</a:t>
            </a:r>
            <a:r>
              <a:rPr lang="en-US" sz="2400" b="1" dirty="0" smtClean="0">
                <a:solidFill>
                  <a:srgbClr val="FFFF00"/>
                </a:solidFill>
              </a:rPr>
              <a:t> –</a:t>
            </a:r>
            <a:r>
              <a:rPr lang="en-US" sz="2400" b="1" dirty="0" err="1" smtClean="0">
                <a:solidFill>
                  <a:srgbClr val="FFFF00"/>
                </a:solidFill>
              </a:rPr>
              <a:t>মিলন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endParaRPr lang="en-US" sz="2400" b="1" dirty="0" smtClean="0"/>
          </a:p>
          <a:p>
            <a:r>
              <a:rPr lang="en-US" sz="2400" b="1" dirty="0" smtClean="0"/>
              <a:t>৫ । </a:t>
            </a:r>
            <a:r>
              <a:rPr lang="en-US" sz="2400" b="1" dirty="0" err="1" smtClean="0"/>
              <a:t>দুই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বর্ণের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মিলন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কী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বলে</a:t>
            </a:r>
            <a:r>
              <a:rPr lang="en-US" sz="2400" b="1" dirty="0" smtClean="0"/>
              <a:t> </a:t>
            </a:r>
          </a:p>
          <a:p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উত্তর</a:t>
            </a:r>
            <a:r>
              <a:rPr lang="en-US" sz="2400" b="1" dirty="0" smtClean="0">
                <a:solidFill>
                  <a:srgbClr val="FFFF00"/>
                </a:solidFill>
              </a:rPr>
              <a:t> –</a:t>
            </a:r>
            <a:r>
              <a:rPr lang="en-US" sz="2400" b="1" dirty="0" err="1" smtClean="0">
                <a:solidFill>
                  <a:srgbClr val="FFFF00"/>
                </a:solidFill>
              </a:rPr>
              <a:t>সন্ধি</a:t>
            </a:r>
            <a:r>
              <a:rPr lang="en-US" sz="2400" b="1" dirty="0" smtClean="0">
                <a:solidFill>
                  <a:srgbClr val="FFFF00"/>
                </a:solidFill>
              </a:rPr>
              <a:t>  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3800" y="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FF00"/>
                </a:solidFill>
              </a:rPr>
              <a:t>মূল্যায়ন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2286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FF00"/>
                </a:solidFill>
              </a:rPr>
              <a:t>শিক্ষক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পরিচিতি</a:t>
            </a:r>
            <a:r>
              <a:rPr lang="en-US" sz="3200" b="1" dirty="0" smtClean="0">
                <a:solidFill>
                  <a:srgbClr val="FFFF00"/>
                </a:solidFill>
              </a:rPr>
              <a:t>                     </a:t>
            </a:r>
            <a:r>
              <a:rPr lang="en-US" sz="3200" b="1" dirty="0" err="1" smtClean="0">
                <a:solidFill>
                  <a:srgbClr val="FFFF00"/>
                </a:solidFill>
              </a:rPr>
              <a:t>পাঠ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পরিচিতি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828800"/>
            <a:ext cx="838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তছলিমা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ইয়াছমিন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শিখা</a:t>
            </a:r>
            <a:r>
              <a:rPr lang="en-US" sz="2000" b="1" dirty="0" smtClean="0"/>
              <a:t>                                       </a:t>
            </a:r>
            <a:r>
              <a:rPr lang="en-US" sz="2000" b="1" dirty="0" err="1" smtClean="0"/>
              <a:t>শ্রেণী</a:t>
            </a:r>
            <a:r>
              <a:rPr lang="en-US" sz="2000" b="1" dirty="0" smtClean="0"/>
              <a:t> ঃ  </a:t>
            </a:r>
            <a:r>
              <a:rPr lang="en-US" sz="2000" b="1" dirty="0" err="1" smtClean="0"/>
              <a:t>আষ্টম</a:t>
            </a:r>
            <a:endParaRPr lang="en-US" sz="2000" b="1" dirty="0" smtClean="0"/>
          </a:p>
          <a:p>
            <a:endParaRPr lang="en-US" sz="2000" b="1" dirty="0" smtClean="0"/>
          </a:p>
          <a:p>
            <a:r>
              <a:rPr lang="en-US" sz="2000" b="1" dirty="0" err="1" smtClean="0"/>
              <a:t>সিনিয়র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শক্ষিকা</a:t>
            </a:r>
            <a:r>
              <a:rPr lang="en-US" sz="2000" b="1" dirty="0" smtClean="0"/>
              <a:t>                                                       </a:t>
            </a:r>
            <a:r>
              <a:rPr lang="en-US" sz="2000" b="1" dirty="0" err="1" smtClean="0"/>
              <a:t>বিষয়</a:t>
            </a:r>
            <a:r>
              <a:rPr lang="en-US" sz="2000" b="1" dirty="0" smtClean="0"/>
              <a:t> ঃ </a:t>
            </a:r>
            <a:r>
              <a:rPr lang="en-US" sz="2000" b="1" dirty="0" err="1" smtClean="0"/>
              <a:t>বাংলা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ব্যাকরণ</a:t>
            </a:r>
            <a:endParaRPr lang="en-US" sz="2000" b="1" dirty="0" smtClean="0"/>
          </a:p>
          <a:p>
            <a:r>
              <a:rPr lang="en-US" sz="2000" b="1" dirty="0" smtClean="0"/>
              <a:t>          </a:t>
            </a:r>
          </a:p>
          <a:p>
            <a:r>
              <a:rPr lang="en-US" sz="2000" b="1" dirty="0" err="1" smtClean="0"/>
              <a:t>ধরমপুর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মাধ্যমিক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বিদ্যালয়</a:t>
            </a:r>
            <a:r>
              <a:rPr lang="en-US" sz="2000" b="1" dirty="0" smtClean="0"/>
              <a:t>                                 </a:t>
            </a:r>
            <a:r>
              <a:rPr lang="en-US" sz="2000" b="1" dirty="0" err="1" smtClean="0"/>
              <a:t>সময়</a:t>
            </a:r>
            <a:r>
              <a:rPr lang="en-US" sz="2000" b="1" dirty="0" smtClean="0"/>
              <a:t> ঃ ৪০ </a:t>
            </a:r>
            <a:r>
              <a:rPr lang="en-US" sz="2000" b="1" dirty="0" err="1" smtClean="0"/>
              <a:t>মিনিট</a:t>
            </a:r>
            <a:r>
              <a:rPr lang="en-US" sz="2000" b="1" dirty="0" smtClean="0"/>
              <a:t> </a:t>
            </a:r>
          </a:p>
          <a:p>
            <a:endParaRPr lang="en-US" sz="2000" b="1" dirty="0" smtClean="0"/>
          </a:p>
          <a:p>
            <a:r>
              <a:rPr lang="en-US" sz="2000" b="1" dirty="0" err="1" smtClean="0"/>
              <a:t>ভেড়ামারা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কুষ্টিয়া</a:t>
            </a:r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19400" y="0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FF00"/>
                </a:solidFill>
              </a:rPr>
              <a:t>বাড়ির</a:t>
            </a:r>
            <a:r>
              <a:rPr lang="en-US" sz="5400" b="1" dirty="0" smtClean="0">
                <a:solidFill>
                  <a:srgbClr val="FFFF00"/>
                </a:solidFill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</a:rPr>
              <a:t>কাজ</a:t>
            </a:r>
            <a:r>
              <a:rPr lang="en-US" sz="5400" b="1" dirty="0" smtClean="0">
                <a:solidFill>
                  <a:srgbClr val="FFFF00"/>
                </a:solidFill>
              </a:rPr>
              <a:t> 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518160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সন্ধি বিচ্ছেদ করো-  তদন্ত, উচ্চারণ, রবীন্দ্র, অতীত, ততোধিক, আবিষ্কার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দারুন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381000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/>
              <a:t>ধন্যবাদ</a:t>
            </a:r>
            <a:endParaRPr lang="en-US" sz="6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ঐক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762000"/>
            <a:ext cx="8610601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22860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FF00"/>
                </a:solidFill>
              </a:rPr>
              <a:t>নিচের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ছবি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গুলো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লক্ষ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কর</a:t>
            </a:r>
            <a:r>
              <a:rPr lang="en-US" sz="3200" b="1" dirty="0" smtClean="0">
                <a:solidFill>
                  <a:srgbClr val="FFFF00"/>
                </a:solidFill>
              </a:rPr>
              <a:t> । 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0" y="2667000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ঐক্য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চুক্ত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382000" cy="58638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14800" y="3962400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/>
              <a:t>চুক্তি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685800"/>
            <a:ext cx="8516256" cy="586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372600" cy="7010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endParaRPr lang="en-US" sz="9600" b="1" dirty="0">
              <a:ln w="31550" cmpd="sng">
                <a:solidFill>
                  <a:srgbClr val="002060"/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304800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FF00"/>
                </a:solidFill>
              </a:rPr>
              <a:t>আজকের</a:t>
            </a:r>
            <a:r>
              <a:rPr lang="en-US" sz="4400" b="1" dirty="0" smtClean="0">
                <a:solidFill>
                  <a:srgbClr val="FFFF00"/>
                </a:solidFill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</a:rPr>
              <a:t>পাঠ</a:t>
            </a:r>
            <a:r>
              <a:rPr lang="en-US" sz="4400" b="1" dirty="0" smtClean="0">
                <a:solidFill>
                  <a:srgbClr val="FFFF00"/>
                </a:solidFill>
              </a:rPr>
              <a:t> 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0" y="1371600"/>
            <a:ext cx="8001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সন্ধি কী তা বলতে পারবে।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bn-BD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সন্ধির অর্থ বলতে পারবে।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bn-BD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সন্ধির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বলতে পারবে।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bn-BD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সন্ধি বিচ্ছেদ করতে পারবে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সন্ধির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bn-BD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524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52800" y="2286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</a:rPr>
              <a:t>সন্ধির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বৈশষ্ট্য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914400"/>
            <a:ext cx="8610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১ ।</a:t>
            </a:r>
            <a:r>
              <a:rPr lang="en-US" sz="2400" b="1" dirty="0" err="1" smtClean="0"/>
              <a:t>উভয়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ধ্বনির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মিলে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এক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ধ্বনিতে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পরিণত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হয়</a:t>
            </a:r>
            <a:r>
              <a:rPr lang="en-US" sz="2400" b="1" dirty="0" smtClean="0"/>
              <a:t> । 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২ । </a:t>
            </a:r>
            <a:r>
              <a:rPr lang="en-US" sz="2400" b="1" dirty="0" err="1" smtClean="0"/>
              <a:t>একটি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ধ্বনি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বদলে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যায়</a:t>
            </a:r>
            <a:r>
              <a:rPr lang="en-US" sz="2400" b="1" dirty="0" smtClean="0"/>
              <a:t> । 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৩ । </a:t>
            </a:r>
            <a:r>
              <a:rPr lang="en-US" sz="2400" b="1" dirty="0" err="1" smtClean="0"/>
              <a:t>একটা</a:t>
            </a:r>
            <a:r>
              <a:rPr lang="en-US" sz="2400" b="1" dirty="0" smtClean="0"/>
              <a:t>   </a:t>
            </a:r>
            <a:r>
              <a:rPr lang="en-US" sz="2400" b="1" dirty="0" err="1" smtClean="0"/>
              <a:t>ধ্বনি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লোপ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যায়</a:t>
            </a:r>
            <a:r>
              <a:rPr lang="en-US" sz="2400" b="1" dirty="0" smtClean="0"/>
              <a:t> </a:t>
            </a:r>
            <a:r>
              <a:rPr lang="en-US" sz="2400" b="1" dirty="0" smtClean="0"/>
              <a:t>।  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 ৪ । </a:t>
            </a:r>
            <a:r>
              <a:rPr lang="en-US" sz="2400" b="1" dirty="0" err="1" smtClean="0"/>
              <a:t>উভয়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ধ্বনি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বদলে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গিয়ে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নতুন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একটী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ধ্বনির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সৃষ্টি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হয়</a:t>
            </a:r>
            <a:r>
              <a:rPr lang="en-US" sz="2400" b="1" dirty="0" smtClean="0"/>
              <a:t> । </a:t>
            </a:r>
          </a:p>
          <a:p>
            <a:endParaRPr lang="en-US" sz="2400" b="1" dirty="0" smtClean="0"/>
          </a:p>
          <a:p>
            <a:endParaRPr lang="en-US" sz="2400" b="1" dirty="0" smtClean="0"/>
          </a:p>
          <a:p>
            <a:r>
              <a:rPr lang="en-US" sz="2400" b="1" dirty="0" smtClean="0"/>
              <a:t>  </a:t>
            </a:r>
            <a:r>
              <a:rPr lang="en-US" sz="2400" b="1" dirty="0" err="1" smtClean="0"/>
              <a:t>সন্ধির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ফলে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নতুন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শব্দ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গঠিত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হয়</a:t>
            </a:r>
            <a:r>
              <a:rPr lang="en-US" sz="2400" b="1" dirty="0" smtClean="0"/>
              <a:t> , </a:t>
            </a:r>
            <a:r>
              <a:rPr lang="en-US" sz="2400" b="1" dirty="0" err="1" smtClean="0"/>
              <a:t>বাক্যের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গঠন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দৃঢ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হয়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এবং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বাক্য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শ্রুতিমধুর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হয়</a:t>
            </a:r>
            <a:r>
              <a:rPr lang="en-US" sz="2400" b="1" dirty="0" smtClean="0"/>
              <a:t> ।   </a:t>
            </a:r>
            <a:endParaRPr lang="en-US" sz="2400" b="1" dirty="0"/>
          </a:p>
        </p:txBody>
      </p:sp>
      <p:sp>
        <p:nvSpPr>
          <p:cNvPr id="5" name="Minus 4"/>
          <p:cNvSpPr/>
          <p:nvPr/>
        </p:nvSpPr>
        <p:spPr>
          <a:xfrm>
            <a:off x="2971800" y="609600"/>
            <a:ext cx="2743200" cy="7620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2667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মিলনকে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1054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অর্থঃ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একত্রীকরণ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32766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FF00"/>
                </a:solidFill>
              </a:rPr>
              <a:t>সন্ধি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কাহাকে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বলে</a:t>
            </a:r>
            <a:r>
              <a:rPr lang="en-US" sz="3200" b="1" dirty="0" smtClean="0">
                <a:solidFill>
                  <a:srgbClr val="FFFF00"/>
                </a:solidFill>
              </a:rPr>
              <a:t> ? 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7" name="Minus 6"/>
          <p:cNvSpPr/>
          <p:nvPr/>
        </p:nvSpPr>
        <p:spPr>
          <a:xfrm>
            <a:off x="3200400" y="457200"/>
            <a:ext cx="3962400" cy="30480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660</Words>
  <Application>Microsoft Office PowerPoint</Application>
  <PresentationFormat>On-screen Show (4:3)</PresentationFormat>
  <Paragraphs>139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Golden Technology</dc:creator>
  <cp:lastModifiedBy>Golden Technology</cp:lastModifiedBy>
  <cp:revision>62</cp:revision>
  <dcterms:created xsi:type="dcterms:W3CDTF">2021-11-24T13:31:15Z</dcterms:created>
  <dcterms:modified xsi:type="dcterms:W3CDTF">2021-12-03T09:17:26Z</dcterms:modified>
</cp:coreProperties>
</file>