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79" r:id="rId2"/>
    <p:sldId id="280" r:id="rId3"/>
    <p:sldId id="289" r:id="rId4"/>
    <p:sldId id="256" r:id="rId5"/>
    <p:sldId id="257" r:id="rId6"/>
    <p:sldId id="286" r:id="rId7"/>
    <p:sldId id="302" r:id="rId8"/>
    <p:sldId id="258" r:id="rId9"/>
    <p:sldId id="283" r:id="rId10"/>
    <p:sldId id="284" r:id="rId11"/>
    <p:sldId id="296" r:id="rId12"/>
    <p:sldId id="297" r:id="rId13"/>
    <p:sldId id="298" r:id="rId14"/>
    <p:sldId id="299" r:id="rId15"/>
    <p:sldId id="300" r:id="rId16"/>
    <p:sldId id="287" r:id="rId17"/>
    <p:sldId id="295" r:id="rId18"/>
    <p:sldId id="291" r:id="rId19"/>
    <p:sldId id="288" r:id="rId20"/>
    <p:sldId id="263" r:id="rId21"/>
    <p:sldId id="293" r:id="rId22"/>
    <p:sldId id="294" r:id="rId23"/>
    <p:sldId id="301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BA152-6B1A-41DF-8922-C2EDFB543D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8C2A0-CE72-4020-8B99-7DE4C9BF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12C89-7204-4FFB-B1EE-3B9A0F1456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12C89-7204-4FFB-B1EE-3B9A0F1456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6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12C89-7204-4FFB-B1EE-3B9A0F14560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12C89-7204-4FFB-B1EE-3B9A0F1456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26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12C89-7204-4FFB-B1EE-3B9A0F14560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9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8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9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3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6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30CDBE-E749-42EF-AB89-1C948618C99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F619D4-A014-4928-9F48-C252AEBAA9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73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iki/%E0%A6%AE%E0%A7%81%E0%A6%B9%E0%A6%BE%E0%A6%AE%E0%A7%8D%E0%A6%AE%E0%A6%BE%E0%A6%A6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6%E0%A7%8B%E0%A6%AF%E0%A6%BC%E0%A6%B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673" y="302292"/>
            <a:ext cx="12192000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9547" y="2014536"/>
            <a:ext cx="5570621" cy="4141869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13730" y="654595"/>
            <a:ext cx="7324431" cy="10317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6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اَلسَلامُ عَلَيْكُم وَرَحْمَةُ اَللهِ</a:t>
            </a:r>
            <a:endParaRPr lang="en-US" sz="6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448673" cy="7160292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266" y="2110789"/>
            <a:ext cx="4567056" cy="3949364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4599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3295" y="1572126"/>
            <a:ext cx="113217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বিভিন্ন বর্ণনা অনুযায়ী </a:t>
            </a:r>
            <a:r>
              <a:rPr lang="as-IN" sz="3200" b="1" dirty="0">
                <a:solidFill>
                  <a:srgbClr val="0B008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মুহাম্মাদ"/>
              </a:rPr>
              <a:t>মুহাম্মাদ</a:t>
            </a:r>
            <a:r>
              <a:rPr lang="as-IN" sz="3200" b="1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(সা.) ৬১০ খ্রিষ্টাব্দে ৪০ বছর বয়সে নবুয়ত লাভ করেন এবং অব্যবহিত পরে সূরা মু’মিন-এর ৫৫ নম্বর আয়াত স্রষ্টার পক্ষ থেকে সকাল ও সন্ধ্যায় দৈনিক দুই ওয়াক্ত নামাজ মুসলিমদের জন্য ফরজ (আবশ্যিক) হওয়ার নির্দেশনা লাভ করেন</a:t>
            </a:r>
            <a:r>
              <a:rPr lang="as-IN" sz="3200" b="1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 smtClean="0">
              <a:solidFill>
                <a:srgbClr val="2222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৬১৪ খ্রিষ্টাব্দে সকাল, সন্ধ্যা ও দুপুরে দৈনিক তিন ওয়াক্ত নামাজের আদেশ লাভ করেন। </a:t>
            </a: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 smtClean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৬১৯ </a:t>
            </a:r>
            <a:r>
              <a:rPr lang="as-IN" sz="3200" b="1" dirty="0">
                <a:solidFill>
                  <a:srgbClr val="2222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 ২৭শে রজব তারিখে </a:t>
            </a:r>
            <a:r>
              <a:rPr lang="as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মিরাজের সময় পাঁচওয়াক্ত নামাজ ফরজ হওয়ার নির্দেশ দেয়া হয়। উল্লেখ্য যে, এ সময় যুহর, আসর ও ইশা ২ রাকায়াত পড়ার বিধান ছিল। </a:t>
            </a:r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৬২৩ </a:t>
            </a:r>
            <a:r>
              <a:rPr lang="as-IN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 আল্লাহর তরফ থেকে ২ রাকায়াত বিশিষ্ট যুহর, আসর ও ইশাকে ৪ রাকায়াতে উন্নীত করার আদেশ দেয়া হয়।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5334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ওয়াক্ত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57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87761" y="428718"/>
            <a:ext cx="6407281" cy="197096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gular Pentagon 2"/>
          <p:cNvSpPr/>
          <p:nvPr/>
        </p:nvSpPr>
        <p:spPr>
          <a:xfrm rot="2490452">
            <a:off x="462223" y="1626631"/>
            <a:ext cx="3104147" cy="2531756"/>
          </a:xfrm>
          <a:prstGeom prst="pentagon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gular Pentagon 22"/>
          <p:cNvSpPr/>
          <p:nvPr/>
        </p:nvSpPr>
        <p:spPr>
          <a:xfrm>
            <a:off x="2113730" y="3813543"/>
            <a:ext cx="3577207" cy="2531756"/>
          </a:xfrm>
          <a:prstGeom prst="pentagon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বালেগ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gular Pentagon 23"/>
          <p:cNvSpPr/>
          <p:nvPr/>
        </p:nvSpPr>
        <p:spPr>
          <a:xfrm rot="19357489">
            <a:off x="8141501" y="1695387"/>
            <a:ext cx="3397892" cy="2453419"/>
          </a:xfrm>
          <a:prstGeom prst="pent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হায়েয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নিফাস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হুয়া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gular Pentagon 24"/>
          <p:cNvSpPr/>
          <p:nvPr/>
        </p:nvSpPr>
        <p:spPr>
          <a:xfrm>
            <a:off x="6049044" y="3840956"/>
            <a:ext cx="3372057" cy="2531756"/>
          </a:xfrm>
          <a:prstGeom prst="pent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আকেল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4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3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09677" y="4910759"/>
            <a:ext cx="3020245" cy="11911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৭।সালাতের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78638" y="4910759"/>
            <a:ext cx="3658135" cy="11911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3452" y="4873124"/>
            <a:ext cx="3615586" cy="12381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কেবলা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মুখী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78638" y="3424372"/>
            <a:ext cx="3693695" cy="119112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৪।সতর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3452" y="3408474"/>
            <a:ext cx="3693695" cy="119112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778638" y="1967793"/>
            <a:ext cx="3693695" cy="119112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২।কাপড়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3453" y="1958549"/>
            <a:ext cx="3693695" cy="11911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১।শরীর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3452" y="532982"/>
            <a:ext cx="10972801" cy="116737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শর্তাবলিঃ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বাহিরের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সাতটি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676" y="2075468"/>
            <a:ext cx="3020245" cy="26770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475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2" grpId="0" animBg="1"/>
      <p:bldP spid="14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98160" y="5099522"/>
            <a:ext cx="3658135" cy="119112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বৈটক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73975" y="5051166"/>
            <a:ext cx="3615586" cy="123818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সেজদা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02437" y="3644666"/>
            <a:ext cx="3693695" cy="119112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রুকু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5866" y="3657149"/>
            <a:ext cx="3693695" cy="1191126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702438" y="2198008"/>
            <a:ext cx="3693695" cy="1191126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২।দাঁড়িয়ে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95866" y="2197462"/>
            <a:ext cx="3693695" cy="119112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১।তাকবিরে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তাহরিমা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81000" y="458221"/>
            <a:ext cx="11349789" cy="140993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রোকনঃ</a:t>
            </a:r>
            <a:endParaRPr lang="en-US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রোকন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758" y="2481446"/>
            <a:ext cx="2530910" cy="34140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3884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4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81400" y="577516"/>
            <a:ext cx="4644190" cy="962526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ওয়াজীব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সমুহঃ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653715" y="1820781"/>
            <a:ext cx="5161548" cy="890336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১।সুরা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ফাতেহা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653715" y="5394160"/>
            <a:ext cx="5161548" cy="890336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তাশাহুদ</a:t>
            </a:r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40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204284" y="5394160"/>
            <a:ext cx="5161548" cy="890336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৮।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সালামের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28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700839" y="2991856"/>
            <a:ext cx="5161548" cy="890336"/>
          </a:xfrm>
          <a:prstGeom prst="flowChartTerminator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৩।তারতীব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707858" y="4162931"/>
            <a:ext cx="5161548" cy="890336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৫।দু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সেজদার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মাঝখানে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204284" y="4191001"/>
            <a:ext cx="5161548" cy="890336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বৈঠক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204284" y="3023937"/>
            <a:ext cx="5161548" cy="890336"/>
          </a:xfrm>
          <a:prstGeom prst="flowChartTerminator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৪।রুকু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সুজা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দাঁড়ানো</a:t>
            </a:r>
            <a:endParaRPr lang="en-US" sz="36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204284" y="1820778"/>
            <a:ext cx="5161548" cy="890336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।সুরা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ফাতেহার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সুরা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মিলানো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2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77652" y="565484"/>
            <a:ext cx="4644190" cy="96252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ওয়াজীব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সমুহঃ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649704" y="1800727"/>
            <a:ext cx="5161548" cy="1271333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৯।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বিতের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 </a:t>
            </a:r>
            <a:r>
              <a:rPr lang="en-US" sz="4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কুনুত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565483" y="3336753"/>
            <a:ext cx="5161548" cy="1199151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১১।বাতেনী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ঈমামের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81261" y="4792576"/>
            <a:ext cx="5329991" cy="1403687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১৩।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ঈদের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তাকবীর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5999747" y="4792575"/>
            <a:ext cx="5161548" cy="1403687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১৪।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মুক্তাদীর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ঈমামের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অনুসরন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5999747" y="3328738"/>
            <a:ext cx="5161548" cy="1291388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১২।তা’দিলে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আরকান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6019800" y="1800727"/>
            <a:ext cx="5161548" cy="1351548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১০।জাহরী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ইমামের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উচ্ছঃস্বরে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কেরাত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8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011" y="1033184"/>
            <a:ext cx="11586409" cy="563231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তাকবীরে তাহরীমা বলার সময় দুই হাত কান পর্যন্ত উঠানো।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দুই হাতের আঙ্গুলগুলো স্বাভাবিক খোলা রেখে কিবলামুখী রাখা।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৩.তাকবীর 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বলার সময় মাথা না ঝুঁকান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ইমাম তাকবীরে তাহরীমা ও অন্যান্য তাকবীর প্রয়োজন পরিমাণ উচ্চস্বরে বলা।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বাম হাতের উপর ডান হাত রেখে নাভির নিচে </a:t>
            </a:r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সানা পড়া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 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 পড়া।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011" y="228600"/>
            <a:ext cx="1158640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5400" b="1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সুন্নাত</a:t>
            </a:r>
            <a:r>
              <a:rPr lang="en-US" sz="5400" b="1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5400" b="1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-48184"/>
            <a:ext cx="12292263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48184"/>
            <a:ext cx="12292263" cy="6990405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137" y="384641"/>
            <a:ext cx="11442031" cy="612475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ফরজ নামাজের তৃতীয় ও চতুর্থ রাকাতে সূরা 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ফাতে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সূরা ফাতেহা পড়ার পর আমীন বলা।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সানা, আউযুবিল্লাহ, বিসমিল্লাহ এবং আমীন আস্তে বলা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সুন্নত পরিমাণ কিরাত পড়া।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রুকু-সেজদায় তিন তিনবার তাসবীহ পড়া</a:t>
            </a:r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১৪. রুকুর অবস্থায় মাথা ও পিঠ নিতম্বের সমান রাখা এবং হাতের আঙ্গুলগুলো খোলা রেখে হাটুতে শক্ত করে ধরা।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রুকু, থেকে উঠতে ইমাম সামিআল্লাহু লিমান হামিদাহ, মুক্তাদি রাব্বানা লাকাল হামদ, আর মুনফারিদ উভয়টি বলা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  <a:p>
            <a:endParaRPr lang="as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48184"/>
            <a:ext cx="12292263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989" y="595438"/>
            <a:ext cx="11538284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সিজদায় যাওয়ার সময় প্রথমে দুই হাটু, এরপর দুই হাত অত:পর কপাল রাখা।</a:t>
            </a:r>
          </a:p>
          <a:p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১৭. দুই সিজদার মধ্যবর্তী বৈঠক, প্রথম ও শেষ বৈঠক বাম পা বিছিয়ে এর  উপর বসা।ডান পা এমনভাবে খাড়া রাখা যে, আঙ্গুলের মাথা কিবলামুখী থাকে। আর দুই হাত রানের উপর রাখা।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 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তাশাহহুদে “আশহাদু আল্লা ইলাহা” বলার সময় শাহাদত আঙ্গুল উঠিয়ে ইশারা করা</a:t>
            </a:r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শেষ বৈঠকে তাশাহহুদের পর দুরূদ শরীফ পড়া।</a:t>
            </a:r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দুরূদ শরীফের পর দোয়ায়ে মাছুরা পড়া</a:t>
            </a:r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</a:t>
            </a:r>
            <a:r>
              <a:rPr lang="as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প্রথমে ডান দিকে এবং পরে বাম দিকে সালাম ফিরানো।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as-IN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4363" y="649706"/>
            <a:ext cx="7315200" cy="830997"/>
          </a:xfrm>
          <a:prstGeom prst="rect">
            <a:avLst/>
          </a:prstGeom>
          <a:solidFill>
            <a:schemeClr val="accent3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88900" dist="2794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নামাজে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সুন্নাত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ছুটে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-48184"/>
            <a:ext cx="12292263" cy="6906184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35505" y="1793584"/>
            <a:ext cx="9492916" cy="4174080"/>
          </a:xfrm>
          <a:prstGeom prst="roundRect">
            <a:avLst/>
          </a:prstGeom>
          <a:solidFill>
            <a:schemeClr val="tx1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88900" dist="2794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 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যদি ভুলবশত কোনো সুন্নত ছুটে যায়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তবে এতে নামাজ নষ্টও হবে না। সিজদায়ে সাহুও ওয়াজিব হবে না এবং গোনাহও হবে না।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 ইচ্ছা করে সুন্নত ছেড়ে দিলেও নামাজ নষ্ট হবে না। সিজদায়ে সাহুও ওয়াজিব হবে না। তবে সে ব্যক্তি তিরস্কারের উপযুক্ত হবে।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তালিমুল ইসলাম ৩য় খন্ড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35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05" y="2213810"/>
            <a:ext cx="3429000" cy="3416968"/>
          </a:xfrm>
          <a:prstGeom prst="rect">
            <a:avLst/>
          </a:prstGeom>
          <a:ln w="88900" cap="sq" cmpd="thickThin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481548" y="1864895"/>
            <a:ext cx="7302883" cy="4289566"/>
          </a:xfrm>
          <a:prstGeom prst="roundRect">
            <a:avLst/>
          </a:prstGeom>
          <a:solidFill>
            <a:srgbClr val="00B0F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মোহাঃ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রুহুল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আমিন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ছিদ্দিকী</a:t>
            </a: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21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 (আরবি)</a:t>
            </a: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2100" b="1" dirty="0">
              <a:solidFill>
                <a:srgbClr val="07061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 ইসলামিয়া আলিম </a:t>
            </a:r>
            <a:r>
              <a:rPr lang="en-US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rohulanim4@gmail.com</a:t>
            </a:r>
            <a:endParaRPr lang="en-US" sz="21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নং- ০১৭১৫২৫৭৪৭৪</a:t>
            </a:r>
            <a:endParaRPr lang="en-US" sz="2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-96252"/>
            <a:ext cx="12268200" cy="6954252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11016" y="409074"/>
            <a:ext cx="4223084" cy="126331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spc="-169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spc="-16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-169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</a:t>
            </a:r>
            <a:r>
              <a:rPr lang="bn-IN" sz="6000" b="1" spc="-16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6000" b="1" spc="-169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6921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7024" y="1341529"/>
            <a:ext cx="1730316" cy="64546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ফজরঃ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05362" y="3847012"/>
            <a:ext cx="2116136" cy="74595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5560" y="3003980"/>
            <a:ext cx="1752349" cy="64926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95602" y="3010302"/>
            <a:ext cx="2872436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82338" y="3853759"/>
            <a:ext cx="2139242" cy="7459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3200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328988" y="4683663"/>
            <a:ext cx="1738748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185204" y="4697303"/>
            <a:ext cx="1722767" cy="7459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9524051" y="3802667"/>
            <a:ext cx="2162257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75264" y="4709470"/>
            <a:ext cx="1932225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2400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4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endParaRPr lang="en-US" sz="24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5565" y="2172060"/>
            <a:ext cx="1789142" cy="68931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জুহর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8890" y="3830705"/>
            <a:ext cx="1829946" cy="73846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মাগরীব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4154" y="4694840"/>
            <a:ext cx="1730326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এশা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25670" y="2946352"/>
            <a:ext cx="2828698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40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25670" y="2084078"/>
            <a:ext cx="2037692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NikoshBAN" panose="02000000000000000000" pitchFamily="2" charset="0"/>
              </a:rPr>
              <a:t>৪ </a:t>
            </a:r>
            <a:r>
              <a:rPr lang="en-US" sz="2000" b="1" dirty="0" err="1" smtClean="0">
                <a:solidFill>
                  <a:srgbClr val="002060"/>
                </a:solidFill>
                <a:latin typeface="NikoshBAN" panose="02000000000000000000" pitchFamily="2" charset="0"/>
              </a:rPr>
              <a:t>রাকাত</a:t>
            </a:r>
            <a:r>
              <a:rPr lang="en-US" sz="2000" b="1" dirty="0" smtClean="0">
                <a:solidFill>
                  <a:srgbClr val="002060"/>
                </a:solidFill>
                <a:latin typeface="NikoshBAN" panose="02000000000000000000" pitchFamily="2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NikoshBAN" panose="02000000000000000000" pitchFamily="2" charset="0"/>
              </a:rPr>
              <a:t>সুন্নত</a:t>
            </a:r>
            <a:endParaRPr lang="en-US" sz="2000" b="1" dirty="0">
              <a:solidFill>
                <a:srgbClr val="002060"/>
              </a:solidFill>
              <a:latin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407741" y="1255163"/>
            <a:ext cx="2743515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0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40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37976" y="2971933"/>
            <a:ext cx="2818816" cy="7406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85522" y="1255163"/>
            <a:ext cx="3070425" cy="745958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707158" y="2113548"/>
            <a:ext cx="1959266" cy="745958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949851" y="2091105"/>
            <a:ext cx="2438988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2800" b="1" dirty="0" smtClean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endParaRPr lang="en-US" sz="28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763390" y="1258251"/>
            <a:ext cx="2853418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997826" y="4709381"/>
            <a:ext cx="1839120" cy="74595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বেতের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ওয়াজীব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9548735" y="2155186"/>
            <a:ext cx="2103063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940180" y="4695559"/>
            <a:ext cx="1743954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১৫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09830" y="5624585"/>
            <a:ext cx="1859006" cy="74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জুমুয়া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082419" y="3857234"/>
            <a:ext cx="2306419" cy="745958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endParaRPr lang="en-US" sz="28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38323" y="5619258"/>
            <a:ext cx="2089023" cy="68174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00429" y="5606198"/>
            <a:ext cx="1960085" cy="681744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997581" y="5623363"/>
            <a:ext cx="2424602" cy="681744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2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সুন্নত</a:t>
            </a:r>
            <a:endParaRPr lang="en-US" sz="28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9629585" y="5596537"/>
            <a:ext cx="2016292" cy="68174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3674198" y="517340"/>
            <a:ext cx="4766543" cy="596625"/>
          </a:xfrm>
          <a:prstGeom prst="flowChartTerminator">
            <a:avLst/>
          </a:prstGeom>
          <a:solidFill>
            <a:schemeClr val="tx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সংখ্যাঃ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01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4" grpId="0" animBg="1"/>
      <p:bldP spid="6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8" grpId="0" animBg="1"/>
      <p:bldP spid="48" grpId="0" animBg="1"/>
      <p:bldP spid="49" grpId="0" animBg="1"/>
      <p:bldP spid="5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300790" y="2743200"/>
            <a:ext cx="2298032" cy="3597444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সুবহে সাদেক থেকে সূর্যোদয় পর্যন্ত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2637925" y="2658979"/>
            <a:ext cx="2213810" cy="3597444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পশ্চিম আকাশে ঢলে পরার পর থেকে মুল ছায়া ব্যতীত দ্বিগুণ হওয়া পর্যন্ত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4890838" y="2658979"/>
            <a:ext cx="2394283" cy="3597444"/>
          </a:xfrm>
          <a:prstGeom prst="hexagon">
            <a:avLst/>
          </a:prstGeom>
          <a:solidFill>
            <a:srgbClr val="00B0F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জুহুরের ওয়াক্ত শেষ হবার পর থেকে সূর্যাস্তের পুর্ব পর্যন্ত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7285121" y="2658979"/>
            <a:ext cx="2213810" cy="3597444"/>
          </a:xfrm>
          <a:prstGeom prst="hexagon">
            <a:avLst/>
          </a:prstGeom>
          <a:solidFill>
            <a:srgbClr val="92D05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সুর্যাস্তের পর থেকে পশ্চিম আকাশে লালিমা ডুবা পর্যন্ত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exagon 8"/>
          <p:cNvSpPr/>
          <p:nvPr/>
        </p:nvSpPr>
        <p:spPr>
          <a:xfrm>
            <a:off x="9577137" y="2658979"/>
            <a:ext cx="2267956" cy="3597444"/>
          </a:xfrm>
          <a:prstGeom prst="hexagon">
            <a:avLst/>
          </a:prstGeom>
          <a:solidFill>
            <a:schemeClr val="bg2">
              <a:lumMod val="75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মাগরীবের ওয়াক্ত শেষ হবার পর থেকে সুবহে সাদেকের পুর্ব পর্যন্ত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9705" y="2045364"/>
            <a:ext cx="1672389" cy="55345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08635" y="2009270"/>
            <a:ext cx="1672389" cy="55345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জুহর</a:t>
            </a:r>
            <a:r>
              <a:rPr lang="bn-IN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2233" y="1997233"/>
            <a:ext cx="1672389" cy="553453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আসর</a:t>
            </a:r>
            <a:r>
              <a:rPr lang="bn-IN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831" y="2009272"/>
            <a:ext cx="1672389" cy="55345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মাগরীব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53863" y="2009271"/>
            <a:ext cx="1672389" cy="55345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এশা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lowchart: Decision 1"/>
          <p:cNvSpPr/>
          <p:nvPr/>
        </p:nvSpPr>
        <p:spPr>
          <a:xfrm>
            <a:off x="300791" y="457198"/>
            <a:ext cx="11225462" cy="1263318"/>
          </a:xfrm>
          <a:prstGeom prst="flowChartDecision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ওয়াক্ত নামাজের সময়সীমা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66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5012" y="493296"/>
            <a:ext cx="11442030" cy="1199308"/>
          </a:xfrm>
          <a:prstGeom prst="ellipse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সময়ে  নামাজ আদায় করা হারাম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exagon 8"/>
          <p:cNvSpPr/>
          <p:nvPr/>
        </p:nvSpPr>
        <p:spPr>
          <a:xfrm rot="787196">
            <a:off x="400048" y="2888546"/>
            <a:ext cx="3824772" cy="3224462"/>
          </a:xfrm>
          <a:prstGeom prst="hexagon">
            <a:avLst/>
          </a:prstGeom>
          <a:solidFill>
            <a:srgbClr val="FFFF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সুর্য উদিত হয় তা উপরে উঠার পুর্ব পর্যন্ত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4274216" y="2771115"/>
            <a:ext cx="3886200" cy="359359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সুর্য মাথার উপরে থাকে যতক্ষণ না তা হেলে পড়ে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Hexagon 12"/>
          <p:cNvSpPr/>
          <p:nvPr/>
        </p:nvSpPr>
        <p:spPr>
          <a:xfrm rot="20869136">
            <a:off x="8209813" y="2840420"/>
            <a:ext cx="3765885" cy="3272588"/>
          </a:xfrm>
          <a:prstGeom prst="hexagon">
            <a:avLst/>
          </a:prstGeom>
          <a:solidFill>
            <a:srgbClr val="92D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সুর্য ডুবতে থাকে যতক্ষণ না তা পুর্ণ অস্তমিত হয়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990041" y="1840833"/>
            <a:ext cx="484632" cy="782052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999637">
            <a:off x="2515096" y="1876715"/>
            <a:ext cx="484632" cy="88306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20283637">
            <a:off x="9221873" y="1738129"/>
            <a:ext cx="484632" cy="978408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57201" y="1991103"/>
            <a:ext cx="5546558" cy="1992984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সুবহে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সাদিক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ফজরের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রাকাত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সুন্নাত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917700" y="529389"/>
            <a:ext cx="7411787" cy="1250031"/>
          </a:xfrm>
          <a:prstGeom prst="flowChartTerminator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মাকরুহ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চারটিঃ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6214311" y="1991103"/>
            <a:ext cx="5546558" cy="1997241"/>
          </a:xfrm>
          <a:prstGeom prst="flowChartTerminator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ফজরের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যতক্ষন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214311" y="4200027"/>
            <a:ext cx="5546558" cy="2001501"/>
          </a:xfrm>
          <a:prstGeom prst="flowChartTerminator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ঈদের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পুর্বে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স্তানে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ঈদগাহে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নফল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457201" y="4200027"/>
            <a:ext cx="5546558" cy="2039857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আসরের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ফরজের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সূর্যাস্ত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-1" y="138363"/>
            <a:ext cx="12192000" cy="6581274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4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868779" y="989599"/>
            <a:ext cx="2454440" cy="98658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chemeClr val="tx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b="1" dirty="0">
              <a:solidFill>
                <a:schemeClr val="tx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054" y="420604"/>
            <a:ext cx="1702469" cy="1555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75" y="561974"/>
            <a:ext cx="1702469" cy="1555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8" y="4740442"/>
            <a:ext cx="1702469" cy="1555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054" y="4740442"/>
            <a:ext cx="1702469" cy="15555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Flowchart: Preparation 9"/>
          <p:cNvSpPr/>
          <p:nvPr/>
        </p:nvSpPr>
        <p:spPr>
          <a:xfrm>
            <a:off x="350920" y="2255922"/>
            <a:ext cx="11490158" cy="2346156"/>
          </a:xfrm>
          <a:prstGeom prst="flowChartPreparation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রুকনগুলো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bn-IN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ar-SA" sz="4000" b="1" dirty="0">
                <a:solidFill>
                  <a:srgbClr val="FF0000"/>
                </a:solidFill>
                <a:latin typeface="NikoshBAN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ওয়াজীবগুলো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1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445168"/>
            <a:ext cx="11790949" cy="613610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9900CC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685864" y="613612"/>
            <a:ext cx="5518293" cy="1287379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হাফিজ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7077" y="2394285"/>
            <a:ext cx="10114046" cy="377626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7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আল আক্বাঈদ ওয়াল </a:t>
            </a:r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endParaRPr lang="bn-BD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ভাগ, ২য় </a:t>
            </a:r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কিতাবুস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-96252"/>
            <a:ext cx="12268200" cy="6954252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lowchart: Decision 1"/>
          <p:cNvSpPr/>
          <p:nvPr/>
        </p:nvSpPr>
        <p:spPr>
          <a:xfrm>
            <a:off x="300788" y="312821"/>
            <a:ext cx="11478127" cy="1394017"/>
          </a:xfrm>
          <a:prstGeom prst="flowChartDecision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alf Frame 10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-96252"/>
            <a:ext cx="12268200" cy="6954252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Decision 1"/>
          <p:cNvSpPr/>
          <p:nvPr/>
        </p:nvSpPr>
        <p:spPr>
          <a:xfrm>
            <a:off x="703848" y="195382"/>
            <a:ext cx="10665994" cy="1621386"/>
          </a:xfrm>
          <a:prstGeom prst="flowChartDecision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07645" y="2385524"/>
            <a:ext cx="10058399" cy="350044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আহকাম আরকান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ওয়াজীব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সুন্নতগুলী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সালাতের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সময়সীমা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রাকাত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0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409074"/>
            <a:ext cx="11397916" cy="1457555"/>
          </a:xfrm>
          <a:solidFill>
            <a:srgbClr val="00B0F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BD" sz="7200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দেখ আর চিন্তা কর। </a:t>
            </a:r>
            <a:endParaRPr lang="en-US" sz="7200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8" y="2110939"/>
            <a:ext cx="4665068" cy="39511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110939"/>
            <a:ext cx="4411579" cy="39511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433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মাত্র ১০ মিনিটে জুমার নামাজ শেষে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6" y="330839"/>
            <a:ext cx="11706727" cy="614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-96253" y="-48184"/>
            <a:ext cx="12388516" cy="6906184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527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-1"/>
            <a:ext cx="12468727" cy="6954253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830179" y="541421"/>
            <a:ext cx="10912642" cy="2237873"/>
          </a:xfrm>
          <a:prstGeom prst="flowChartDecision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275346" y="2947736"/>
            <a:ext cx="10106527" cy="2983831"/>
          </a:xfrm>
          <a:prstGeom prst="flowChartTerminator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নামাজ</a:t>
            </a:r>
            <a:endParaRPr lang="en-US" sz="23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381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alf Frame 9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-1"/>
            <a:ext cx="12192000" cy="6858001"/>
          </a:xfrm>
          <a:prstGeom prst="frame">
            <a:avLst>
              <a:gd name="adj1" fmla="val 5825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Decision 1"/>
          <p:cNvSpPr/>
          <p:nvPr/>
        </p:nvSpPr>
        <p:spPr>
          <a:xfrm>
            <a:off x="512345" y="3736665"/>
            <a:ext cx="11014910" cy="2510398"/>
          </a:xfrm>
          <a:prstGeom prst="flowChartDecision">
            <a:avLst/>
          </a:prstGeom>
          <a:solidFill>
            <a:srgbClr val="00B05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97043"/>
            <a:ext cx="11385883" cy="143175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50" y="553453"/>
            <a:ext cx="6039852" cy="32261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2030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alf Frame 10"/>
          <p:cNvSpPr/>
          <p:nvPr/>
        </p:nvSpPr>
        <p:spPr>
          <a:xfrm>
            <a:off x="0" y="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5400000">
            <a:off x="10676467" y="76200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0800000">
            <a:off x="10600267" y="54186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-76200" y="5342467"/>
            <a:ext cx="1591733" cy="1439333"/>
          </a:xfrm>
          <a:prstGeom prst="halfFram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12268200" cy="6942221"/>
          </a:xfrm>
          <a:prstGeom prst="frame">
            <a:avLst>
              <a:gd name="adj1" fmla="val 5825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 txBox="1">
            <a:spLocks/>
          </p:cNvSpPr>
          <p:nvPr/>
        </p:nvSpPr>
        <p:spPr>
          <a:xfrm>
            <a:off x="10363200" y="6489429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no.</a:t>
            </a:r>
            <a:fld id="{0E8A8267-56C3-4E84-AAAF-875CE9A1DF4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3"/>
          <p:cNvSpPr>
            <a:spLocks noGrp="1"/>
          </p:cNvSpPr>
          <p:nvPr/>
        </p:nvSpPr>
        <p:spPr>
          <a:xfrm>
            <a:off x="3352800" y="6477000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60DBB5-80A9-4B81-9C86-1A164268649C}" type="datetime13">
              <a:rPr lang="en-US" sz="2400" smtClean="0">
                <a:solidFill>
                  <a:srgbClr val="FF0000"/>
                </a:solidFill>
              </a:rPr>
              <a:pPr/>
              <a:t>7:34:57 PM</a:t>
            </a:fld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92240"/>
            <a:ext cx="3048000" cy="365760"/>
          </a:xfrm>
        </p:spPr>
        <p:txBody>
          <a:bodyPr/>
          <a:lstStyle/>
          <a:p>
            <a:fld id="{5C7D2911-63BC-467B-8DD0-B8385E4B0D1D}" type="datetime10">
              <a:rPr lang="bn-BD" sz="2400" b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pPr/>
              <a:t>সোমবার, 6 ডিসেম্বর, 2021</a:t>
            </a:fld>
            <a:endParaRPr lang="en-US" sz="1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Decision 1"/>
          <p:cNvSpPr/>
          <p:nvPr/>
        </p:nvSpPr>
        <p:spPr>
          <a:xfrm>
            <a:off x="381000" y="433138"/>
            <a:ext cx="11371729" cy="1323474"/>
          </a:xfrm>
          <a:prstGeom prst="flowChartDecision">
            <a:avLst/>
          </a:prstGeom>
          <a:solidFill>
            <a:schemeClr val="accent3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সালাতের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7405" y="2480122"/>
            <a:ext cx="9865895" cy="355956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সালাত" -এর আভিধানিক অর্থ 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দোয়া"/>
              </a:rPr>
              <a:t>দোয়া</a:t>
            </a:r>
            <a:r>
              <a:rPr lang="as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রহমত, ক্ষমা প্রার্থনা করা ইত্যাদি। পারিভাষিক অর্থ: ‘শরী‘আত নির্দেশিত ক্রিয়া-পদ্ধতির মাধ্যমে আল্লাহর নিকটে বান্দার ক্ষমা ভিক্ষা ও প্রার্থনা নিবেদনের শ্রেষ্ঠতম ইবাদতকে ‘সালাত’ বলা হয়, যা তাকবিরে তাহরিমা দ্বারা শুরু হয় ও সালাম দ্বারা শেষ হয়</a:t>
            </a:r>
            <a:r>
              <a:rPr lang="as-I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289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648</TotalTime>
  <Words>940</Words>
  <Application>Microsoft Office PowerPoint</Application>
  <PresentationFormat>Widescreen</PresentationFormat>
  <Paragraphs>185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Times New Roman</vt:lpstr>
      <vt:lpstr>Vrinda</vt:lpstr>
      <vt:lpstr>Retrospect</vt:lpstr>
      <vt:lpstr>PowerPoint Presentation</vt:lpstr>
      <vt:lpstr>PowerPoint Presentation</vt:lpstr>
      <vt:lpstr>PowerPoint Presentation</vt:lpstr>
      <vt:lpstr>PowerPoint Presentation</vt:lpstr>
      <vt:lpstr>নিচের ছবিটি দেখ আর চিন্তা কর।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Ruhul Amin Siddiqui</dc:creator>
  <cp:lastModifiedBy>Rohul amin Siddiqui</cp:lastModifiedBy>
  <cp:revision>123</cp:revision>
  <dcterms:created xsi:type="dcterms:W3CDTF">2020-10-20T01:41:26Z</dcterms:created>
  <dcterms:modified xsi:type="dcterms:W3CDTF">2021-12-06T13:43:55Z</dcterms:modified>
</cp:coreProperties>
</file>