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0" r:id="rId1"/>
  </p:sldMasterIdLst>
  <p:sldIdLst>
    <p:sldId id="392" r:id="rId2"/>
    <p:sldId id="257" r:id="rId3"/>
    <p:sldId id="285" r:id="rId4"/>
    <p:sldId id="259" r:id="rId5"/>
    <p:sldId id="372" r:id="rId6"/>
    <p:sldId id="380" r:id="rId7"/>
    <p:sldId id="384" r:id="rId8"/>
    <p:sldId id="385" r:id="rId9"/>
    <p:sldId id="388" r:id="rId10"/>
    <p:sldId id="368" r:id="rId11"/>
    <p:sldId id="389" r:id="rId12"/>
    <p:sldId id="266" r:id="rId13"/>
    <p:sldId id="341" r:id="rId14"/>
    <p:sldId id="390" r:id="rId15"/>
    <p:sldId id="366" r:id="rId16"/>
    <p:sldId id="391" r:id="rId17"/>
    <p:sldId id="284" r:id="rId18"/>
    <p:sldId id="34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mrunnahar198510@gmail.com" initials="k" lastIdx="2" clrIdx="0">
    <p:extLst>
      <p:ext uri="{19B8F6BF-5375-455C-9EA6-DF929625EA0E}">
        <p15:presenceInfo xmlns:p15="http://schemas.microsoft.com/office/powerpoint/2012/main" userId="cbaff618b1d244b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99"/>
    <a:srgbClr val="FF0066"/>
    <a:srgbClr val="FFFFFF"/>
    <a:srgbClr val="FF00FF"/>
    <a:srgbClr val="FF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291" autoAdjust="0"/>
  </p:normalViewPr>
  <p:slideViewPr>
    <p:cSldViewPr snapToGrid="0">
      <p:cViewPr varScale="1">
        <p:scale>
          <a:sx n="80" d="100"/>
          <a:sy n="80" d="100"/>
        </p:scale>
        <p:origin x="3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1-27T19:22:43.945" idx="1">
    <p:pos x="4367" y="561"/>
    <p:text/>
    <p:extLst>
      <p:ext uri="{C676402C-5697-4E1C-873F-D02D1690AC5C}">
        <p15:threadingInfo xmlns:p15="http://schemas.microsoft.com/office/powerpoint/2012/main" timeZoneBias="-360"/>
      </p:ext>
    </p:extLst>
  </p:cm>
  <p:cm authorId="1" dt="2021-11-27T20:21:28.798" idx="2">
    <p:pos x="5525" y="2880"/>
    <p:text/>
    <p:extLst>
      <p:ext uri="{C676402C-5697-4E1C-873F-D02D1690AC5C}">
        <p15:threadingInfo xmlns:p15="http://schemas.microsoft.com/office/powerpoint/2012/main" timeZoneBias="-3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7D547-38DA-4858-A704-BC54E7B1C1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0D565C-3F23-4751-8D5C-D075036315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A0C0C-56E3-4639-99E4-E96B656F7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3E253-AF46-4BAF-9F08-6A2F20C07EFA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C7C80F-2B3D-46DE-98A5-FA1BFD303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C9BC23-E3C9-416E-9810-02FD7DE28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ABDB9-A0AB-4BCA-9E84-76F5F93EA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239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6E5F9-E4B0-4526-8E7D-CD07CFA90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9AE85E-2D3B-4C48-B3D1-0581D5F80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E9F250-9166-49E6-AEB0-22CDBCE30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3E253-AF46-4BAF-9F08-6A2F20C07EFA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8AC0CF-BA4F-48F9-B43D-CBBBF4177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630F5-18C9-4E20-AB63-38E74D220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ABDB9-A0AB-4BCA-9E84-76F5F93EA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48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4E52EC-F2A6-4DDA-B0A0-252C74154B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F88738-A2DE-436D-AD02-E1E3BB2D0B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C296FD-2C5D-4943-B7C5-FA2D9822D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3E253-AF46-4BAF-9F08-6A2F20C07EFA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0B0D1-1332-4ADD-A7CF-923E6AF6A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8C3270-40E1-42AB-8A31-1538E7D82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ABDB9-A0AB-4BCA-9E84-76F5F93EA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635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B95DA-8E8B-43D3-A300-98DD8F748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D03C4-4956-4A80-AE2F-E9D1AB833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7581D2-B666-4FF1-B1E7-C44A331A5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3E253-AF46-4BAF-9F08-6A2F20C07EFA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ABA29-DE87-4D67-BD88-9DF2D25FB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EF8E9A-B676-4A31-A419-9FA498E6C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ABDB9-A0AB-4BCA-9E84-76F5F93EA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98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47BE0-A350-495B-8D1F-EEE508361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6A0B19-57ED-4584-9C22-7B1D2D998B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C6CDB-9B89-4C0F-B1BD-AE2007FE8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3E253-AF46-4BAF-9F08-6A2F20C07EFA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347994-550B-4B58-BB7F-A2725F9B6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41923-9036-44DD-B941-062DF11D3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ABDB9-A0AB-4BCA-9E84-76F5F93EA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512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ACBA1-2AF9-49CD-8770-6ED194DB2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1BF108-AA92-47D4-B944-479244E060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8413AA-9C73-4C84-838C-0977336B95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DAA53F-5325-4148-90C1-CB16AC409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3E253-AF46-4BAF-9F08-6A2F20C07EFA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CB830D-3D86-432C-AD60-8C1347B9A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B4FE5F-8903-4CBA-857E-CD30A3C92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ABDB9-A0AB-4BCA-9E84-76F5F93EA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927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FED3A-956C-479C-98BA-E16F8FCD2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EFADDE-AD4F-4B34-A90E-5B1B41BD44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DE656A-9586-4C05-9276-3AC084F151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EFF1BD-2690-4009-8D45-16566F2DCA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F9598B-DF2F-4D02-97DD-25F26278E0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8AF9B7-0BF8-4430-B89C-F41AECBA1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3E253-AF46-4BAF-9F08-6A2F20C07EFA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C19A49-17EB-4093-86CD-5F4545E2E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8B6F78-299E-4F9E-8AF6-95F7695E0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ABDB9-A0AB-4BCA-9E84-76F5F93EA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388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B1A6C-208A-46BF-91E6-645004B46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5BEFB4-91DC-4944-879B-DF0392B3A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3E253-AF46-4BAF-9F08-6A2F20C07EFA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1637FD-CBEF-43F9-9BF7-784A4F153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952EED-3034-4E67-951F-6C8A39F92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ABDB9-A0AB-4BCA-9E84-76F5F93EA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123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B4D480-D311-462C-A38B-569BEA449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3E253-AF46-4BAF-9F08-6A2F20C07EFA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EC4F91-5BB6-4CA1-88B0-4D8A9A64C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F7EE07-A6B1-4F9A-A8E4-92EB6FBFB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ABDB9-A0AB-4BCA-9E84-76F5F93EA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296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4F33E-4C90-44FA-9BB6-25149DF45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8E50E-5516-43B3-84AC-A5A3F6DB9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E0328A-DBD6-47F4-9406-7FB7B10531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A3180A-A06A-4FF5-B392-D8FD59E03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3E253-AF46-4BAF-9F08-6A2F20C07EFA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A6089D-6293-4388-ACBB-08E8C77AC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8D548B-983C-4379-81AF-306B2D308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ABDB9-A0AB-4BCA-9E84-76F5F93EA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169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3D348-FEFA-4939-8E15-4CC1FF87A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88C2E8-B097-48DB-8B0F-8CC8BD8BE4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46AEA9-188B-4ED4-AB76-3AE2B086F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65D4FC-2519-4742-A7E2-6A6BA062E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3E253-AF46-4BAF-9F08-6A2F20C07EFA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656D8B-0846-4988-8083-EFD7E2CA0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0283DA-DA33-4224-9054-D602A0B74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ABDB9-A0AB-4BCA-9E84-76F5F93EA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539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3EF6FE-68D1-4FBB-A7A0-90610D59D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1836B6-793D-4E77-A0EF-B759323744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79A65-5CED-45F5-8B58-13085CCCC8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3E253-AF46-4BAF-9F08-6A2F20C07EFA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86D5FD-9513-4497-AC74-0B88F56315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336B42-F973-4DA7-92F3-46D857E6F2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ABDB9-A0AB-4BCA-9E84-76F5F93EA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755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9DD8924-7BEE-4B74-AC1A-0469E39D0007}"/>
              </a:ext>
            </a:extLst>
          </p:cNvPr>
          <p:cNvGrpSpPr/>
          <p:nvPr/>
        </p:nvGrpSpPr>
        <p:grpSpPr>
          <a:xfrm>
            <a:off x="121920" y="73855"/>
            <a:ext cx="12070080" cy="6710289"/>
            <a:chOff x="56271" y="70340"/>
            <a:chExt cx="12070080" cy="671028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83FE819-482B-406A-BD23-E84385FC2C5B}"/>
                </a:ext>
              </a:extLst>
            </p:cNvPr>
            <p:cNvSpPr/>
            <p:nvPr/>
          </p:nvSpPr>
          <p:spPr>
            <a:xfrm>
              <a:off x="56271" y="70340"/>
              <a:ext cx="12070080" cy="6710289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৮৭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78FF4F0-66AF-41CE-8FBD-AEEE21FB5BFB}"/>
                </a:ext>
              </a:extLst>
            </p:cNvPr>
            <p:cNvSpPr/>
            <p:nvPr/>
          </p:nvSpPr>
          <p:spPr>
            <a:xfrm>
              <a:off x="140675" y="154747"/>
              <a:ext cx="11887202" cy="6541475"/>
            </a:xfrm>
            <a:prstGeom prst="rect">
              <a:avLst/>
            </a:prstGeom>
            <a:noFill/>
            <a:ln w="76200">
              <a:solidFill>
                <a:srgbClr val="FF00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৮৭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778FADE-5CD7-4CF3-83C3-3430AD8D31FC}"/>
                </a:ext>
              </a:extLst>
            </p:cNvPr>
            <p:cNvSpPr/>
            <p:nvPr/>
          </p:nvSpPr>
          <p:spPr>
            <a:xfrm>
              <a:off x="239151" y="239153"/>
              <a:ext cx="11704320" cy="6372663"/>
            </a:xfrm>
            <a:prstGeom prst="rect">
              <a:avLst/>
            </a:prstGeom>
            <a:noFill/>
            <a:ln w="76200">
              <a:solidFill>
                <a:srgbClr val="00B05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A318004-7D73-4489-A736-0E0AC4D5C418}"/>
              </a:ext>
            </a:extLst>
          </p:cNvPr>
          <p:cNvGrpSpPr/>
          <p:nvPr/>
        </p:nvGrpSpPr>
        <p:grpSpPr>
          <a:xfrm>
            <a:off x="2860962" y="722561"/>
            <a:ext cx="6470074" cy="5412875"/>
            <a:chOff x="2860962" y="722561"/>
            <a:chExt cx="6470074" cy="5412875"/>
          </a:xfrm>
        </p:grpSpPr>
        <p:pic>
          <p:nvPicPr>
            <p:cNvPr id="6" name="Picture 5" descr="Flower Garden Gif GIFs | Tenor">
              <a:extLst>
                <a:ext uri="{FF2B5EF4-FFF2-40B4-BE49-F238E27FC236}">
                  <a16:creationId xmlns:a16="http://schemas.microsoft.com/office/drawing/2014/main" id="{EF1D5E5B-CF53-4A91-89A9-DB206A37D2F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0962" y="722561"/>
              <a:ext cx="6470073" cy="5412875"/>
            </a:xfrm>
            <a:prstGeom prst="rect">
              <a:avLst/>
            </a:prstGeom>
            <a:ln w="228600" cap="sq" cmpd="thickThin">
              <a:solidFill>
                <a:srgbClr val="C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B1E2FD6-DECB-42E3-AC4C-F9254A261593}"/>
                </a:ext>
              </a:extLst>
            </p:cNvPr>
            <p:cNvSpPr/>
            <p:nvPr/>
          </p:nvSpPr>
          <p:spPr>
            <a:xfrm>
              <a:off x="2860963" y="4656221"/>
              <a:ext cx="6470073" cy="1479215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 err="1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" panose="02000000000000000000" pitchFamily="2" charset="0"/>
                  <a:ea typeface="MS PGothic" panose="020B0600070205080204" pitchFamily="34" charset="-128"/>
                  <a:cs typeface="Nikosh" panose="02000000000000000000" pitchFamily="2" charset="0"/>
                </a:rPr>
                <a:t>আজকের</a:t>
              </a:r>
              <a:r>
                <a:rPr lang="en-US" sz="5400" b="1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" panose="02000000000000000000" pitchFamily="2" charset="0"/>
                  <a:ea typeface="MS PGothic" panose="020B0600070205080204" pitchFamily="34" charset="-128"/>
                  <a:cs typeface="Nikosh" panose="02000000000000000000" pitchFamily="2" charset="0"/>
                </a:rPr>
                <a:t> </a:t>
              </a:r>
              <a:r>
                <a:rPr lang="en-US" sz="5400" b="1" dirty="0" err="1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" panose="02000000000000000000" pitchFamily="2" charset="0"/>
                  <a:ea typeface="MS PGothic" panose="020B0600070205080204" pitchFamily="34" charset="-128"/>
                  <a:cs typeface="Nikosh" panose="02000000000000000000" pitchFamily="2" charset="0"/>
                </a:rPr>
                <a:t>ক্লাসে</a:t>
              </a:r>
              <a:r>
                <a:rPr lang="en-US" sz="5400" b="1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" panose="02000000000000000000" pitchFamily="2" charset="0"/>
                  <a:ea typeface="MS PGothic" panose="020B0600070205080204" pitchFamily="34" charset="-128"/>
                  <a:cs typeface="Nikosh" panose="02000000000000000000" pitchFamily="2" charset="0"/>
                </a:rPr>
                <a:t> </a:t>
              </a:r>
              <a:r>
                <a:rPr lang="en-US" sz="5400" b="1" dirty="0" err="1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" panose="02000000000000000000" pitchFamily="2" charset="0"/>
                  <a:ea typeface="MS PGothic" panose="020B0600070205080204" pitchFamily="34" charset="-128"/>
                  <a:cs typeface="Nikosh" panose="02000000000000000000" pitchFamily="2" charset="0"/>
                </a:rPr>
                <a:t>সবাইকে</a:t>
              </a:r>
              <a:r>
                <a:rPr lang="en-US" sz="5400" b="1" dirty="0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" panose="02000000000000000000" pitchFamily="2" charset="0"/>
                  <a:ea typeface="MS PGothic" panose="020B0600070205080204" pitchFamily="34" charset="-128"/>
                  <a:cs typeface="Nikosh" panose="02000000000000000000" pitchFamily="2" charset="0"/>
                </a:rPr>
                <a:t> </a:t>
              </a:r>
              <a:r>
                <a:rPr lang="en-US" sz="5400" b="1" dirty="0" err="1">
                  <a:ln w="12700">
                    <a:solidFill>
                      <a:schemeClr val="accent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" panose="02000000000000000000" pitchFamily="2" charset="0"/>
                  <a:ea typeface="MS PGothic" panose="020B0600070205080204" pitchFamily="34" charset="-128"/>
                  <a:cs typeface="Nikosh" panose="02000000000000000000" pitchFamily="2" charset="0"/>
                </a:rPr>
                <a:t>স্বাগত</a:t>
              </a:r>
              <a:endParaRPr lang="en-US" sz="54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113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D0B7D8-F24E-4EB3-B331-E7ED54F1EE77}"/>
              </a:ext>
            </a:extLst>
          </p:cNvPr>
          <p:cNvSpPr/>
          <p:nvPr/>
        </p:nvSpPr>
        <p:spPr>
          <a:xfrm>
            <a:off x="1033096" y="4658880"/>
            <a:ext cx="10499312" cy="1515979"/>
          </a:xfrm>
          <a:prstGeom prst="rect">
            <a:avLst/>
          </a:prstGeom>
          <a:solidFill>
            <a:srgbClr val="FF00FF"/>
          </a:solidFill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পুব</a:t>
            </a:r>
            <a:r>
              <a:rPr lang="en-US" sz="4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আকাশে</a:t>
            </a:r>
            <a:r>
              <a:rPr lang="en-US" sz="4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সকালে</a:t>
            </a:r>
            <a:r>
              <a:rPr lang="en-US" sz="4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সূর্য</a:t>
            </a:r>
            <a:r>
              <a:rPr lang="en-US" sz="4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ওঠে</a:t>
            </a:r>
            <a:r>
              <a:rPr lang="en-US" sz="4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4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টকটকে</a:t>
            </a:r>
            <a:r>
              <a:rPr lang="en-US" sz="4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লাল</a:t>
            </a:r>
            <a:r>
              <a:rPr lang="en-US" sz="4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রঙের</a:t>
            </a:r>
            <a:r>
              <a:rPr lang="en-US" sz="4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E13BD23-1694-41DF-8576-E475B820A4DD}"/>
              </a:ext>
            </a:extLst>
          </p:cNvPr>
          <p:cNvGrpSpPr/>
          <p:nvPr/>
        </p:nvGrpSpPr>
        <p:grpSpPr>
          <a:xfrm>
            <a:off x="56271" y="70340"/>
            <a:ext cx="12070080" cy="6710289"/>
            <a:chOff x="56271" y="70340"/>
            <a:chExt cx="12070080" cy="671028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46537E9-D8C7-4C18-9F9D-18783995319C}"/>
                </a:ext>
              </a:extLst>
            </p:cNvPr>
            <p:cNvSpPr/>
            <p:nvPr/>
          </p:nvSpPr>
          <p:spPr>
            <a:xfrm>
              <a:off x="56271" y="70340"/>
              <a:ext cx="12070080" cy="6710289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43F0183-0608-4B19-BCEB-1D037E80513F}"/>
                </a:ext>
              </a:extLst>
            </p:cNvPr>
            <p:cNvSpPr/>
            <p:nvPr/>
          </p:nvSpPr>
          <p:spPr>
            <a:xfrm>
              <a:off x="140675" y="154747"/>
              <a:ext cx="11887202" cy="6541475"/>
            </a:xfrm>
            <a:prstGeom prst="rect">
              <a:avLst/>
            </a:prstGeom>
            <a:noFill/>
            <a:ln w="76200">
              <a:solidFill>
                <a:srgbClr val="FF00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C79947F-21B9-42F3-9E70-E7A48CB2FACA}"/>
                </a:ext>
              </a:extLst>
            </p:cNvPr>
            <p:cNvSpPr/>
            <p:nvPr/>
          </p:nvSpPr>
          <p:spPr>
            <a:xfrm>
              <a:off x="239151" y="239153"/>
              <a:ext cx="11704320" cy="6372663"/>
            </a:xfrm>
            <a:prstGeom prst="rect">
              <a:avLst/>
            </a:prstGeom>
            <a:noFill/>
            <a:ln w="76200">
              <a:solidFill>
                <a:srgbClr val="00B05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8198" name="Picture 6" descr="That is why the color of the sun is red yellow purple | The Holytimes">
            <a:extLst>
              <a:ext uri="{FF2B5EF4-FFF2-40B4-BE49-F238E27FC236}">
                <a16:creationId xmlns:a16="http://schemas.microsoft.com/office/drawing/2014/main" id="{788F2096-B551-41FB-8B13-CEA143834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96" y="899223"/>
            <a:ext cx="4420975" cy="2755326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জানেন কি সূর্য ওঠা বা অস্ত যাওয়ার সময় লাল দেখায় কেন! - presscard |  প্রেসকার্ড | press card news |">
            <a:extLst>
              <a:ext uri="{FF2B5EF4-FFF2-40B4-BE49-F238E27FC236}">
                <a16:creationId xmlns:a16="http://schemas.microsoft.com/office/drawing/2014/main" id="{01D0BBE2-4422-4DBB-BACB-473A00B06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845" y="899223"/>
            <a:ext cx="3845337" cy="2869213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114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সুপ্রভাত ছবি কবিতা ইমেজ suprovat kobita image picture sms status">
            <a:extLst>
              <a:ext uri="{FF2B5EF4-FFF2-40B4-BE49-F238E27FC236}">
                <a16:creationId xmlns:a16="http://schemas.microsoft.com/office/drawing/2014/main" id="{24303864-6636-43F0-A2A7-9C8882FD36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6141" b="17792"/>
          <a:stretch/>
        </p:blipFill>
        <p:spPr bwMode="auto">
          <a:xfrm>
            <a:off x="1175944" y="865992"/>
            <a:ext cx="4231919" cy="3661860"/>
          </a:xfrm>
          <a:prstGeom prst="rect">
            <a:avLst/>
          </a:prstGeom>
          <a:ln w="127000" cap="sq">
            <a:solidFill>
              <a:srgbClr val="7030A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1346A04-3168-44FC-9A1C-B74CCA1F335E}"/>
              </a:ext>
            </a:extLst>
          </p:cNvPr>
          <p:cNvSpPr/>
          <p:nvPr/>
        </p:nvSpPr>
        <p:spPr>
          <a:xfrm>
            <a:off x="1311442" y="5065295"/>
            <a:ext cx="10046369" cy="1251284"/>
          </a:xfrm>
          <a:prstGeom prst="rect">
            <a:avLst/>
          </a:prstGeom>
          <a:solidFill>
            <a:schemeClr val="accent6">
              <a:lumMod val="50000"/>
            </a:schemeClr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তার</a:t>
            </a:r>
            <a:r>
              <a:rPr lang="en-US" sz="4400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আলো</a:t>
            </a:r>
            <a:r>
              <a:rPr lang="en-US" sz="4400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পড়ে</a:t>
            </a:r>
            <a:r>
              <a:rPr lang="en-US" sz="4400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ফুলে</a:t>
            </a:r>
            <a:r>
              <a:rPr lang="en-US" sz="4400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ফুলে</a:t>
            </a:r>
            <a:r>
              <a:rPr lang="en-US" sz="4400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4400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পুরো</a:t>
            </a:r>
            <a:r>
              <a:rPr lang="en-US" sz="4400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বাগান</a:t>
            </a:r>
            <a:r>
              <a:rPr lang="en-US" sz="4400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হেসে</a:t>
            </a:r>
            <a:r>
              <a:rPr lang="en-US" sz="4400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ওঠে</a:t>
            </a:r>
            <a:r>
              <a:rPr lang="en-US" sz="4400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02C10C1-22EE-4B42-BD67-1932A82757A4}"/>
              </a:ext>
            </a:extLst>
          </p:cNvPr>
          <p:cNvGrpSpPr/>
          <p:nvPr/>
        </p:nvGrpSpPr>
        <p:grpSpPr>
          <a:xfrm>
            <a:off x="56271" y="70340"/>
            <a:ext cx="12070080" cy="6710289"/>
            <a:chOff x="56271" y="70340"/>
            <a:chExt cx="12070080" cy="671028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0D5E221-8E2A-4D8A-AD85-6A25A48568F5}"/>
                </a:ext>
              </a:extLst>
            </p:cNvPr>
            <p:cNvSpPr/>
            <p:nvPr/>
          </p:nvSpPr>
          <p:spPr>
            <a:xfrm>
              <a:off x="56271" y="70340"/>
              <a:ext cx="12070080" cy="6710289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E731C8E-E746-49C8-8703-A8C4114B3B18}"/>
                </a:ext>
              </a:extLst>
            </p:cNvPr>
            <p:cNvSpPr/>
            <p:nvPr/>
          </p:nvSpPr>
          <p:spPr>
            <a:xfrm>
              <a:off x="140675" y="154747"/>
              <a:ext cx="11887202" cy="6541475"/>
            </a:xfrm>
            <a:prstGeom prst="rect">
              <a:avLst/>
            </a:prstGeom>
            <a:noFill/>
            <a:ln w="76200">
              <a:solidFill>
                <a:srgbClr val="FF00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C21616D-9CA8-4205-B19C-5CBAF4D5CB69}"/>
                </a:ext>
              </a:extLst>
            </p:cNvPr>
            <p:cNvSpPr/>
            <p:nvPr/>
          </p:nvSpPr>
          <p:spPr>
            <a:xfrm>
              <a:off x="239151" y="239153"/>
              <a:ext cx="11704320" cy="6372663"/>
            </a:xfrm>
            <a:prstGeom prst="rect">
              <a:avLst/>
            </a:prstGeom>
            <a:noFill/>
            <a:ln w="76200">
              <a:solidFill>
                <a:srgbClr val="00B05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26" name="Picture 2" descr="গার্ডেন অফ ইউরোপ, যেন এক টুকরো স্বর্গ - Ferdousharuhi&amp;#39;s bangla blog">
            <a:extLst>
              <a:ext uri="{FF2B5EF4-FFF2-40B4-BE49-F238E27FC236}">
                <a16:creationId xmlns:a16="http://schemas.microsoft.com/office/drawing/2014/main" id="{EC219DF1-4817-4C01-A06B-2C3375B81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121" y="972297"/>
            <a:ext cx="5251690" cy="2964287"/>
          </a:xfrm>
          <a:prstGeom prst="rect">
            <a:avLst/>
          </a:prstGeom>
          <a:ln w="127000" cap="sq">
            <a:solidFill>
              <a:srgbClr val="FF0066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121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9FD2E87-AA8A-412D-B783-2595DD60973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537135" y="2432508"/>
            <a:ext cx="4389055" cy="2883877"/>
          </a:xfrm>
          <a:prstGeom prst="rect">
            <a:avLst/>
          </a:prstGeom>
          <a:ln w="228600" cap="sq" cmpd="thickThin">
            <a:solidFill>
              <a:srgbClr val="FF006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AED7E64-C263-448A-97C7-19B6BEBABF9C}"/>
              </a:ext>
            </a:extLst>
          </p:cNvPr>
          <p:cNvGrpSpPr/>
          <p:nvPr/>
        </p:nvGrpSpPr>
        <p:grpSpPr>
          <a:xfrm>
            <a:off x="60960" y="73855"/>
            <a:ext cx="12070080" cy="6710289"/>
            <a:chOff x="56271" y="70340"/>
            <a:chExt cx="12070080" cy="671028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0D9B997-DA9B-480F-846B-9E9FEDDC7B26}"/>
                </a:ext>
              </a:extLst>
            </p:cNvPr>
            <p:cNvSpPr/>
            <p:nvPr/>
          </p:nvSpPr>
          <p:spPr>
            <a:xfrm>
              <a:off x="56271" y="70340"/>
              <a:ext cx="12070080" cy="6710289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৮৭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F1B2493-5865-4A5E-802D-53D5080096D7}"/>
                </a:ext>
              </a:extLst>
            </p:cNvPr>
            <p:cNvSpPr/>
            <p:nvPr/>
          </p:nvSpPr>
          <p:spPr>
            <a:xfrm>
              <a:off x="140675" y="154747"/>
              <a:ext cx="11887202" cy="6541475"/>
            </a:xfrm>
            <a:prstGeom prst="rect">
              <a:avLst/>
            </a:prstGeom>
            <a:noFill/>
            <a:ln w="76200">
              <a:solidFill>
                <a:srgbClr val="FF00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৮৭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8D04464-8D5B-4776-A7D7-7C0482DD35C8}"/>
                </a:ext>
              </a:extLst>
            </p:cNvPr>
            <p:cNvSpPr/>
            <p:nvPr/>
          </p:nvSpPr>
          <p:spPr>
            <a:xfrm>
              <a:off x="239151" y="239153"/>
              <a:ext cx="11704320" cy="6372663"/>
            </a:xfrm>
            <a:prstGeom prst="rect">
              <a:avLst/>
            </a:prstGeom>
            <a:noFill/>
            <a:ln w="76200">
              <a:solidFill>
                <a:srgbClr val="00B05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৮৭</a:t>
              </a:r>
            </a:p>
          </p:txBody>
        </p:sp>
      </p:grpSp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256DB4DD-A136-46EB-8C84-1CC914FDC8AF}"/>
              </a:ext>
            </a:extLst>
          </p:cNvPr>
          <p:cNvSpPr/>
          <p:nvPr/>
        </p:nvSpPr>
        <p:spPr>
          <a:xfrm>
            <a:off x="3140800" y="334055"/>
            <a:ext cx="5233182" cy="1567999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শিক্ষকের</a:t>
            </a:r>
            <a:r>
              <a:rPr lang="en-US" sz="54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আদর্শ</a:t>
            </a:r>
            <a:r>
              <a:rPr lang="en-US" sz="54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endParaRPr lang="en-US" sz="5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বাহিমান সরকারি প্রাথমিক বিদ্যালয় - Photos | Facebook">
            <a:extLst>
              <a:ext uri="{FF2B5EF4-FFF2-40B4-BE49-F238E27FC236}">
                <a16:creationId xmlns:a16="http://schemas.microsoft.com/office/drawing/2014/main" id="{8F17DD73-44D0-47F7-BA06-646D17338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484" y="2045893"/>
            <a:ext cx="3150888" cy="4148117"/>
          </a:xfrm>
          <a:prstGeom prst="rect">
            <a:avLst/>
          </a:prstGeom>
          <a:ln w="228600" cap="sq" cmpd="thickThin">
            <a:solidFill>
              <a:srgbClr val="0070C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6404C33-4978-41D0-AF6B-FEA671223D88}"/>
              </a:ext>
            </a:extLst>
          </p:cNvPr>
          <p:cNvGrpSpPr/>
          <p:nvPr/>
        </p:nvGrpSpPr>
        <p:grpSpPr>
          <a:xfrm>
            <a:off x="56271" y="70340"/>
            <a:ext cx="12070080" cy="6710289"/>
            <a:chOff x="56271" y="70340"/>
            <a:chExt cx="12070080" cy="671028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989FA22-7463-4EA3-9340-8857CE8E3AEE}"/>
                </a:ext>
              </a:extLst>
            </p:cNvPr>
            <p:cNvSpPr/>
            <p:nvPr/>
          </p:nvSpPr>
          <p:spPr>
            <a:xfrm>
              <a:off x="56271" y="70340"/>
              <a:ext cx="12070080" cy="6710289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B3A41D6-7EFD-4884-BDB6-30FDB5A18B3F}"/>
                </a:ext>
              </a:extLst>
            </p:cNvPr>
            <p:cNvSpPr/>
            <p:nvPr/>
          </p:nvSpPr>
          <p:spPr>
            <a:xfrm>
              <a:off x="140675" y="154747"/>
              <a:ext cx="11887202" cy="6541475"/>
            </a:xfrm>
            <a:prstGeom prst="rect">
              <a:avLst/>
            </a:prstGeom>
            <a:noFill/>
            <a:ln w="76200">
              <a:solidFill>
                <a:srgbClr val="FF00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F7DEA3C-2178-4BBF-824B-EC75DA48EE8F}"/>
                </a:ext>
              </a:extLst>
            </p:cNvPr>
            <p:cNvSpPr/>
            <p:nvPr/>
          </p:nvSpPr>
          <p:spPr>
            <a:xfrm>
              <a:off x="239151" y="239153"/>
              <a:ext cx="11704320" cy="6372663"/>
            </a:xfrm>
            <a:prstGeom prst="rect">
              <a:avLst/>
            </a:prstGeom>
            <a:noFill/>
            <a:ln w="76200">
              <a:solidFill>
                <a:srgbClr val="00B05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1567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478008D-7448-4524-9072-07926682CB87}"/>
              </a:ext>
            </a:extLst>
          </p:cNvPr>
          <p:cNvGrpSpPr/>
          <p:nvPr/>
        </p:nvGrpSpPr>
        <p:grpSpPr>
          <a:xfrm>
            <a:off x="56271" y="70340"/>
            <a:ext cx="12070080" cy="6710289"/>
            <a:chOff x="56271" y="70340"/>
            <a:chExt cx="12070080" cy="671028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499602E-D10C-4489-BFCB-5126BF0A3A28}"/>
                </a:ext>
              </a:extLst>
            </p:cNvPr>
            <p:cNvSpPr/>
            <p:nvPr/>
          </p:nvSpPr>
          <p:spPr>
            <a:xfrm>
              <a:off x="56271" y="70340"/>
              <a:ext cx="12070080" cy="6710289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৮৭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AFCB285-6DEE-4743-8E62-029F9FEBF580}"/>
                </a:ext>
              </a:extLst>
            </p:cNvPr>
            <p:cNvSpPr/>
            <p:nvPr/>
          </p:nvSpPr>
          <p:spPr>
            <a:xfrm>
              <a:off x="140675" y="154747"/>
              <a:ext cx="11887202" cy="6541475"/>
            </a:xfrm>
            <a:prstGeom prst="rect">
              <a:avLst/>
            </a:prstGeom>
            <a:noFill/>
            <a:ln w="76200">
              <a:solidFill>
                <a:srgbClr val="FF00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৮৭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505526D-4AF8-48C3-9FA3-86385B5F4A49}"/>
                </a:ext>
              </a:extLst>
            </p:cNvPr>
            <p:cNvSpPr/>
            <p:nvPr/>
          </p:nvSpPr>
          <p:spPr>
            <a:xfrm>
              <a:off x="239151" y="239153"/>
              <a:ext cx="11704320" cy="6372663"/>
            </a:xfrm>
            <a:prstGeom prst="rect">
              <a:avLst/>
            </a:prstGeom>
            <a:noFill/>
            <a:ln w="76200">
              <a:solidFill>
                <a:srgbClr val="00B05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৮৭</a:t>
              </a: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CBFA7A8A-2CE2-4387-B50B-CE27BA9B0827}"/>
              </a:ext>
            </a:extLst>
          </p:cNvPr>
          <p:cNvSpPr/>
          <p:nvPr/>
        </p:nvSpPr>
        <p:spPr>
          <a:xfrm>
            <a:off x="1824047" y="736606"/>
            <a:ext cx="4709100" cy="2367541"/>
          </a:xfrm>
          <a:prstGeom prst="ellipse">
            <a:avLst/>
          </a:prstGeom>
          <a:solidFill>
            <a:srgbClr val="FF0066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একক</a:t>
            </a:r>
            <a:r>
              <a:rPr lang="en-US" sz="54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endParaRPr lang="en-US" sz="5400" b="1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C8C0C0-225E-4037-A703-38E8F2DF3F0A}"/>
              </a:ext>
            </a:extLst>
          </p:cNvPr>
          <p:cNvSpPr/>
          <p:nvPr/>
        </p:nvSpPr>
        <p:spPr>
          <a:xfrm>
            <a:off x="1593167" y="4179867"/>
            <a:ext cx="7899750" cy="1649435"/>
          </a:xfrm>
          <a:prstGeom prst="rect">
            <a:avLst/>
          </a:prstGeom>
          <a:solidFill>
            <a:srgbClr val="00FF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n-US" sz="60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রুবির</a:t>
            </a:r>
            <a:r>
              <a:rPr lang="en-US" sz="60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ভাইয়ের</a:t>
            </a:r>
            <a:r>
              <a:rPr lang="en-US" sz="60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নাম</a:t>
            </a:r>
            <a:r>
              <a:rPr lang="en-US" sz="60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60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066D3EE-B9A2-4017-9AB9-84940F956F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3" r="48761" b="6935"/>
          <a:stretch/>
        </p:blipFill>
        <p:spPr>
          <a:xfrm>
            <a:off x="7756976" y="604259"/>
            <a:ext cx="2610977" cy="3287541"/>
          </a:xfrm>
          <a:prstGeom prst="ellipse">
            <a:avLst/>
          </a:prstGeom>
          <a:ln w="190500" cap="rnd">
            <a:solidFill>
              <a:srgbClr val="00FF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68767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একটি সূর্যের মানচিত্র তৈরি করা: বাগানে সূর্যের এক্সপোজারটি ট্র্যাক করা -  গার্ডেন - 2021">
            <a:extLst>
              <a:ext uri="{FF2B5EF4-FFF2-40B4-BE49-F238E27FC236}">
                <a16:creationId xmlns:a16="http://schemas.microsoft.com/office/drawing/2014/main" id="{4E61DFC3-E8E7-4104-9EE1-29C59B05CD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একটি সূর্যের মানচিত্র তৈরি করা: বাগানে সূর্যের এক্সপোজারটি ট্র্যাক করা -  গার্ডেন - 2021">
            <a:extLst>
              <a:ext uri="{FF2B5EF4-FFF2-40B4-BE49-F238E27FC236}">
                <a16:creationId xmlns:a16="http://schemas.microsoft.com/office/drawing/2014/main" id="{25FA7289-8647-474F-8FF2-FF4C3495C4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একটি সূর্যের মানচিত্র তৈরি করা: বাগানে সূর্যের এক্সপোজারটি ট্র্যাক করা -  গার্ডেন - 2021">
            <a:extLst>
              <a:ext uri="{FF2B5EF4-FFF2-40B4-BE49-F238E27FC236}">
                <a16:creationId xmlns:a16="http://schemas.microsoft.com/office/drawing/2014/main" id="{965A119E-4092-4FD0-8D68-D3B7A73726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EFA9835-634F-4F74-91B5-C5CFCA7DF5B4}"/>
              </a:ext>
            </a:extLst>
          </p:cNvPr>
          <p:cNvSpPr>
            <a:spLocks noGrp="1"/>
          </p:cNvSpPr>
          <p:nvPr/>
        </p:nvSpPr>
        <p:spPr>
          <a:xfrm>
            <a:off x="1854943" y="1065953"/>
            <a:ext cx="3031526" cy="16033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00B0F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b="1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জোড়ায়</a:t>
            </a:r>
            <a:r>
              <a:rPr lang="en-US" sz="5400" b="1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endParaRPr lang="en-US" sz="5400" b="1" dirty="0">
              <a:solidFill>
                <a:srgbClr val="FFFF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7A71FC4E-772C-4A60-B776-96B257296CB3}"/>
              </a:ext>
            </a:extLst>
          </p:cNvPr>
          <p:cNvSpPr>
            <a:spLocks noGrp="1"/>
          </p:cNvSpPr>
          <p:nvPr/>
        </p:nvSpPr>
        <p:spPr>
          <a:xfrm>
            <a:off x="409073" y="4430813"/>
            <a:ext cx="11069053" cy="1361234"/>
          </a:xfrm>
          <a:prstGeom prst="rect">
            <a:avLst/>
          </a:prstGeom>
          <a:solidFill>
            <a:srgbClr val="FFFF00"/>
          </a:solidFill>
          <a:ln w="57150">
            <a:solidFill>
              <a:srgbClr val="000099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66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>
                <a:latin typeface="Nikosh" panose="02000000000000000000" pitchFamily="2" charset="0"/>
                <a:cs typeface="Nikosh" panose="02000000000000000000" pitchFamily="2" charset="0"/>
              </a:rPr>
              <a:t>পুব</a:t>
            </a:r>
            <a:r>
              <a:rPr lang="en-US" sz="6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>
                <a:latin typeface="Nikosh" panose="02000000000000000000" pitchFamily="2" charset="0"/>
                <a:cs typeface="Nikosh" panose="02000000000000000000" pitchFamily="2" charset="0"/>
              </a:rPr>
              <a:t>আকাশে</a:t>
            </a:r>
            <a:r>
              <a:rPr lang="en-US" sz="6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>
                <a:latin typeface="Nikosh" panose="02000000000000000000" pitchFamily="2" charset="0"/>
                <a:cs typeface="Nikosh" panose="02000000000000000000" pitchFamily="2" charset="0"/>
              </a:rPr>
              <a:t>সকালের</a:t>
            </a:r>
            <a:r>
              <a:rPr lang="en-US" sz="6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>
                <a:latin typeface="Nikosh" panose="02000000000000000000" pitchFamily="2" charset="0"/>
                <a:cs typeface="Nikosh" panose="02000000000000000000" pitchFamily="2" charset="0"/>
              </a:rPr>
              <a:t>সূর্য</a:t>
            </a:r>
            <a:r>
              <a:rPr lang="en-US" sz="6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>
                <a:latin typeface="Nikosh" panose="02000000000000000000" pitchFamily="2" charset="0"/>
                <a:cs typeface="Nikosh" panose="02000000000000000000" pitchFamily="2" charset="0"/>
              </a:rPr>
              <a:t>দেখতে</a:t>
            </a:r>
            <a:r>
              <a:rPr lang="en-US" sz="6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000" dirty="0" err="1">
                <a:latin typeface="Nikosh" panose="02000000000000000000" pitchFamily="2" charset="0"/>
                <a:cs typeface="Nikosh" panose="02000000000000000000" pitchFamily="2" charset="0"/>
              </a:rPr>
              <a:t>কেমন</a:t>
            </a:r>
            <a:r>
              <a:rPr lang="en-US" sz="6000" dirty="0"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  <a:endParaRPr lang="en-US" sz="6600" dirty="0"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47F16C-B936-4832-9EF9-1F42E357CDC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932" y="1065953"/>
            <a:ext cx="2630367" cy="1972775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0175D47-A009-4887-8390-59C76F83EA6F}"/>
              </a:ext>
            </a:extLst>
          </p:cNvPr>
          <p:cNvGrpSpPr/>
          <p:nvPr/>
        </p:nvGrpSpPr>
        <p:grpSpPr>
          <a:xfrm>
            <a:off x="56271" y="70340"/>
            <a:ext cx="12070080" cy="6710289"/>
            <a:chOff x="56271" y="70340"/>
            <a:chExt cx="12070080" cy="6710289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69203DC-9161-48D2-855A-C6B37E754289}"/>
                </a:ext>
              </a:extLst>
            </p:cNvPr>
            <p:cNvSpPr/>
            <p:nvPr/>
          </p:nvSpPr>
          <p:spPr>
            <a:xfrm>
              <a:off x="56271" y="70340"/>
              <a:ext cx="12070080" cy="6710289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82805CD-3568-427C-AB84-5673BD418CD1}"/>
                </a:ext>
              </a:extLst>
            </p:cNvPr>
            <p:cNvSpPr/>
            <p:nvPr/>
          </p:nvSpPr>
          <p:spPr>
            <a:xfrm>
              <a:off x="140675" y="154747"/>
              <a:ext cx="11887202" cy="6541475"/>
            </a:xfrm>
            <a:prstGeom prst="rect">
              <a:avLst/>
            </a:prstGeom>
            <a:noFill/>
            <a:ln w="76200">
              <a:solidFill>
                <a:srgbClr val="FF00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F12077B-C0B7-484D-A20A-7C29A375ECCC}"/>
                </a:ext>
              </a:extLst>
            </p:cNvPr>
            <p:cNvSpPr/>
            <p:nvPr/>
          </p:nvSpPr>
          <p:spPr>
            <a:xfrm>
              <a:off x="239151" y="239153"/>
              <a:ext cx="11704320" cy="6372663"/>
            </a:xfrm>
            <a:prstGeom prst="rect">
              <a:avLst/>
            </a:prstGeom>
            <a:noFill/>
            <a:ln w="76200">
              <a:solidFill>
                <a:srgbClr val="00B05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2379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বাড়ির টবে শীতের ফুল গাছ? দেখে নিন কার কী যত্ন">
            <a:extLst>
              <a:ext uri="{FF2B5EF4-FFF2-40B4-BE49-F238E27FC236}">
                <a16:creationId xmlns:a16="http://schemas.microsoft.com/office/drawing/2014/main" id="{FCB1FC91-47C9-47D6-A276-29DE5322B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7783" y="2505872"/>
            <a:ext cx="3120161" cy="2268068"/>
          </a:xfrm>
          <a:prstGeom prst="rect">
            <a:avLst/>
          </a:prstGeom>
          <a:ln w="127000" cap="sq">
            <a:solidFill>
              <a:srgbClr val="00206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078E6A5-E52E-432F-A3E4-6D65D9373B2D}"/>
              </a:ext>
            </a:extLst>
          </p:cNvPr>
          <p:cNvSpPr/>
          <p:nvPr/>
        </p:nvSpPr>
        <p:spPr>
          <a:xfrm>
            <a:off x="854027" y="479384"/>
            <a:ext cx="10661844" cy="104616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দলীয়</a:t>
            </a:r>
            <a:r>
              <a:rPr lang="en-US" sz="4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কাজঃ</a:t>
            </a:r>
            <a:r>
              <a:rPr lang="en-US" sz="4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নিচের</a:t>
            </a:r>
            <a:r>
              <a:rPr lang="en-US" sz="4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ছবি</a:t>
            </a:r>
            <a:r>
              <a:rPr lang="en-US" sz="4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দেখে</a:t>
            </a:r>
            <a:r>
              <a:rPr lang="en-US" sz="4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ফুলের</a:t>
            </a:r>
            <a:r>
              <a:rPr lang="en-US" sz="4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নাম</a:t>
            </a:r>
            <a:r>
              <a:rPr lang="en-US" sz="4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বলঃ</a:t>
            </a:r>
            <a:endParaRPr lang="en-US" sz="4800" b="1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A44B84E-6BFB-4BD4-960F-9C9E1A5055AE}"/>
              </a:ext>
            </a:extLst>
          </p:cNvPr>
          <p:cNvGrpSpPr/>
          <p:nvPr/>
        </p:nvGrpSpPr>
        <p:grpSpPr>
          <a:xfrm>
            <a:off x="60960" y="0"/>
            <a:ext cx="12070080" cy="6710289"/>
            <a:chOff x="56271" y="70340"/>
            <a:chExt cx="12070080" cy="671028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A68E537-83EF-45CE-93B4-568383111BE4}"/>
                </a:ext>
              </a:extLst>
            </p:cNvPr>
            <p:cNvSpPr/>
            <p:nvPr/>
          </p:nvSpPr>
          <p:spPr>
            <a:xfrm>
              <a:off x="56271" y="70340"/>
              <a:ext cx="12070080" cy="6710289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4F8424F-F4F1-46B3-B6ED-AD4A6D24C767}"/>
                </a:ext>
              </a:extLst>
            </p:cNvPr>
            <p:cNvSpPr/>
            <p:nvPr/>
          </p:nvSpPr>
          <p:spPr>
            <a:xfrm>
              <a:off x="140675" y="154747"/>
              <a:ext cx="11887202" cy="6541475"/>
            </a:xfrm>
            <a:prstGeom prst="rect">
              <a:avLst/>
            </a:prstGeom>
            <a:noFill/>
            <a:ln w="76200">
              <a:solidFill>
                <a:srgbClr val="FF00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FC6C0FC-EED1-412B-8F52-BEAB34DCE233}"/>
                </a:ext>
              </a:extLst>
            </p:cNvPr>
            <p:cNvSpPr/>
            <p:nvPr/>
          </p:nvSpPr>
          <p:spPr>
            <a:xfrm>
              <a:off x="239151" y="239153"/>
              <a:ext cx="11704320" cy="6372663"/>
            </a:xfrm>
            <a:prstGeom prst="rect">
              <a:avLst/>
            </a:prstGeom>
            <a:noFill/>
            <a:ln w="76200">
              <a:solidFill>
                <a:srgbClr val="00B05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26" name="Picture 2" descr="ফুলের নাম : রক্ত জবা | শব্দনীড়">
            <a:extLst>
              <a:ext uri="{FF2B5EF4-FFF2-40B4-BE49-F238E27FC236}">
                <a16:creationId xmlns:a16="http://schemas.microsoft.com/office/drawing/2014/main" id="{BA82DAEC-2C89-4EC9-8156-AA85A48575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9" t="9161" r="25778" b="8575"/>
          <a:stretch/>
        </p:blipFill>
        <p:spPr bwMode="auto">
          <a:xfrm>
            <a:off x="8455017" y="2505872"/>
            <a:ext cx="2684045" cy="2268068"/>
          </a:xfrm>
          <a:prstGeom prst="rect">
            <a:avLst/>
          </a:prstGeom>
          <a:ln w="127000" cap="sq">
            <a:solidFill>
              <a:srgbClr val="00B0F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ভালবাসার লাল গোলাপ on Twitter: &amp;quot;Nice… &amp;quot;">
            <a:extLst>
              <a:ext uri="{FF2B5EF4-FFF2-40B4-BE49-F238E27FC236}">
                <a16:creationId xmlns:a16="http://schemas.microsoft.com/office/drawing/2014/main" id="{75FCC626-F685-429D-8198-577A95BED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938" y="2377544"/>
            <a:ext cx="2379647" cy="2379647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08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A7CA28-BF92-419B-BF6C-A648993E25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310" y="4015150"/>
            <a:ext cx="1864831" cy="2278607"/>
          </a:xfrm>
          <a:prstGeom prst="rect">
            <a:avLst/>
          </a:prstGeom>
          <a:ln w="127000" cap="sq">
            <a:solidFill>
              <a:srgbClr val="7030A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E7C527-99EB-419A-AD04-C3128397C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957" y="4004113"/>
            <a:ext cx="2142878" cy="2309496"/>
          </a:xfrm>
          <a:prstGeom prst="rect">
            <a:avLst/>
          </a:prstGeom>
          <a:ln w="127000" cap="sq">
            <a:solidFill>
              <a:srgbClr val="0070C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2" descr="লাল গোলাপ ফুলের ছবি HD Download | 200+ HD Red ROSE Images Free Download  2022 - BanglaFeeds.info">
            <a:extLst>
              <a:ext uri="{FF2B5EF4-FFF2-40B4-BE49-F238E27FC236}">
                <a16:creationId xmlns:a16="http://schemas.microsoft.com/office/drawing/2014/main" id="{B12CB501-D45A-4FEE-B985-204F8E6D4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888" y="4079499"/>
            <a:ext cx="2149910" cy="2149910"/>
          </a:xfrm>
          <a:prstGeom prst="rect">
            <a:avLst/>
          </a:prstGeom>
          <a:ln w="127000" cap="sq">
            <a:solidFill>
              <a:srgbClr val="FF0066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49878BB-EA34-4F1F-AC75-1BBA277CA057}"/>
              </a:ext>
            </a:extLst>
          </p:cNvPr>
          <p:cNvSpPr/>
          <p:nvPr/>
        </p:nvSpPr>
        <p:spPr>
          <a:xfrm>
            <a:off x="1798685" y="522055"/>
            <a:ext cx="7825321" cy="782053"/>
          </a:xfrm>
          <a:prstGeom prst="rect">
            <a:avLst/>
          </a:prstGeom>
          <a:solidFill>
            <a:srgbClr val="FF0066"/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দলীয়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কাজঃ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নিচের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ফুলের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সাথে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রং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মিল</a:t>
            </a:r>
            <a:r>
              <a:rPr lang="en-US" sz="40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dirty="0" err="1">
                <a:latin typeface="Nikosh" panose="02000000000000000000" pitchFamily="2" charset="0"/>
                <a:cs typeface="Nikosh" panose="02000000000000000000" pitchFamily="2" charset="0"/>
              </a:rPr>
              <a:t>করঃ</a:t>
            </a:r>
            <a:endParaRPr lang="en-US" sz="4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ABF043-7560-41E4-8F1B-CA8CB9014624}"/>
              </a:ext>
            </a:extLst>
          </p:cNvPr>
          <p:cNvSpPr/>
          <p:nvPr/>
        </p:nvSpPr>
        <p:spPr>
          <a:xfrm>
            <a:off x="1488460" y="1703546"/>
            <a:ext cx="1636295" cy="697831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হলুদ</a:t>
            </a:r>
            <a:endParaRPr lang="en-US" sz="3600" dirty="0">
              <a:solidFill>
                <a:srgbClr val="FFFF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154C4E-AEB4-4A8C-B05F-39431E8EB6A8}"/>
              </a:ext>
            </a:extLst>
          </p:cNvPr>
          <p:cNvSpPr/>
          <p:nvPr/>
        </p:nvSpPr>
        <p:spPr>
          <a:xfrm>
            <a:off x="8556160" y="1671640"/>
            <a:ext cx="1636295" cy="6978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লাল</a:t>
            </a:r>
            <a:endParaRPr lang="en-US" sz="3600" dirty="0">
              <a:solidFill>
                <a:srgbClr val="FFFF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D0C546-C1AF-4796-B4ED-8CDA312A0963}"/>
              </a:ext>
            </a:extLst>
          </p:cNvPr>
          <p:cNvSpPr/>
          <p:nvPr/>
        </p:nvSpPr>
        <p:spPr>
          <a:xfrm>
            <a:off x="5022310" y="1796894"/>
            <a:ext cx="1636295" cy="697831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সাদা</a:t>
            </a:r>
            <a:endParaRPr lang="en-US" sz="3600" dirty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7EFAD2E-9E45-4979-925B-E56B184B3DA5}"/>
              </a:ext>
            </a:extLst>
          </p:cNvPr>
          <p:cNvGrpSpPr/>
          <p:nvPr/>
        </p:nvGrpSpPr>
        <p:grpSpPr>
          <a:xfrm>
            <a:off x="56271" y="70340"/>
            <a:ext cx="12070080" cy="6710289"/>
            <a:chOff x="56271" y="70340"/>
            <a:chExt cx="12070080" cy="671028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86B9F01-FADE-4E55-B9DB-05105E3B4E64}"/>
                </a:ext>
              </a:extLst>
            </p:cNvPr>
            <p:cNvSpPr/>
            <p:nvPr/>
          </p:nvSpPr>
          <p:spPr>
            <a:xfrm>
              <a:off x="56271" y="70340"/>
              <a:ext cx="12070080" cy="6710289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FEF5297-35A5-491B-9404-5B8B996BE5CA}"/>
                </a:ext>
              </a:extLst>
            </p:cNvPr>
            <p:cNvSpPr/>
            <p:nvPr/>
          </p:nvSpPr>
          <p:spPr>
            <a:xfrm>
              <a:off x="140675" y="154747"/>
              <a:ext cx="11887202" cy="6541475"/>
            </a:xfrm>
            <a:prstGeom prst="rect">
              <a:avLst/>
            </a:prstGeom>
            <a:noFill/>
            <a:ln w="76200">
              <a:solidFill>
                <a:srgbClr val="FF00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0D00EC5-B044-46D9-858D-7DDC2C380047}"/>
                </a:ext>
              </a:extLst>
            </p:cNvPr>
            <p:cNvSpPr/>
            <p:nvPr/>
          </p:nvSpPr>
          <p:spPr>
            <a:xfrm>
              <a:off x="239151" y="239153"/>
              <a:ext cx="11704320" cy="6372663"/>
            </a:xfrm>
            <a:prstGeom prst="rect">
              <a:avLst/>
            </a:prstGeom>
            <a:noFill/>
            <a:ln w="76200">
              <a:solidFill>
                <a:srgbClr val="00B05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8446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44444E-6 L 0.30326 0.200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56" y="1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48148E-6 L 0.29166 0.1872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83" y="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07407E-6 L -0.57552 0.2194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76" y="1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859C847-81C4-4BF1-9389-4145421BE975}"/>
              </a:ext>
            </a:extLst>
          </p:cNvPr>
          <p:cNvGrpSpPr/>
          <p:nvPr/>
        </p:nvGrpSpPr>
        <p:grpSpPr>
          <a:xfrm>
            <a:off x="56271" y="70340"/>
            <a:ext cx="12070080" cy="6710289"/>
            <a:chOff x="56271" y="70340"/>
            <a:chExt cx="12070080" cy="671028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5D562A2-6DF3-481C-9D8F-8A58F9CC787D}"/>
                </a:ext>
              </a:extLst>
            </p:cNvPr>
            <p:cNvSpPr/>
            <p:nvPr/>
          </p:nvSpPr>
          <p:spPr>
            <a:xfrm>
              <a:off x="56271" y="70340"/>
              <a:ext cx="12070080" cy="6710289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৮৭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720BB03-A78E-4210-91FC-87E991A1EE74}"/>
                </a:ext>
              </a:extLst>
            </p:cNvPr>
            <p:cNvSpPr/>
            <p:nvPr/>
          </p:nvSpPr>
          <p:spPr>
            <a:xfrm>
              <a:off x="140675" y="154747"/>
              <a:ext cx="11887202" cy="6541475"/>
            </a:xfrm>
            <a:prstGeom prst="rect">
              <a:avLst/>
            </a:prstGeom>
            <a:noFill/>
            <a:ln w="76200">
              <a:solidFill>
                <a:srgbClr val="FF00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৮৭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710D7AD-7D0B-42C0-B972-16BEF8FF11E1}"/>
                </a:ext>
              </a:extLst>
            </p:cNvPr>
            <p:cNvSpPr/>
            <p:nvPr/>
          </p:nvSpPr>
          <p:spPr>
            <a:xfrm>
              <a:off x="239151" y="239153"/>
              <a:ext cx="11704320" cy="6372663"/>
            </a:xfrm>
            <a:prstGeom prst="rect">
              <a:avLst/>
            </a:prstGeom>
            <a:noFill/>
            <a:ln w="76200">
              <a:solidFill>
                <a:srgbClr val="00B05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৮৭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850159A6-8377-4440-8F45-0E5997C0B47D}"/>
              </a:ext>
            </a:extLst>
          </p:cNvPr>
          <p:cNvSpPr/>
          <p:nvPr/>
        </p:nvSpPr>
        <p:spPr>
          <a:xfrm>
            <a:off x="4310500" y="687543"/>
            <a:ext cx="3561620" cy="9698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dirty="0" err="1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মূল্যায়ন</a:t>
            </a:r>
            <a:endParaRPr lang="en-US" sz="6600" dirty="0">
              <a:solidFill>
                <a:srgbClr val="C0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50BD08-98ED-44A8-99CC-4DAC653B0970}"/>
              </a:ext>
            </a:extLst>
          </p:cNvPr>
          <p:cNvSpPr/>
          <p:nvPr/>
        </p:nvSpPr>
        <p:spPr>
          <a:xfrm>
            <a:off x="2514537" y="3527432"/>
            <a:ext cx="6917461" cy="969818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48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 </a:t>
            </a:r>
            <a:r>
              <a:rPr lang="en-US" sz="5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জবা</a:t>
            </a:r>
            <a:r>
              <a:rPr lang="en-US" sz="5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ফুলের</a:t>
            </a:r>
            <a:r>
              <a:rPr lang="en-US" sz="5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রং</a:t>
            </a:r>
            <a:r>
              <a:rPr lang="en-US" sz="5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কেমন</a:t>
            </a:r>
            <a:r>
              <a:rPr lang="en-US" sz="5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198012-637B-416D-B318-865CF1F75D39}"/>
              </a:ext>
            </a:extLst>
          </p:cNvPr>
          <p:cNvSpPr/>
          <p:nvPr/>
        </p:nvSpPr>
        <p:spPr>
          <a:xfrm>
            <a:off x="2153653" y="5080106"/>
            <a:ext cx="7628021" cy="969819"/>
          </a:xfrm>
          <a:prstGeom prst="rect">
            <a:avLst/>
          </a:prstGeom>
          <a:solidFill>
            <a:srgbClr val="FF006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5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 </a:t>
            </a:r>
            <a:r>
              <a:rPr lang="en-US" sz="5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সরষে</a:t>
            </a:r>
            <a:r>
              <a:rPr lang="en-US" sz="5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ফুলের</a:t>
            </a:r>
            <a:r>
              <a:rPr lang="en-US" sz="5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রং</a:t>
            </a:r>
            <a:r>
              <a:rPr lang="en-US" sz="5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কেমন</a:t>
            </a:r>
            <a:r>
              <a:rPr lang="en-US" sz="5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3B2FB9-70D1-4EED-911F-7B1A046B4820}"/>
              </a:ext>
            </a:extLst>
          </p:cNvPr>
          <p:cNvSpPr/>
          <p:nvPr/>
        </p:nvSpPr>
        <p:spPr>
          <a:xfrm>
            <a:off x="3220779" y="2174721"/>
            <a:ext cx="5741063" cy="96981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5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আকাশের</a:t>
            </a:r>
            <a:r>
              <a:rPr lang="en-US" sz="5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রং</a:t>
            </a:r>
            <a:r>
              <a:rPr lang="en-US" sz="5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কেমন</a:t>
            </a:r>
            <a:r>
              <a:rPr lang="en-US" sz="5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880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86E5B01-FD73-41B6-8C88-AB6B90F94527}"/>
              </a:ext>
            </a:extLst>
          </p:cNvPr>
          <p:cNvGrpSpPr/>
          <p:nvPr/>
        </p:nvGrpSpPr>
        <p:grpSpPr>
          <a:xfrm>
            <a:off x="56271" y="70340"/>
            <a:ext cx="12070080" cy="6710289"/>
            <a:chOff x="56271" y="70340"/>
            <a:chExt cx="12070080" cy="671028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E015EA3-36CD-4E43-92F3-B85C2EAF48F7}"/>
                </a:ext>
              </a:extLst>
            </p:cNvPr>
            <p:cNvSpPr/>
            <p:nvPr/>
          </p:nvSpPr>
          <p:spPr>
            <a:xfrm>
              <a:off x="56271" y="70340"/>
              <a:ext cx="12070080" cy="6710289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৮৭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F24DDBA-96C0-4DB8-9C80-460D214C7B06}"/>
                </a:ext>
              </a:extLst>
            </p:cNvPr>
            <p:cNvSpPr/>
            <p:nvPr/>
          </p:nvSpPr>
          <p:spPr>
            <a:xfrm>
              <a:off x="140675" y="154747"/>
              <a:ext cx="11887202" cy="6541475"/>
            </a:xfrm>
            <a:prstGeom prst="rect">
              <a:avLst/>
            </a:prstGeom>
            <a:noFill/>
            <a:ln w="76200">
              <a:solidFill>
                <a:srgbClr val="FF00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৮৭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1C3579D-DFAC-4882-A94B-D5E0287119FC}"/>
                </a:ext>
              </a:extLst>
            </p:cNvPr>
            <p:cNvSpPr/>
            <p:nvPr/>
          </p:nvSpPr>
          <p:spPr>
            <a:xfrm>
              <a:off x="239151" y="239153"/>
              <a:ext cx="11704320" cy="6372663"/>
            </a:xfrm>
            <a:prstGeom prst="rect">
              <a:avLst/>
            </a:prstGeom>
            <a:noFill/>
            <a:ln w="76200">
              <a:solidFill>
                <a:srgbClr val="00B05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৮৭</a:t>
              </a:r>
            </a:p>
          </p:txBody>
        </p:sp>
      </p:grpSp>
      <p:pic>
        <p:nvPicPr>
          <p:cNvPr id="2050" name="Picture 2" descr="ফুলের বাগান ওয়ালপেপার - PHONEKY থেকে আপনার মোবাইল থেকে ডাউনলোড করুন">
            <a:extLst>
              <a:ext uri="{FF2B5EF4-FFF2-40B4-BE49-F238E27FC236}">
                <a16:creationId xmlns:a16="http://schemas.microsoft.com/office/drawing/2014/main" id="{BF041832-1BD9-4A2A-BEEE-496D68927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84" y="943643"/>
            <a:ext cx="5238250" cy="4656222"/>
          </a:xfrm>
          <a:prstGeom prst="rect">
            <a:avLst/>
          </a:prstGeom>
          <a:ln w="127000" cap="sq">
            <a:solidFill>
              <a:srgbClr val="000099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F96CEC2-7470-401C-A2C3-06C29B3914A1}"/>
              </a:ext>
            </a:extLst>
          </p:cNvPr>
          <p:cNvSpPr/>
          <p:nvPr/>
        </p:nvSpPr>
        <p:spPr>
          <a:xfrm>
            <a:off x="6640485" y="943643"/>
            <a:ext cx="5006083" cy="478976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সবাইকে</a:t>
            </a:r>
            <a:r>
              <a:rPr lang="en-US" sz="115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115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ধন্যবাদ</a:t>
            </a:r>
            <a:r>
              <a:rPr lang="en-US" sz="115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8200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420156-A1A1-4551-A78C-2294A5E511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38363" y="2335872"/>
            <a:ext cx="5964701" cy="3375268"/>
          </a:xfrm>
          <a:ln w="76200">
            <a:solidFill>
              <a:srgbClr val="FF0066"/>
            </a:solidFill>
          </a:ln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>
                <a:latin typeface="SutonnyOMJ" pitchFamily="2" charset="0"/>
                <a:cs typeface="SutonnyOMJ" pitchFamily="2" charset="0"/>
              </a:rPr>
              <a:t>কামরুন</a:t>
            </a:r>
            <a:r>
              <a:rPr lang="en-US" sz="4800" b="1" dirty="0">
                <a:latin typeface="SutonnyOMJ" pitchFamily="2" charset="0"/>
                <a:cs typeface="SutonnyOMJ" pitchFamily="2" charset="0"/>
              </a:rPr>
              <a:t> </a:t>
            </a:r>
            <a:r>
              <a:rPr lang="en-US" sz="4800" b="1" dirty="0" err="1">
                <a:latin typeface="SutonnyOMJ" pitchFamily="2" charset="0"/>
                <a:cs typeface="SutonnyOMJ" pitchFamily="2" charset="0"/>
              </a:rPr>
              <a:t>নাহার</a:t>
            </a:r>
            <a:endParaRPr lang="en-US" sz="4000" b="1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4000" b="1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সহকারী</a:t>
            </a:r>
            <a:r>
              <a:rPr lang="en-US" sz="40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শিক্ষক</a:t>
            </a:r>
            <a:endParaRPr lang="en-US" sz="4000" b="1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40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পাইথল</a:t>
            </a:r>
            <a:r>
              <a:rPr lang="en-US" sz="40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সরকারি</a:t>
            </a:r>
            <a:r>
              <a:rPr lang="en-US" sz="40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প্রাথমিক</a:t>
            </a:r>
            <a:r>
              <a:rPr lang="en-US" sz="40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বিদ্যালয়</a:t>
            </a:r>
            <a:endParaRPr lang="en-US" sz="4000" b="1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40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গফরগাঁও</a:t>
            </a:r>
            <a:r>
              <a:rPr lang="en-US" sz="40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, </a:t>
            </a:r>
            <a:r>
              <a:rPr lang="en-US" sz="40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ময়মনসিংহ</a:t>
            </a:r>
            <a:r>
              <a:rPr lang="en-US" sz="40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7EF68BB-E879-48FF-A2F9-6D968E6DA78F}"/>
              </a:ext>
            </a:extLst>
          </p:cNvPr>
          <p:cNvGrpSpPr/>
          <p:nvPr/>
        </p:nvGrpSpPr>
        <p:grpSpPr>
          <a:xfrm>
            <a:off x="121920" y="73855"/>
            <a:ext cx="12070080" cy="6710289"/>
            <a:chOff x="56271" y="70340"/>
            <a:chExt cx="12070080" cy="671028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298594A-D182-4288-AD3B-47D7F6F42468}"/>
                </a:ext>
              </a:extLst>
            </p:cNvPr>
            <p:cNvSpPr/>
            <p:nvPr/>
          </p:nvSpPr>
          <p:spPr>
            <a:xfrm>
              <a:off x="56271" y="70340"/>
              <a:ext cx="12070080" cy="6710289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৮৭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0CA0183-54B9-4E68-84BB-06E5948FD60B}"/>
                </a:ext>
              </a:extLst>
            </p:cNvPr>
            <p:cNvSpPr/>
            <p:nvPr/>
          </p:nvSpPr>
          <p:spPr>
            <a:xfrm>
              <a:off x="140675" y="154747"/>
              <a:ext cx="11887202" cy="6541475"/>
            </a:xfrm>
            <a:prstGeom prst="rect">
              <a:avLst/>
            </a:prstGeom>
            <a:noFill/>
            <a:ln w="76200">
              <a:solidFill>
                <a:srgbClr val="FF00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৮৭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06D6B9C-B0EF-4C04-A84F-2862D0914A9E}"/>
                </a:ext>
              </a:extLst>
            </p:cNvPr>
            <p:cNvSpPr/>
            <p:nvPr/>
          </p:nvSpPr>
          <p:spPr>
            <a:xfrm>
              <a:off x="239151" y="239153"/>
              <a:ext cx="11704320" cy="6372663"/>
            </a:xfrm>
            <a:prstGeom prst="rect">
              <a:avLst/>
            </a:prstGeom>
            <a:noFill/>
            <a:ln w="76200">
              <a:solidFill>
                <a:srgbClr val="00B05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B4E64306-6D13-452F-B365-DD588C9365AE}"/>
              </a:ext>
            </a:extLst>
          </p:cNvPr>
          <p:cNvSpPr/>
          <p:nvPr/>
        </p:nvSpPr>
        <p:spPr>
          <a:xfrm>
            <a:off x="1990006" y="2526069"/>
            <a:ext cx="2720407" cy="2720407"/>
          </a:xfrm>
          <a:prstGeom prst="ellipse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3" name="Circle: Hollow 12">
            <a:extLst>
              <a:ext uri="{FF2B5EF4-FFF2-40B4-BE49-F238E27FC236}">
                <a16:creationId xmlns:a16="http://schemas.microsoft.com/office/drawing/2014/main" id="{4C7A5CD9-C83B-4C4D-8A57-082558D05682}"/>
              </a:ext>
            </a:extLst>
          </p:cNvPr>
          <p:cNvSpPr/>
          <p:nvPr/>
        </p:nvSpPr>
        <p:spPr>
          <a:xfrm>
            <a:off x="1741983" y="2335872"/>
            <a:ext cx="2961322" cy="2993650"/>
          </a:xfrm>
          <a:prstGeom prst="donut">
            <a:avLst>
              <a:gd name="adj" fmla="val 9049"/>
            </a:avLst>
          </a:prstGeom>
          <a:gradFill>
            <a:gsLst>
              <a:gs pos="17000">
                <a:srgbClr val="C00000"/>
              </a:gs>
              <a:gs pos="3000">
                <a:schemeClr val="accent1">
                  <a:lumMod val="60000"/>
                  <a:lumOff val="40000"/>
                </a:schemeClr>
              </a:gs>
              <a:gs pos="66368">
                <a:srgbClr val="002060"/>
              </a:gs>
              <a:gs pos="54000">
                <a:srgbClr val="00B050"/>
              </a:gs>
              <a:gs pos="40710">
                <a:srgbClr val="FFC000"/>
              </a:gs>
              <a:gs pos="30000">
                <a:srgbClr val="FF0000"/>
              </a:gs>
              <a:gs pos="89374">
                <a:schemeClr val="accent4"/>
              </a:gs>
              <a:gs pos="79000">
                <a:srgbClr val="7030A0"/>
              </a:gs>
              <a:gs pos="100000">
                <a:srgbClr val="FFFF0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Scroll: Horizontal 13">
            <a:extLst>
              <a:ext uri="{FF2B5EF4-FFF2-40B4-BE49-F238E27FC236}">
                <a16:creationId xmlns:a16="http://schemas.microsoft.com/office/drawing/2014/main" id="{FFB2781C-5256-43A0-B247-DE7F2C5D46CF}"/>
              </a:ext>
            </a:extLst>
          </p:cNvPr>
          <p:cNvSpPr/>
          <p:nvPr/>
        </p:nvSpPr>
        <p:spPr>
          <a:xfrm>
            <a:off x="2846444" y="282664"/>
            <a:ext cx="3840480" cy="1738609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শিক্ষক</a:t>
            </a:r>
            <a:r>
              <a:rPr lang="en-US" sz="48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পরিচিতি</a:t>
            </a:r>
            <a:endParaRPr lang="en-US" sz="48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1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A7BE57-C2DB-4476-A1C0-E957059A9B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1311" y="2386977"/>
            <a:ext cx="5151426" cy="3383722"/>
          </a:xfrm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en-US" sz="3500" b="1" dirty="0" err="1">
                <a:latin typeface="Nikosh" panose="02000000000000000000" pitchFamily="2" charset="0"/>
                <a:cs typeface="Nikosh" panose="02000000000000000000" pitchFamily="2" charset="0"/>
              </a:rPr>
              <a:t>শ্রেণিঃ</a:t>
            </a:r>
            <a:r>
              <a:rPr lang="en-US" sz="3500" b="1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500" b="1" dirty="0" err="1">
                <a:latin typeface="Nikosh" panose="02000000000000000000" pitchFamily="2" charset="0"/>
                <a:cs typeface="Nikosh" panose="02000000000000000000" pitchFamily="2" charset="0"/>
              </a:rPr>
              <a:t>প্রথম</a:t>
            </a:r>
            <a:endParaRPr lang="en-US" sz="3500" b="1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500" b="1" dirty="0" err="1">
                <a:solidFill>
                  <a:srgbClr val="000099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বিষয়ঃ</a:t>
            </a:r>
            <a:r>
              <a:rPr lang="en-US" sz="3500" b="1" dirty="0">
                <a:solidFill>
                  <a:srgbClr val="000099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500" b="1" dirty="0" err="1">
                <a:solidFill>
                  <a:srgbClr val="000099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বাংলা</a:t>
            </a:r>
            <a:endParaRPr lang="en-US" sz="3500" b="1" dirty="0">
              <a:solidFill>
                <a:srgbClr val="000099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500" b="1" dirty="0" err="1">
                <a:solidFill>
                  <a:srgbClr val="000099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পাঠঃ</a:t>
            </a:r>
            <a:r>
              <a:rPr lang="en-US" sz="3500" b="1" dirty="0">
                <a:solidFill>
                  <a:srgbClr val="000099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500" b="1" dirty="0" err="1">
                <a:solidFill>
                  <a:srgbClr val="000099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রুবির</a:t>
            </a:r>
            <a:r>
              <a:rPr lang="en-US" sz="3500" b="1" dirty="0">
                <a:solidFill>
                  <a:srgbClr val="000099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500" b="1" dirty="0" err="1">
                <a:solidFill>
                  <a:srgbClr val="000099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বাগান</a:t>
            </a:r>
            <a:endParaRPr lang="en-US" sz="3500" b="1" dirty="0">
              <a:solidFill>
                <a:srgbClr val="000099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500" b="1" dirty="0" err="1">
                <a:solidFill>
                  <a:srgbClr val="000099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পাঠ্যাংশঃ</a:t>
            </a:r>
            <a:r>
              <a:rPr lang="en-US" sz="3500" b="1" dirty="0">
                <a:solidFill>
                  <a:srgbClr val="000099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500" b="1" dirty="0" err="1">
                <a:solidFill>
                  <a:srgbClr val="000099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রুবির</a:t>
            </a:r>
            <a:r>
              <a:rPr lang="en-US" sz="3500" b="1" dirty="0">
                <a:solidFill>
                  <a:srgbClr val="000099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500" b="1" dirty="0" err="1">
                <a:solidFill>
                  <a:srgbClr val="000099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ভাই</a:t>
            </a:r>
            <a:r>
              <a:rPr lang="en-US" sz="3500" b="1" dirty="0">
                <a:solidFill>
                  <a:srgbClr val="000099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...</a:t>
            </a:r>
            <a:r>
              <a:rPr lang="en-US" sz="3500" b="1" dirty="0" err="1">
                <a:solidFill>
                  <a:srgbClr val="000099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হেসে</a:t>
            </a:r>
            <a:r>
              <a:rPr lang="en-US" sz="3500" b="1" dirty="0">
                <a:solidFill>
                  <a:srgbClr val="000099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500" b="1" dirty="0" err="1">
                <a:solidFill>
                  <a:srgbClr val="000099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ওঠে</a:t>
            </a:r>
            <a:r>
              <a:rPr lang="en-US" sz="3500" b="1" dirty="0">
                <a:solidFill>
                  <a:srgbClr val="000099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  <a:p>
            <a:r>
              <a:rPr lang="en-US" sz="3500" b="1" dirty="0" err="1">
                <a:solidFill>
                  <a:srgbClr val="000099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সময়ঃ</a:t>
            </a:r>
            <a:r>
              <a:rPr lang="en-US" sz="3500" b="1" dirty="0">
                <a:solidFill>
                  <a:srgbClr val="000099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৪০ </a:t>
            </a:r>
            <a:r>
              <a:rPr lang="en-US" sz="3500" b="1" dirty="0" err="1">
                <a:solidFill>
                  <a:srgbClr val="000099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মিনিট</a:t>
            </a:r>
            <a:r>
              <a:rPr lang="en-US" sz="3500" b="1" dirty="0">
                <a:solidFill>
                  <a:srgbClr val="000099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endParaRPr lang="en-US" sz="3500" dirty="0">
              <a:solidFill>
                <a:srgbClr val="000099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0E89FF2-1C3A-4EAB-AB03-21663BFEBE43}"/>
              </a:ext>
            </a:extLst>
          </p:cNvPr>
          <p:cNvGrpSpPr/>
          <p:nvPr/>
        </p:nvGrpSpPr>
        <p:grpSpPr>
          <a:xfrm>
            <a:off x="56271" y="70340"/>
            <a:ext cx="12070080" cy="6710289"/>
            <a:chOff x="56271" y="70340"/>
            <a:chExt cx="12070080" cy="671028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A74CCB5-3C15-40A9-8D2E-F863614457DB}"/>
                </a:ext>
              </a:extLst>
            </p:cNvPr>
            <p:cNvSpPr/>
            <p:nvPr/>
          </p:nvSpPr>
          <p:spPr>
            <a:xfrm>
              <a:off x="56271" y="70340"/>
              <a:ext cx="12070080" cy="6710289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৮৭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7F86193-A7BE-43AD-99B0-4F78528E7217}"/>
                </a:ext>
              </a:extLst>
            </p:cNvPr>
            <p:cNvSpPr/>
            <p:nvPr/>
          </p:nvSpPr>
          <p:spPr>
            <a:xfrm>
              <a:off x="140675" y="154747"/>
              <a:ext cx="11887202" cy="6541475"/>
            </a:xfrm>
            <a:prstGeom prst="rect">
              <a:avLst/>
            </a:prstGeom>
            <a:noFill/>
            <a:ln w="76200">
              <a:solidFill>
                <a:srgbClr val="FF00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৮৭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F66CCC1-6A7F-4BBB-879F-CBD1D312774A}"/>
                </a:ext>
              </a:extLst>
            </p:cNvPr>
            <p:cNvSpPr/>
            <p:nvPr/>
          </p:nvSpPr>
          <p:spPr>
            <a:xfrm>
              <a:off x="239151" y="239153"/>
              <a:ext cx="11704320" cy="6372663"/>
            </a:xfrm>
            <a:prstGeom prst="rect">
              <a:avLst/>
            </a:prstGeom>
            <a:noFill/>
            <a:ln w="76200">
              <a:solidFill>
                <a:srgbClr val="00B05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Scroll: Horizontal 10">
            <a:extLst>
              <a:ext uri="{FF2B5EF4-FFF2-40B4-BE49-F238E27FC236}">
                <a16:creationId xmlns:a16="http://schemas.microsoft.com/office/drawing/2014/main" id="{F07559FA-FA2B-4B55-B62E-C1ECBBF6142F}"/>
              </a:ext>
            </a:extLst>
          </p:cNvPr>
          <p:cNvSpPr/>
          <p:nvPr/>
        </p:nvSpPr>
        <p:spPr>
          <a:xfrm>
            <a:off x="3890458" y="589547"/>
            <a:ext cx="3127717" cy="1317792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48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পরিচিতি</a:t>
            </a:r>
            <a:endParaRPr lang="en-US" sz="48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7D6F3C-9191-417E-92D6-2EC205CBE8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693" y="2206504"/>
            <a:ext cx="3127717" cy="3976444"/>
          </a:xfrm>
          <a:prstGeom prst="rect">
            <a:avLst/>
          </a:prstGeom>
          <a:ln w="38100" cap="sq">
            <a:solidFill>
              <a:srgbClr val="FF00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28222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5BBE3-E518-464B-A4BB-BC8CB1BD3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009" y="421660"/>
            <a:ext cx="9523828" cy="1309039"/>
          </a:xfrm>
          <a:solidFill>
            <a:srgbClr val="FFFF00"/>
          </a:solidFill>
          <a:ln w="57150">
            <a:solidFill>
              <a:srgbClr val="00FF00"/>
            </a:solidFill>
          </a:ln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4400" b="1" dirty="0" err="1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শিখনফলঃ</a:t>
            </a:r>
            <a:r>
              <a:rPr lang="en-US" sz="4400" b="1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এই</a:t>
            </a:r>
            <a:r>
              <a:rPr lang="en-US" sz="4400" b="1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পাঠ</a:t>
            </a:r>
            <a:r>
              <a:rPr lang="en-US" sz="4400" b="1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শেষে</a:t>
            </a:r>
            <a:r>
              <a:rPr lang="en-US" sz="4400" b="1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শিক্ষার্থীরা</a:t>
            </a:r>
            <a:r>
              <a:rPr lang="en-US" sz="4400" b="1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শিখবে</a:t>
            </a:r>
            <a:r>
              <a:rPr lang="en-US" sz="4400" b="1" dirty="0">
                <a:solidFill>
                  <a:srgbClr val="C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... </a:t>
            </a:r>
            <a:endParaRPr lang="en-US" b="1" dirty="0">
              <a:solidFill>
                <a:srgbClr val="C000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73D48-271F-458B-A221-EBD19B44A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918" y="2060731"/>
            <a:ext cx="9992010" cy="4221053"/>
          </a:xfrm>
          <a:solidFill>
            <a:schemeClr val="accent4">
              <a:lumMod val="60000"/>
              <a:lumOff val="40000"/>
            </a:schemeClr>
          </a:solidFill>
          <a:ln w="38100">
            <a:solidFill>
              <a:srgbClr val="000099"/>
            </a:solidFill>
          </a:ln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8000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b="1" dirty="0" err="1">
                <a:latin typeface="Nikosh" panose="02000000000000000000" pitchFamily="2" charset="0"/>
                <a:cs typeface="Nikosh" panose="02000000000000000000" pitchFamily="2" charset="0"/>
              </a:rPr>
              <a:t>শোনাঃ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                                                                    ২.২.১:গল্পকথা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শুনে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বুঝতে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৩.৩.১: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পরিচিত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ফুলের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নাম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শুনে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মনে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রাখতে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400" b="1" dirty="0">
                <a:latin typeface="Nikosh" panose="02000000000000000000" pitchFamily="2" charset="0"/>
                <a:cs typeface="Nikosh" panose="02000000000000000000" pitchFamily="2" charset="0"/>
              </a:rPr>
              <a:t>বলাঃ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২.৬.৩: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রঙের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নাম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বলতে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4400" b="1" dirty="0" err="1">
                <a:latin typeface="Nikosh" panose="02000000000000000000" pitchFamily="2" charset="0"/>
                <a:cs typeface="Nikosh" panose="02000000000000000000" pitchFamily="2" charset="0"/>
              </a:rPr>
              <a:t>পড়াঃ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২.৬.১: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পরিচিত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ফুলের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নাম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শুনে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পড়তে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         ২.৬.৩: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রঙের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নাম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পড়তে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latin typeface="Nikosh" panose="02000000000000000000" pitchFamily="2" charset="0"/>
                <a:cs typeface="Nikosh" panose="02000000000000000000" pitchFamily="2" charset="0"/>
              </a:rPr>
              <a:t>পারবে</a:t>
            </a: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marL="0" indent="0">
              <a:buNone/>
            </a:pPr>
            <a:endParaRPr lang="en-US" sz="44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buNone/>
            </a:pPr>
            <a:r>
              <a:rPr lang="en-US" sz="4400" dirty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endParaRPr lang="en-US" sz="3600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B754FA1-910B-49AF-A0CA-084C9EBFEDAB}"/>
              </a:ext>
            </a:extLst>
          </p:cNvPr>
          <p:cNvGrpSpPr/>
          <p:nvPr/>
        </p:nvGrpSpPr>
        <p:grpSpPr>
          <a:xfrm>
            <a:off x="56271" y="70340"/>
            <a:ext cx="12070080" cy="6710289"/>
            <a:chOff x="56271" y="70340"/>
            <a:chExt cx="12070080" cy="671028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D57BA71-D656-4FD7-96EF-AF29D60E8736}"/>
                </a:ext>
              </a:extLst>
            </p:cNvPr>
            <p:cNvSpPr/>
            <p:nvPr/>
          </p:nvSpPr>
          <p:spPr>
            <a:xfrm>
              <a:off x="56271" y="70340"/>
              <a:ext cx="12070080" cy="6710289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7A7DB9C-1FAC-4395-9829-3F6808BC8D92}"/>
                </a:ext>
              </a:extLst>
            </p:cNvPr>
            <p:cNvSpPr/>
            <p:nvPr/>
          </p:nvSpPr>
          <p:spPr>
            <a:xfrm>
              <a:off x="140675" y="154747"/>
              <a:ext cx="11887202" cy="6541475"/>
            </a:xfrm>
            <a:prstGeom prst="rect">
              <a:avLst/>
            </a:prstGeom>
            <a:noFill/>
            <a:ln w="76200">
              <a:solidFill>
                <a:srgbClr val="FF00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E054BDD-C619-45EF-86C5-003EBD792119}"/>
                </a:ext>
              </a:extLst>
            </p:cNvPr>
            <p:cNvSpPr/>
            <p:nvPr/>
          </p:nvSpPr>
          <p:spPr>
            <a:xfrm>
              <a:off x="239151" y="239153"/>
              <a:ext cx="11704320" cy="6372663"/>
            </a:xfrm>
            <a:prstGeom prst="rect">
              <a:avLst/>
            </a:prstGeom>
            <a:noFill/>
            <a:ln w="76200">
              <a:solidFill>
                <a:srgbClr val="00B05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850587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86D55B1-26D6-40D5-B911-F9B9363C472C}"/>
              </a:ext>
            </a:extLst>
          </p:cNvPr>
          <p:cNvGrpSpPr/>
          <p:nvPr/>
        </p:nvGrpSpPr>
        <p:grpSpPr>
          <a:xfrm>
            <a:off x="56271" y="70340"/>
            <a:ext cx="12070080" cy="6710289"/>
            <a:chOff x="56271" y="70340"/>
            <a:chExt cx="12070080" cy="671028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EE67C95-8D8F-46B4-80F3-0ACA79401F41}"/>
                </a:ext>
              </a:extLst>
            </p:cNvPr>
            <p:cNvSpPr/>
            <p:nvPr/>
          </p:nvSpPr>
          <p:spPr>
            <a:xfrm>
              <a:off x="56271" y="70340"/>
              <a:ext cx="12070080" cy="6710289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C7EB4E0-4EBA-48E9-8468-14935247C412}"/>
                </a:ext>
              </a:extLst>
            </p:cNvPr>
            <p:cNvSpPr/>
            <p:nvPr/>
          </p:nvSpPr>
          <p:spPr>
            <a:xfrm>
              <a:off x="140675" y="154747"/>
              <a:ext cx="11887202" cy="6541475"/>
            </a:xfrm>
            <a:prstGeom prst="rect">
              <a:avLst/>
            </a:prstGeom>
            <a:noFill/>
            <a:ln w="76200">
              <a:solidFill>
                <a:srgbClr val="FF00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8939CD4-C7F6-48A8-AFC5-3463A0CB827B}"/>
                </a:ext>
              </a:extLst>
            </p:cNvPr>
            <p:cNvSpPr/>
            <p:nvPr/>
          </p:nvSpPr>
          <p:spPr>
            <a:xfrm>
              <a:off x="239151" y="239153"/>
              <a:ext cx="11704320" cy="6372663"/>
            </a:xfrm>
            <a:prstGeom prst="rect">
              <a:avLst/>
            </a:prstGeom>
            <a:noFill/>
            <a:ln w="76200">
              <a:solidFill>
                <a:srgbClr val="00B05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A55DA16F-5FB5-4B76-915F-599696327BAA}"/>
              </a:ext>
            </a:extLst>
          </p:cNvPr>
          <p:cNvSpPr/>
          <p:nvPr/>
        </p:nvSpPr>
        <p:spPr>
          <a:xfrm>
            <a:off x="2519908" y="476650"/>
            <a:ext cx="6020913" cy="93560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চলো</a:t>
            </a:r>
            <a:r>
              <a:rPr lang="en-US" sz="4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আমরা</a:t>
            </a:r>
            <a:r>
              <a:rPr lang="en-US" sz="4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একটি</a:t>
            </a:r>
            <a:r>
              <a:rPr lang="en-US" sz="4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ছবি</a:t>
            </a:r>
            <a:r>
              <a:rPr lang="en-US" sz="4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দেখি</a:t>
            </a:r>
            <a:endParaRPr lang="en-US" sz="4400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3709706-4C43-4C8C-8A8A-E3D3585793DD}"/>
              </a:ext>
            </a:extLst>
          </p:cNvPr>
          <p:cNvGrpSpPr/>
          <p:nvPr/>
        </p:nvGrpSpPr>
        <p:grpSpPr>
          <a:xfrm>
            <a:off x="2422600" y="1922265"/>
            <a:ext cx="7337422" cy="3006437"/>
            <a:chOff x="2199973" y="1857361"/>
            <a:chExt cx="8747196" cy="4068654"/>
          </a:xfrm>
        </p:grpSpPr>
        <p:pic>
          <p:nvPicPr>
            <p:cNvPr id="12" name="Picture 11" descr="13 Good morning flowers rose ideas | beautiful flowers, good morning  flowers rose, flowers">
              <a:extLst>
                <a:ext uri="{FF2B5EF4-FFF2-40B4-BE49-F238E27FC236}">
                  <a16:creationId xmlns:a16="http://schemas.microsoft.com/office/drawing/2014/main" id="{78EFABDA-C734-4E5E-820C-161847AB3B1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675" y="1857361"/>
              <a:ext cx="3051491" cy="4068654"/>
            </a:xfrm>
            <a:prstGeom prst="rect">
              <a:avLst/>
            </a:prstGeom>
            <a:ln w="228600" cap="sq" cmpd="thickThin">
              <a:solidFill>
                <a:srgbClr val="C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ভালবাসার লাল গোলাপ on Twitter: &amp;quot;Nice… &amp;quot;">
              <a:extLst>
                <a:ext uri="{FF2B5EF4-FFF2-40B4-BE49-F238E27FC236}">
                  <a16:creationId xmlns:a16="http://schemas.microsoft.com/office/drawing/2014/main" id="{88A36592-A671-4AB0-BB27-4F2B4CAD59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9973" y="2936753"/>
              <a:ext cx="2124602" cy="2109528"/>
            </a:xfrm>
            <a:prstGeom prst="rect">
              <a:avLst/>
            </a:prstGeom>
            <a:ln w="127000" cap="sq">
              <a:solidFill>
                <a:srgbClr val="FF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 descr="এক ঝলক (০১ এপ্রিল ২০১৮) | প্রথম আলো">
              <a:extLst>
                <a:ext uri="{FF2B5EF4-FFF2-40B4-BE49-F238E27FC236}">
                  <a16:creationId xmlns:a16="http://schemas.microsoft.com/office/drawing/2014/main" id="{5CCAC8A2-1FC2-4AF8-B125-32F181B6D9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0266" y="2936753"/>
              <a:ext cx="2906903" cy="1904022"/>
            </a:xfrm>
            <a:prstGeom prst="rect">
              <a:avLst/>
            </a:prstGeom>
            <a:ln w="127000" cap="sq">
              <a:solidFill>
                <a:srgbClr val="7030A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98BAB638-2E12-4940-A436-CFC99D063BC5}"/>
              </a:ext>
            </a:extLst>
          </p:cNvPr>
          <p:cNvSpPr/>
          <p:nvPr/>
        </p:nvSpPr>
        <p:spPr>
          <a:xfrm>
            <a:off x="2422599" y="5450687"/>
            <a:ext cx="7250789" cy="935608"/>
          </a:xfrm>
          <a:prstGeom prst="rect">
            <a:avLst/>
          </a:prstGeom>
          <a:solidFill>
            <a:srgbClr val="FFFF00"/>
          </a:solidFill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উপরের</a:t>
            </a:r>
            <a:r>
              <a:rPr lang="en-US" sz="4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ছবিতে</a:t>
            </a:r>
            <a:r>
              <a:rPr lang="en-US" sz="4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কী</a:t>
            </a:r>
            <a:r>
              <a:rPr lang="en-US" sz="4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দেখতে</a:t>
            </a:r>
            <a:r>
              <a:rPr lang="en-US" sz="4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পাচ্ছ</a:t>
            </a:r>
            <a:r>
              <a:rPr lang="en-US" sz="4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828184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শিক্ষক বাতায়ন">
            <a:extLst>
              <a:ext uri="{FF2B5EF4-FFF2-40B4-BE49-F238E27FC236}">
                <a16:creationId xmlns:a16="http://schemas.microsoft.com/office/drawing/2014/main" id="{CB4A8BF8-6E6C-4EFA-A5BD-E27449B293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7" b="15673"/>
          <a:stretch/>
        </p:blipFill>
        <p:spPr bwMode="auto">
          <a:xfrm>
            <a:off x="2788496" y="2424564"/>
            <a:ext cx="6369571" cy="3619622"/>
          </a:xfrm>
          <a:prstGeom prst="rect">
            <a:avLst/>
          </a:prstGeom>
          <a:ln w="228600" cap="sq" cmpd="thickThin">
            <a:solidFill>
              <a:srgbClr val="FF006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456D05B-0CAA-4888-B4D5-68526CD0110E}"/>
              </a:ext>
            </a:extLst>
          </p:cNvPr>
          <p:cNvSpPr/>
          <p:nvPr/>
        </p:nvSpPr>
        <p:spPr>
          <a:xfrm>
            <a:off x="1617785" y="718607"/>
            <a:ext cx="9158067" cy="11383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আজকের</a:t>
            </a:r>
            <a:r>
              <a:rPr lang="en-US" sz="66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পাঠঃ</a:t>
            </a:r>
            <a:r>
              <a:rPr lang="en-US" sz="6600" b="1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b="1" u="sng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রুবির</a:t>
            </a:r>
            <a:r>
              <a:rPr lang="en-US" sz="6600" b="1" u="sng" dirty="0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b="1" u="sng" dirty="0" err="1">
                <a:solidFill>
                  <a:srgbClr val="00206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বাগান</a:t>
            </a:r>
            <a:endParaRPr lang="en-US" sz="6600" b="1" u="sng" dirty="0">
              <a:solidFill>
                <a:srgbClr val="00206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A4A80B8-C69A-4218-9E31-DA82216E86BE}"/>
              </a:ext>
            </a:extLst>
          </p:cNvPr>
          <p:cNvGrpSpPr/>
          <p:nvPr/>
        </p:nvGrpSpPr>
        <p:grpSpPr>
          <a:xfrm>
            <a:off x="56271" y="70340"/>
            <a:ext cx="12070080" cy="6710289"/>
            <a:chOff x="56271" y="70340"/>
            <a:chExt cx="12070080" cy="671028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239CE2B-44F0-4CA3-B0E3-98C757553852}"/>
                </a:ext>
              </a:extLst>
            </p:cNvPr>
            <p:cNvSpPr/>
            <p:nvPr/>
          </p:nvSpPr>
          <p:spPr>
            <a:xfrm>
              <a:off x="56271" y="70340"/>
              <a:ext cx="12070080" cy="6710289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2B18B8E-1F7E-447D-953A-6CEA0369C6D0}"/>
                </a:ext>
              </a:extLst>
            </p:cNvPr>
            <p:cNvSpPr/>
            <p:nvPr/>
          </p:nvSpPr>
          <p:spPr>
            <a:xfrm>
              <a:off x="140675" y="154747"/>
              <a:ext cx="11887202" cy="6541475"/>
            </a:xfrm>
            <a:prstGeom prst="rect">
              <a:avLst/>
            </a:prstGeom>
            <a:noFill/>
            <a:ln w="76200">
              <a:solidFill>
                <a:srgbClr val="FF00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63B4B71-CEE0-4754-8DE8-9B965A0FE507}"/>
                </a:ext>
              </a:extLst>
            </p:cNvPr>
            <p:cNvSpPr/>
            <p:nvPr/>
          </p:nvSpPr>
          <p:spPr>
            <a:xfrm>
              <a:off x="239151" y="239153"/>
              <a:ext cx="11704320" cy="6372663"/>
            </a:xfrm>
            <a:prstGeom prst="rect">
              <a:avLst/>
            </a:prstGeom>
            <a:noFill/>
            <a:ln w="76200">
              <a:solidFill>
                <a:srgbClr val="00B05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0505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বাড়িতে বাগান | 1061364 | কালের কণ্ঠ | kalerkantho">
            <a:extLst>
              <a:ext uri="{FF2B5EF4-FFF2-40B4-BE49-F238E27FC236}">
                <a16:creationId xmlns:a16="http://schemas.microsoft.com/office/drawing/2014/main" id="{3F02E642-B37C-4AC3-8A7D-848647123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217" y="1500764"/>
            <a:ext cx="5050004" cy="3040487"/>
          </a:xfrm>
          <a:prstGeom prst="rect">
            <a:avLst/>
          </a:prstGeom>
          <a:ln w="127000" cap="sq">
            <a:solidFill>
              <a:srgbClr val="00206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গার্ডেন আজালেয়া: কিভাবে গাছপালা এবং shrubs যত্ন &amp;gt; বাগান">
            <a:extLst>
              <a:ext uri="{FF2B5EF4-FFF2-40B4-BE49-F238E27FC236}">
                <a16:creationId xmlns:a16="http://schemas.microsoft.com/office/drawing/2014/main" id="{ECC968DF-6FD3-456B-A781-3AD7C4CD5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696" y="1500764"/>
            <a:ext cx="4075697" cy="3135657"/>
          </a:xfrm>
          <a:prstGeom prst="rect">
            <a:avLst/>
          </a:prstGeom>
          <a:ln w="127000" cap="sq">
            <a:solidFill>
              <a:srgbClr val="7030A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45FBCBE-6036-4A93-99B1-575935AA4346}"/>
              </a:ext>
            </a:extLst>
          </p:cNvPr>
          <p:cNvSpPr/>
          <p:nvPr/>
        </p:nvSpPr>
        <p:spPr>
          <a:xfrm>
            <a:off x="833511" y="5204399"/>
            <a:ext cx="10515600" cy="1022684"/>
          </a:xfrm>
          <a:prstGeom prst="rect">
            <a:avLst/>
          </a:prstGeom>
          <a:solidFill>
            <a:srgbClr val="FFFF0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রুবির</a:t>
            </a:r>
            <a:r>
              <a:rPr lang="en-US" sz="4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ভাই</a:t>
            </a:r>
            <a:r>
              <a:rPr lang="en-US" sz="4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অমি</a:t>
            </a:r>
            <a:r>
              <a:rPr lang="en-US" sz="4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4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তারা</a:t>
            </a:r>
            <a:r>
              <a:rPr lang="en-US" sz="4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বাগানে</a:t>
            </a:r>
            <a:r>
              <a:rPr lang="en-US" sz="4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r>
              <a:rPr lang="en-US" sz="4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করে</a:t>
            </a:r>
            <a:r>
              <a:rPr lang="en-US" sz="4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4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গাছে</a:t>
            </a:r>
            <a:r>
              <a:rPr lang="en-US" sz="4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পানি</a:t>
            </a:r>
            <a:r>
              <a:rPr lang="en-US" sz="4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দেয়</a:t>
            </a:r>
            <a:r>
              <a:rPr lang="en-US" sz="4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D8C06BE-FF78-475B-8D9B-42F17991FEFB}"/>
              </a:ext>
            </a:extLst>
          </p:cNvPr>
          <p:cNvGrpSpPr/>
          <p:nvPr/>
        </p:nvGrpSpPr>
        <p:grpSpPr>
          <a:xfrm>
            <a:off x="56271" y="70340"/>
            <a:ext cx="12070080" cy="6710289"/>
            <a:chOff x="56271" y="70340"/>
            <a:chExt cx="12070080" cy="671028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0523F70-1161-4DDE-8A8E-8694557747F2}"/>
                </a:ext>
              </a:extLst>
            </p:cNvPr>
            <p:cNvSpPr/>
            <p:nvPr/>
          </p:nvSpPr>
          <p:spPr>
            <a:xfrm>
              <a:off x="56271" y="70340"/>
              <a:ext cx="12070080" cy="6710289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7A704E8-88FF-4EAD-BFF4-C98C33928176}"/>
                </a:ext>
              </a:extLst>
            </p:cNvPr>
            <p:cNvSpPr/>
            <p:nvPr/>
          </p:nvSpPr>
          <p:spPr>
            <a:xfrm>
              <a:off x="140675" y="154747"/>
              <a:ext cx="11887202" cy="6541475"/>
            </a:xfrm>
            <a:prstGeom prst="rect">
              <a:avLst/>
            </a:prstGeom>
            <a:noFill/>
            <a:ln w="76200">
              <a:solidFill>
                <a:srgbClr val="FF00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EBB55EF-4CD3-4B92-BC66-F3E37B0CD980}"/>
                </a:ext>
              </a:extLst>
            </p:cNvPr>
            <p:cNvSpPr/>
            <p:nvPr/>
          </p:nvSpPr>
          <p:spPr>
            <a:xfrm>
              <a:off x="239151" y="239153"/>
              <a:ext cx="11704320" cy="6372663"/>
            </a:xfrm>
            <a:prstGeom prst="rect">
              <a:avLst/>
            </a:prstGeom>
            <a:noFill/>
            <a:ln w="76200">
              <a:solidFill>
                <a:srgbClr val="00B05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66837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শীতের সকালে শিশির ভেজা মাঠজুড়ে সরিষার হলুদ বরণ ফুল – Bangali Kantha">
            <a:extLst>
              <a:ext uri="{FF2B5EF4-FFF2-40B4-BE49-F238E27FC236}">
                <a16:creationId xmlns:a16="http://schemas.microsoft.com/office/drawing/2014/main" id="{D113CA1F-A9D7-421E-8B16-CF92F4BA80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0098" r="393"/>
          <a:stretch/>
        </p:blipFill>
        <p:spPr bwMode="auto">
          <a:xfrm>
            <a:off x="6513882" y="1042593"/>
            <a:ext cx="4892506" cy="2732313"/>
          </a:xfrm>
          <a:prstGeom prst="rect">
            <a:avLst/>
          </a:prstGeom>
          <a:ln w="127000" cap="sq">
            <a:solidFill>
              <a:srgbClr val="FF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হলুদের রঙে রাঙানো দিগন্ত - HelloToday24">
            <a:extLst>
              <a:ext uri="{FF2B5EF4-FFF2-40B4-BE49-F238E27FC236}">
                <a16:creationId xmlns:a16="http://schemas.microsoft.com/office/drawing/2014/main" id="{61C2D769-0103-4A6A-B546-330EC0A2E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1042592"/>
            <a:ext cx="4781550" cy="2732314"/>
          </a:xfrm>
          <a:prstGeom prst="rect">
            <a:avLst/>
          </a:prstGeom>
          <a:ln w="127000" cap="sq">
            <a:solidFill>
              <a:srgbClr val="FF0066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1AFDCD6-BE01-46C5-8114-2E180296B936}"/>
              </a:ext>
            </a:extLst>
          </p:cNvPr>
          <p:cNvSpPr/>
          <p:nvPr/>
        </p:nvSpPr>
        <p:spPr>
          <a:xfrm>
            <a:off x="794909" y="4759045"/>
            <a:ext cx="10592803" cy="1263316"/>
          </a:xfrm>
          <a:prstGeom prst="rect">
            <a:avLst/>
          </a:prstGeom>
          <a:solidFill>
            <a:srgbClr val="00FF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বাগানের</a:t>
            </a:r>
            <a:r>
              <a:rPr lang="en-US" sz="4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পাশে</a:t>
            </a:r>
            <a:r>
              <a:rPr lang="en-US" sz="4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মাঠ</a:t>
            </a:r>
            <a:r>
              <a:rPr lang="en-US" sz="4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জুড়ে</a:t>
            </a:r>
            <a:r>
              <a:rPr lang="en-US" sz="4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সরষে</a:t>
            </a:r>
            <a:r>
              <a:rPr lang="en-US" sz="4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খেত</a:t>
            </a:r>
            <a:r>
              <a:rPr lang="en-US" sz="4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4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হলুদ</a:t>
            </a:r>
            <a:r>
              <a:rPr lang="en-US" sz="4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ফুলে</a:t>
            </a:r>
            <a:r>
              <a:rPr lang="en-US" sz="4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ভরা</a:t>
            </a:r>
            <a:r>
              <a:rPr lang="en-US" sz="4400" dirty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E52D750-3CDE-4A19-88AF-74B9065889C5}"/>
              </a:ext>
            </a:extLst>
          </p:cNvPr>
          <p:cNvGrpSpPr/>
          <p:nvPr/>
        </p:nvGrpSpPr>
        <p:grpSpPr>
          <a:xfrm>
            <a:off x="56271" y="70340"/>
            <a:ext cx="12070080" cy="6710289"/>
            <a:chOff x="56271" y="70340"/>
            <a:chExt cx="12070080" cy="671028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DB87791-B5E9-41D6-96CA-31085C639C71}"/>
                </a:ext>
              </a:extLst>
            </p:cNvPr>
            <p:cNvSpPr/>
            <p:nvPr/>
          </p:nvSpPr>
          <p:spPr>
            <a:xfrm>
              <a:off x="56271" y="70340"/>
              <a:ext cx="12070080" cy="6710289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0FBE41A-406E-4B6C-BFBC-8743704914BB}"/>
                </a:ext>
              </a:extLst>
            </p:cNvPr>
            <p:cNvSpPr/>
            <p:nvPr/>
          </p:nvSpPr>
          <p:spPr>
            <a:xfrm>
              <a:off x="140675" y="154747"/>
              <a:ext cx="11887202" cy="6541475"/>
            </a:xfrm>
            <a:prstGeom prst="rect">
              <a:avLst/>
            </a:prstGeom>
            <a:noFill/>
            <a:ln w="76200">
              <a:solidFill>
                <a:srgbClr val="FF00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729A3D5-4365-422A-BA2E-57DB61790593}"/>
                </a:ext>
              </a:extLst>
            </p:cNvPr>
            <p:cNvSpPr/>
            <p:nvPr/>
          </p:nvSpPr>
          <p:spPr>
            <a:xfrm>
              <a:off x="239151" y="239153"/>
              <a:ext cx="11704320" cy="6372663"/>
            </a:xfrm>
            <a:prstGeom prst="rect">
              <a:avLst/>
            </a:prstGeom>
            <a:noFill/>
            <a:ln w="76200">
              <a:solidFill>
                <a:srgbClr val="00B05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36585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7924447-40DF-4413-B8D3-93CD3BF81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097482"/>
            <a:ext cx="4752109" cy="2701542"/>
          </a:xfrm>
          <a:prstGeom prst="rect">
            <a:avLst/>
          </a:prstGeom>
          <a:ln w="127000" cap="sq">
            <a:solidFill>
              <a:srgbClr val="7030A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A4168B3-D323-4A34-88FD-A193095C16AE}"/>
              </a:ext>
            </a:extLst>
          </p:cNvPr>
          <p:cNvSpPr/>
          <p:nvPr/>
        </p:nvSpPr>
        <p:spPr>
          <a:xfrm>
            <a:off x="1644314" y="4783479"/>
            <a:ext cx="8698832" cy="1359569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ওরা</a:t>
            </a:r>
            <a:r>
              <a:rPr lang="en-US" sz="4400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উপরে</a:t>
            </a:r>
            <a:r>
              <a:rPr lang="en-US" sz="4400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তাকায়</a:t>
            </a:r>
            <a:r>
              <a:rPr lang="en-US" sz="4400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 </a:t>
            </a:r>
            <a:r>
              <a:rPr lang="en-US" sz="4400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সেখানে</a:t>
            </a:r>
            <a:r>
              <a:rPr lang="en-US" sz="4400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নীল</a:t>
            </a:r>
            <a:r>
              <a:rPr lang="en-US" sz="4400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আকাশ</a:t>
            </a:r>
            <a:r>
              <a:rPr lang="en-US" sz="4400" dirty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40005E8-14F6-4304-9CEA-6B05F734A408}"/>
              </a:ext>
            </a:extLst>
          </p:cNvPr>
          <p:cNvGrpSpPr/>
          <p:nvPr/>
        </p:nvGrpSpPr>
        <p:grpSpPr>
          <a:xfrm>
            <a:off x="56271" y="70340"/>
            <a:ext cx="12070080" cy="6710289"/>
            <a:chOff x="56271" y="70340"/>
            <a:chExt cx="12070080" cy="6710289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8580A2B-A193-4B3A-89BA-9281AEAE43F9}"/>
                </a:ext>
              </a:extLst>
            </p:cNvPr>
            <p:cNvSpPr/>
            <p:nvPr/>
          </p:nvSpPr>
          <p:spPr>
            <a:xfrm>
              <a:off x="56271" y="70340"/>
              <a:ext cx="12070080" cy="6710289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2378A6A-3F56-4952-A798-FDE6D9A80328}"/>
                </a:ext>
              </a:extLst>
            </p:cNvPr>
            <p:cNvSpPr/>
            <p:nvPr/>
          </p:nvSpPr>
          <p:spPr>
            <a:xfrm>
              <a:off x="140675" y="154747"/>
              <a:ext cx="11887202" cy="6541475"/>
            </a:xfrm>
            <a:prstGeom prst="rect">
              <a:avLst/>
            </a:prstGeom>
            <a:noFill/>
            <a:ln w="76200">
              <a:solidFill>
                <a:srgbClr val="FF00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F83F44C-37D4-4808-94E5-500B4A96450C}"/>
                </a:ext>
              </a:extLst>
            </p:cNvPr>
            <p:cNvSpPr/>
            <p:nvPr/>
          </p:nvSpPr>
          <p:spPr>
            <a:xfrm>
              <a:off x="239151" y="239153"/>
              <a:ext cx="11704320" cy="6372663"/>
            </a:xfrm>
            <a:prstGeom prst="rect">
              <a:avLst/>
            </a:prstGeom>
            <a:noFill/>
            <a:ln w="76200">
              <a:solidFill>
                <a:srgbClr val="00B05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074" name="Picture 2" descr="একটা কবিতা আমি তুমি : rishi026@gmail.com">
            <a:extLst>
              <a:ext uri="{FF2B5EF4-FFF2-40B4-BE49-F238E27FC236}">
                <a16:creationId xmlns:a16="http://schemas.microsoft.com/office/drawing/2014/main" id="{468BBAE0-9468-41D1-9492-8DB5ADC12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83" y="1097482"/>
            <a:ext cx="3757498" cy="2814497"/>
          </a:xfrm>
          <a:prstGeom prst="rect">
            <a:avLst/>
          </a:prstGeom>
          <a:ln w="127000" cap="sq">
            <a:solidFill>
              <a:srgbClr val="7030A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046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1615</TotalTime>
  <Words>239</Words>
  <Application>Microsoft Office PowerPoint</Application>
  <PresentationFormat>Widescreen</PresentationFormat>
  <Paragraphs>61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Nikosh</vt:lpstr>
      <vt:lpstr>SutonnyOMJ</vt:lpstr>
      <vt:lpstr>Wingdings</vt:lpstr>
      <vt:lpstr>Office Theme</vt:lpstr>
      <vt:lpstr>PowerPoint Presentation</vt:lpstr>
      <vt:lpstr>PowerPoint Presentation</vt:lpstr>
      <vt:lpstr>PowerPoint Presentation</vt:lpstr>
      <vt:lpstr>  শিখনফলঃ এই পাঠ শেষে শিক্ষার্থীরা শিখবে...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kamrunnahar198510@gmail.com</dc:creator>
  <cp:lastModifiedBy>kamrunnahar198510@gmail.com</cp:lastModifiedBy>
  <cp:revision>613</cp:revision>
  <dcterms:created xsi:type="dcterms:W3CDTF">2021-10-14T07:07:35Z</dcterms:created>
  <dcterms:modified xsi:type="dcterms:W3CDTF">2021-12-06T04:03:30Z</dcterms:modified>
</cp:coreProperties>
</file>