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6" r:id="rId2"/>
    <p:sldId id="327" r:id="rId3"/>
    <p:sldId id="259" r:id="rId4"/>
    <p:sldId id="323" r:id="rId5"/>
    <p:sldId id="273" r:id="rId6"/>
    <p:sldId id="261" r:id="rId7"/>
    <p:sldId id="262" r:id="rId8"/>
    <p:sldId id="314" r:id="rId9"/>
    <p:sldId id="315" r:id="rId10"/>
    <p:sldId id="316" r:id="rId11"/>
    <p:sldId id="329" r:id="rId12"/>
    <p:sldId id="319" r:id="rId13"/>
    <p:sldId id="308" r:id="rId14"/>
    <p:sldId id="324" r:id="rId15"/>
    <p:sldId id="330" r:id="rId16"/>
    <p:sldId id="331" r:id="rId17"/>
    <p:sldId id="267" r:id="rId18"/>
    <p:sldId id="269" r:id="rId19"/>
    <p:sldId id="270" r:id="rId20"/>
    <p:sldId id="33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44620-5618-44C4-92AB-0239FB32C88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DB4AC-82C1-4C9E-8F9E-3ED91408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0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19661-7B58-4BB5-8A07-91EEBB6EF90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08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71617"/>
      </p:ext>
    </p:extLst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49095"/>
      </p:ext>
    </p:extLst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22934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75927"/>
      </p:ext>
    </p:extLst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53084"/>
      </p:ext>
    </p:extLst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01800"/>
      </p:ext>
    </p:extLst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59001"/>
      </p:ext>
    </p:extLst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90054"/>
      </p:ext>
    </p:extLst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99306"/>
      </p:ext>
    </p:extLst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11763"/>
      </p:ext>
    </p:extLst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23903"/>
      </p:ext>
    </p:extLst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0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520F-E16D-480F-BF95-E37BAAC71863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6CFDA-89EE-4E43-8D88-E57E0CEF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3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mshahed83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868" y="1861558"/>
            <a:ext cx="8052179" cy="452352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336799" y="228600"/>
            <a:ext cx="7230281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490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355" y="709684"/>
            <a:ext cx="10072048" cy="818865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জাবেদার ছকে কয়টি কলাম থাকে ও কিকি?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187355" y="1680949"/>
            <a:ext cx="10072048" cy="4597021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জাবেদার ছকে ৫টি কলাম থাকে। যথা-</a:t>
            </a:r>
          </a:p>
          <a:p>
            <a:pPr marL="1371600" indent="-1371600">
              <a:buAutoNum type="arabicPeriod"/>
            </a:pP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তারিখ </a:t>
            </a:r>
          </a:p>
          <a:p>
            <a:pPr marL="1371600" indent="-1371600">
              <a:buAutoNum type="arabicPeriod"/>
            </a:pP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বিবরণ </a:t>
            </a:r>
          </a:p>
          <a:p>
            <a:pPr marL="1371600" indent="-1371600">
              <a:buAutoNum type="arabicPeriod"/>
            </a:pP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খ.পৃ.</a:t>
            </a:r>
          </a:p>
          <a:p>
            <a:pPr marL="1371600" indent="-1371600">
              <a:buAutoNum type="arabicPeriod"/>
            </a:pP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ডেবিট টাকা </a:t>
            </a:r>
          </a:p>
          <a:p>
            <a:pPr marL="1371600" indent="-1371600">
              <a:buAutoNum type="arabicPeriod"/>
            </a:pP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ক্রেডিট টাকা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8670566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355" y="709684"/>
            <a:ext cx="10072048" cy="818865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জাবেদার ছকের মত রেওয়ামিলেও ৫টি কলাম থাকে। যথা-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1023583" y="1637732"/>
            <a:ext cx="10072048" cy="480628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১. ক্রমিক নং </a:t>
            </a:r>
          </a:p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২. বিবরণ </a:t>
            </a:r>
          </a:p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৩. খ.পৃ.</a:t>
            </a:r>
          </a:p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৪. ডেবিট টাকা </a:t>
            </a:r>
          </a:p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৫. ক্রেডিট টাকা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0531719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0" y="118847"/>
            <a:ext cx="3006309" cy="1123097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182" y="2625968"/>
            <a:ext cx="11245755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জোড়ায় আলোচনা করে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রেওয়ামিলের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ছক 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তৈরি কর।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4108" y="652790"/>
            <a:ext cx="243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90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22006"/>
              </p:ext>
            </p:extLst>
          </p:nvPr>
        </p:nvGraphicFramePr>
        <p:xfrm>
          <a:off x="1948540" y="3153508"/>
          <a:ext cx="8707736" cy="3493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696"/>
                <a:gridCol w="3207749"/>
                <a:gridCol w="668215"/>
                <a:gridCol w="1699846"/>
                <a:gridCol w="1641230"/>
              </a:tblGrid>
              <a:tr h="1043354"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ক্রমিক নং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বিবরণ/</a:t>
                      </a:r>
                      <a:r>
                        <a:rPr lang="bn-BD" sz="28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হিসাবের </a:t>
                      </a:r>
                      <a:r>
                        <a:rPr lang="bn-BD" sz="28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শিরোনাম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800" b="1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bn-BD" sz="2800" b="1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800" b="1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টাকা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450123"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0681" y="607460"/>
            <a:ext cx="6569781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রেওয়ামিলের নমুনা ছক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9077" y="680814"/>
            <a:ext cx="72860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000" dirty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                     </a:t>
            </a:r>
            <a:endParaRPr lang="bn-BD" sz="7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প্রতিষ্ঠানের নাম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......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           	</a:t>
            </a:r>
          </a:p>
          <a:p>
            <a:pPr algn="ctr"/>
            <a:r>
              <a:rPr lang="bn-BD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রেওয়ামিল</a:t>
            </a:r>
            <a:endParaRPr lang="bn-BD" sz="4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........................সালের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……………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তারিখের…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…………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228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74374"/>
              </p:ext>
            </p:extLst>
          </p:nvPr>
        </p:nvGraphicFramePr>
        <p:xfrm>
          <a:off x="1504405" y="2682241"/>
          <a:ext cx="8610600" cy="2310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931"/>
                <a:gridCol w="2750695"/>
                <a:gridCol w="725142"/>
                <a:gridCol w="1881232"/>
                <a:gridCol w="1752600"/>
              </a:tblGrid>
              <a:tr h="844193"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ক্রমিক নং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হিসাবের শিরোনাম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পৃ </a:t>
                      </a:r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bn-BD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 টাকা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365607"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69504" y="0"/>
            <a:ext cx="78082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000" dirty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                     </a:t>
            </a:r>
            <a:endParaRPr lang="bn-BD" sz="7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প্রতিষ্ঠানের নাম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......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           	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রেওয়ামিল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........................সালের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……………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তারিখের…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…………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9504" y="5295331"/>
            <a:ext cx="8463687" cy="688161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য়ামিলের 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 কলামে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কলামে 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------------</a:t>
            </a:r>
            <a:endParaRPr lang="bn-IN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20589219">
            <a:off x="4111554" y="4281100"/>
            <a:ext cx="3582207" cy="857641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0589219">
            <a:off x="6353702" y="4292185"/>
            <a:ext cx="3505713" cy="857641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8291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0325" y="337034"/>
            <a:ext cx="8639907" cy="8093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bn-IN" sz="2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খতিয়ানের ডেবিট  উদ্ধৃত্ত যা রেয়ামিলের ডেবিট দিকে বসবে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7090" y="1817217"/>
            <a:ext cx="2802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9509" y="2855832"/>
            <a:ext cx="2802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7522" y="4014320"/>
            <a:ext cx="3806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অগ্রিম ব্যয়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0447" y="5099530"/>
            <a:ext cx="3502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আয়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0544" y="2258770"/>
            <a:ext cx="44205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 ফেরত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ঋণ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5432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0325" y="304876"/>
            <a:ext cx="8639907" cy="7459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খতিয়ানের ক্রেডিট উদ্ধৃত্ত যা রেওয়ামিলের ক্রেডিট দিকে বসবে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5265" y="1701815"/>
            <a:ext cx="206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দায়সমূহ 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3125" y="2127172"/>
            <a:ext cx="5702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কীন ধরণের সঞ্চিতি 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1488" y="5309372"/>
            <a:ext cx="297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ক্রয় ফেরত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5265" y="2787479"/>
            <a:ext cx="206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আয়সমূহ 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7665" y="4012619"/>
            <a:ext cx="206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1511" y="3186982"/>
            <a:ext cx="397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অনুপার্জিত আয়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48049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981" y="101328"/>
            <a:ext cx="4832429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 একটা রেওয়ামিল করি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9508" y="624548"/>
            <a:ext cx="10187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জনাব রাসেলের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৩১ডিসেম্বর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খতিয়ানের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জেরঃ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2719" y="1469867"/>
            <a:ext cx="2315033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রাসেল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রেওয়ামিল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>
                <a:latin typeface="NikoshBAN" pitchFamily="2" charset="0"/>
                <a:cs typeface="NikoshBAN" pitchFamily="2" charset="0"/>
              </a:rPr>
              <a:t>৩১ডিসেম্বর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২০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২১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8946" y="1074824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,০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০,০০০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29973" y="1086213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1724" y="1097157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54869" y="1095313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০,০০০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829358" y="1086212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বেতন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447479" y="1089276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০,০০০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08191" y="1097157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মনিহারি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264906" y="1074823"/>
            <a:ext cx="102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,০০০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107410" y="1097157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ক্রয়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24461" y="1074824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,০০০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129187" y="1522839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১৪,০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899472" y="1516034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,০০০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0656375" y="1081664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,০০০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628002" y="1522839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772023" y="1521604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প্রারম্ভিক মজুদ 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308537" y="1522838"/>
            <a:ext cx="73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বিক্রয়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051708" y="1536488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বিদ্যুৎ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9437752" y="1097157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ক্রয় পরিবহণ</a:t>
            </a:r>
            <a:endParaRPr lang="en-US" sz="2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36318"/>
              </p:ext>
            </p:extLst>
          </p:nvPr>
        </p:nvGraphicFramePr>
        <p:xfrm>
          <a:off x="3854869" y="2485530"/>
          <a:ext cx="812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267"/>
                <a:gridCol w="3739486"/>
                <a:gridCol w="859809"/>
                <a:gridCol w="1310185"/>
                <a:gridCol w="12232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IN" baseline="0" dirty="0" smtClean="0">
                          <a:latin typeface="NikoshBAN" pitchFamily="2" charset="0"/>
                          <a:cs typeface="NikoshBAN" pitchFamily="2" charset="0"/>
                        </a:rPr>
                        <a:t> নং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বিবরণ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খ.পৃ.</a:t>
                      </a:r>
                      <a:r>
                        <a:rPr lang="bn-IN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ডেবিট টাকা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ক্রেডিট টাকা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bn-IN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IN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960327" y="2866027"/>
            <a:ext cx="61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০১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48157" y="3216741"/>
            <a:ext cx="61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০২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60327" y="3586073"/>
            <a:ext cx="61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০৩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0327" y="3958519"/>
            <a:ext cx="61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০৪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60327" y="4327851"/>
            <a:ext cx="61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০৫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60327" y="4747643"/>
            <a:ext cx="61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০৬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48156" y="5132895"/>
            <a:ext cx="61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০৭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48157" y="5502227"/>
            <a:ext cx="61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০৮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47537" y="5802568"/>
            <a:ext cx="61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০৯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9730510" y="6523629"/>
            <a:ext cx="7373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992721" y="6523629"/>
            <a:ext cx="7373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0888576" y="6212844"/>
            <a:ext cx="972909" cy="372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u="sng" dirty="0">
                <a:latin typeface="NikoshBAN" pitchFamily="2" charset="0"/>
                <a:cs typeface="NikoshBAN" pitchFamily="2" charset="0"/>
              </a:rPr>
              <a:t>১,৫০,০০০ 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644030" y="6214532"/>
            <a:ext cx="972909" cy="372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u="sng" dirty="0">
                <a:latin typeface="NikoshBAN" pitchFamily="2" charset="0"/>
                <a:cs typeface="NikoshBAN" pitchFamily="2" charset="0"/>
              </a:rPr>
              <a:t>১,৫০,০০০ 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8389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61313E-7 -6.29047E-7 L 0.39351 0.247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69" y="12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1159E-6 -1.75763E-6 L 0.75212 0.25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06" y="129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9536E-6 4.99537E-7 L 0.23329 0.30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58" y="15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585E-6 1.76688E-6 L 0.4632 0.3057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60" y="15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4185E-6 -6.29047E-7 L 0.06838 0.3570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3" y="178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9234E-6 -3.16374E-6 L 0.33086 0.3591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3" y="179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0.01596 L -0.07607 0.4225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4" y="20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602E-7 -1.75763E-6 L 0.18536 0.4172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61" y="208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1409E-6 4.99537E-7 L -0.1924 0.4701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26" y="23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8815E-6 -1.75763E-6 L 0.08245 0.4687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6" y="23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6019E-6 4.99537E-7 L -0.34141 0.5198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77" y="25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6 0.00601 L -0.09222 0.5265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1" y="260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896E-6 -5.55042E-7 L 0.38075 0.50809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31" y="25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8255E-6 8.51064E-7 L 0.65351 0.5122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69" y="25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2131E-6 8.51064E-7 L 0.27797 0.5656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9" y="28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3065E-6 -4.07956E-6 L 0.64908 0.56245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48" y="28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9917E-6 2.11841E-6 L 0.12218 0.62118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9" y="310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623E-7 8.51064E-7 L 0.36004 0.61795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2" y="30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13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7" grpId="0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2114" y="2490652"/>
            <a:ext cx="99277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মাধ্যমে কী যাচাই করা হয় 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 রেওয়ামিলের কোন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পাশে বসবে 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ক্রয় ফেরত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 পাশে বসবে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অনুপার্জিত আয়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কোন পাশে বসবে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উত্তোলন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কোন পাশে বসবে 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2172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49622" cy="2454972"/>
          </a:xfrm>
          <a:prstGeom prst="rect">
            <a:avLst/>
          </a:prstGeom>
        </p:spPr>
      </p:pic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0" y="1697842"/>
            <a:ext cx="3549622" cy="7571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584227" y="2687862"/>
            <a:ext cx="11023711" cy="33229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মিরাজ এন্ড সন্সের</a:t>
            </a: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২০</a:t>
            </a: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২১</a:t>
            </a: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সালের ৩১ শে ডিসেম্বর তারিখের ঊদ্বৃত্তগুলো </a:t>
            </a: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নিন্মরুপঃ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-মজুদ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(০১/০১/২০২১)</a:t>
            </a:r>
            <a:r>
              <a:rPr lang="bn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০,০০০টাকা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মজুদ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(৩১/১২/২১)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২৫,‌০০০টাকা</a:t>
            </a:r>
            <a:r>
              <a:rPr lang="bn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ক্রয় ৮০,‌০০০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বিক্রয়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১,২০,০০০টাকা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,মনিহারী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৩,০০০টাকা</a:t>
            </a:r>
            <a:r>
              <a:rPr lang="bn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ক্রয় ফেরত ৪,০০০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যন্ত্রপাতি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২৪,০০০টাকা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বিদ্যুৎ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৩,০০০টাকা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আন্তঃপরিবহন</a:t>
            </a:r>
            <a:r>
              <a:rPr lang="bn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১,০০০টাকা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বেতন ১২,০০০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ভাড়া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৫০০০টাকা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৮%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ঋণ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২৮,০০০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,অভি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 ৬,০০০টাকা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কমিশন ২০,০০০টাকা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সাধারণ সিঞ্চিতি</a:t>
            </a:r>
            <a:r>
              <a:rPr lang="bn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৩,০০০টাকা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নগদ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তহবিল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৩,০০০ টাকা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ব্যাংক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১৫,০০০টাকা </a:t>
            </a:r>
          </a:p>
          <a:p>
            <a:pPr algn="just">
              <a:buNone/>
            </a:pPr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উক্ত খতিয়ান উদ্বৃত্ত গুলো</a:t>
            </a:r>
            <a:r>
              <a:rPr lang="en-US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দিয়ে </a:t>
            </a:r>
            <a:r>
              <a:rPr lang="bn-IN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মিরাজ এন্ড সন্সের</a:t>
            </a:r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একটি </a:t>
            </a:r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রেওয়ামিল তৈরি </a:t>
            </a: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16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4800" y="3733800"/>
            <a:ext cx="6096000" cy="2209800"/>
          </a:xfrm>
          <a:prstGeom prst="rect">
            <a:avLst/>
          </a:prstGeom>
        </p:spPr>
        <p:txBody>
          <a:bodyPr wrap="square">
            <a:prstTxWarp prst="textCanDown">
              <a:avLst/>
            </a:prstTxWarp>
            <a:spAutoFit/>
          </a:bodyPr>
          <a:lstStyle/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দ্বীন মোহাম্মদ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 শিক্ষক(ব্যবসায় শিক্ষা)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ঘোষ্পা সি এফ ইউ সি উচ্চ বিদ্যালয়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শিলমুড়ী, বরুড়া, কুমিল্লা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 নাম্বারঃ ০১৯১৪৬৮৪১৮৩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1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NikoshBAN" pitchFamily="2" charset="0"/>
                <a:hlinkClick r:id="rId2"/>
              </a:rPr>
              <a:t>dmshahed83@gmail.com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245660"/>
            <a:ext cx="4572000" cy="3488140"/>
          </a:xfrm>
          <a:prstGeom prst="rect">
            <a:avLst/>
          </a:prstGeom>
          <a:blipFill>
            <a:blip r:embed="rId3">
              <a:lum bright="-10000" contrast="-10000"/>
            </a:blip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946400" y="228600"/>
            <a:ext cx="5791200" cy="1905000"/>
          </a:xfrm>
          <a:prstGeom prst="flowChartPunched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2362200"/>
            <a:ext cx="9245600" cy="4267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99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8627" y="262424"/>
            <a:ext cx="8610600" cy="6324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noFill/>
          </a:ln>
        </p:spPr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Block Arc 5"/>
          <p:cNvSpPr/>
          <p:nvPr/>
        </p:nvSpPr>
        <p:spPr>
          <a:xfrm>
            <a:off x="3389645" y="777211"/>
            <a:ext cx="5413338" cy="5413338"/>
          </a:xfrm>
          <a:prstGeom prst="blockArc">
            <a:avLst>
              <a:gd name="adj1" fmla="val 11400000"/>
              <a:gd name="adj2" fmla="val 13800000"/>
              <a:gd name="adj3" fmla="val 306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7" name="Block Arc 6"/>
          <p:cNvSpPr/>
          <p:nvPr/>
        </p:nvSpPr>
        <p:spPr>
          <a:xfrm>
            <a:off x="3389645" y="777211"/>
            <a:ext cx="5413338" cy="5413338"/>
          </a:xfrm>
          <a:prstGeom prst="blockArc">
            <a:avLst>
              <a:gd name="adj1" fmla="val 9000000"/>
              <a:gd name="adj2" fmla="val 11400000"/>
              <a:gd name="adj3" fmla="val 306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8" name="Block Arc 7"/>
          <p:cNvSpPr/>
          <p:nvPr/>
        </p:nvSpPr>
        <p:spPr>
          <a:xfrm>
            <a:off x="3352132" y="714253"/>
            <a:ext cx="5413338" cy="5413338"/>
          </a:xfrm>
          <a:prstGeom prst="blockArc">
            <a:avLst>
              <a:gd name="adj1" fmla="val 6492829"/>
              <a:gd name="adj2" fmla="val 8905468"/>
              <a:gd name="adj3" fmla="val 306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9" name="Block Arc 8"/>
          <p:cNvSpPr/>
          <p:nvPr/>
        </p:nvSpPr>
        <p:spPr>
          <a:xfrm>
            <a:off x="3383329" y="724732"/>
            <a:ext cx="5413338" cy="5413338"/>
          </a:xfrm>
          <a:prstGeom prst="blockArc">
            <a:avLst>
              <a:gd name="adj1" fmla="val 4010556"/>
              <a:gd name="adj2" fmla="val 6535277"/>
              <a:gd name="adj3" fmla="val 306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0" name="Block Arc 9"/>
          <p:cNvSpPr/>
          <p:nvPr/>
        </p:nvSpPr>
        <p:spPr>
          <a:xfrm>
            <a:off x="3433592" y="703838"/>
            <a:ext cx="5413338" cy="5413338"/>
          </a:xfrm>
          <a:prstGeom prst="blockArc">
            <a:avLst>
              <a:gd name="adj1" fmla="val 1910322"/>
              <a:gd name="adj2" fmla="val 4080767"/>
              <a:gd name="adj3" fmla="val 306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1" name="Block Arc 10"/>
          <p:cNvSpPr/>
          <p:nvPr/>
        </p:nvSpPr>
        <p:spPr>
          <a:xfrm>
            <a:off x="3389645" y="777211"/>
            <a:ext cx="5413338" cy="5413338"/>
          </a:xfrm>
          <a:prstGeom prst="blockArc">
            <a:avLst>
              <a:gd name="adj1" fmla="val 21000000"/>
              <a:gd name="adj2" fmla="val 1800000"/>
              <a:gd name="adj3" fmla="val 306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3" name="Block Arc 12"/>
          <p:cNvSpPr/>
          <p:nvPr/>
        </p:nvSpPr>
        <p:spPr>
          <a:xfrm>
            <a:off x="3389645" y="777211"/>
            <a:ext cx="5413338" cy="5413338"/>
          </a:xfrm>
          <a:prstGeom prst="blockArc">
            <a:avLst>
              <a:gd name="adj1" fmla="val 16200000"/>
              <a:gd name="adj2" fmla="val 18600000"/>
              <a:gd name="adj3" fmla="val 306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3" name="Group 2"/>
          <p:cNvGrpSpPr/>
          <p:nvPr/>
        </p:nvGrpSpPr>
        <p:grpSpPr>
          <a:xfrm>
            <a:off x="2614246" y="369584"/>
            <a:ext cx="6975231" cy="5986385"/>
            <a:chOff x="2614246" y="369584"/>
            <a:chExt cx="6975231" cy="5986385"/>
          </a:xfrm>
        </p:grpSpPr>
        <p:grpSp>
          <p:nvGrpSpPr>
            <p:cNvPr id="2" name="Group 1"/>
            <p:cNvGrpSpPr/>
            <p:nvPr/>
          </p:nvGrpSpPr>
          <p:grpSpPr>
            <a:xfrm>
              <a:off x="2614246" y="369584"/>
              <a:ext cx="6975231" cy="5986385"/>
              <a:chOff x="2614246" y="369584"/>
              <a:chExt cx="6975231" cy="5986385"/>
            </a:xfrm>
          </p:grpSpPr>
          <p:sp>
            <p:nvSpPr>
              <p:cNvPr id="5" name="Block Arc 4"/>
              <p:cNvSpPr/>
              <p:nvPr/>
            </p:nvSpPr>
            <p:spPr>
              <a:xfrm>
                <a:off x="3389645" y="777211"/>
                <a:ext cx="5413338" cy="5413338"/>
              </a:xfrm>
              <a:prstGeom prst="blockArc">
                <a:avLst>
                  <a:gd name="adj1" fmla="val 13800000"/>
                  <a:gd name="adj2" fmla="val 16200000"/>
                  <a:gd name="adj3" fmla="val 3061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2" name="Block Arc 11"/>
              <p:cNvSpPr/>
              <p:nvPr/>
            </p:nvSpPr>
            <p:spPr>
              <a:xfrm>
                <a:off x="3389645" y="777211"/>
                <a:ext cx="5413338" cy="5413338"/>
              </a:xfrm>
              <a:prstGeom prst="blockArc">
                <a:avLst>
                  <a:gd name="adj1" fmla="val 18600000"/>
                  <a:gd name="adj2" fmla="val 21000000"/>
                  <a:gd name="adj3" fmla="val 3061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5" name="Freeform 14"/>
              <p:cNvSpPr/>
              <p:nvPr/>
            </p:nvSpPr>
            <p:spPr>
              <a:xfrm>
                <a:off x="5225743" y="369584"/>
                <a:ext cx="1937057" cy="898108"/>
              </a:xfrm>
              <a:custGeom>
                <a:avLst/>
                <a:gdLst>
                  <a:gd name="connsiteX0" fmla="*/ 0 w 1491811"/>
                  <a:gd name="connsiteY0" fmla="*/ 449054 h 898108"/>
                  <a:gd name="connsiteX1" fmla="*/ 745906 w 1491811"/>
                  <a:gd name="connsiteY1" fmla="*/ 0 h 898108"/>
                  <a:gd name="connsiteX2" fmla="*/ 1491812 w 1491811"/>
                  <a:gd name="connsiteY2" fmla="*/ 449054 h 898108"/>
                  <a:gd name="connsiteX3" fmla="*/ 745906 w 1491811"/>
                  <a:gd name="connsiteY3" fmla="*/ 898108 h 898108"/>
                  <a:gd name="connsiteX4" fmla="*/ 0 w 1491811"/>
                  <a:gd name="connsiteY4" fmla="*/ 449054 h 898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1811" h="898108">
                    <a:moveTo>
                      <a:pt x="0" y="449054"/>
                    </a:moveTo>
                    <a:cubicBezTo>
                      <a:pt x="0" y="201048"/>
                      <a:pt x="333953" y="0"/>
                      <a:pt x="745906" y="0"/>
                    </a:cubicBezTo>
                    <a:cubicBezTo>
                      <a:pt x="1157859" y="0"/>
                      <a:pt x="1491812" y="201048"/>
                      <a:pt x="1491812" y="449054"/>
                    </a:cubicBezTo>
                    <a:cubicBezTo>
                      <a:pt x="1491812" y="697060"/>
                      <a:pt x="1157859" y="898108"/>
                      <a:pt x="745906" y="898108"/>
                    </a:cubicBezTo>
                    <a:cubicBezTo>
                      <a:pt x="333953" y="898108"/>
                      <a:pt x="0" y="697060"/>
                      <a:pt x="0" y="449054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243871" tIns="156925" rIns="243871" bIns="156925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en-US" sz="2000" kern="1200" dirty="0" smtClean="0"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en-US" sz="2000" kern="1200" dirty="0" err="1" smtClean="0">
                    <a:latin typeface="NikoshBAN" pitchFamily="2" charset="0"/>
                    <a:cs typeface="NikoshBAN" pitchFamily="2" charset="0"/>
                  </a:rPr>
                  <a:t>লেনদেন</a:t>
                </a:r>
                <a:r>
                  <a:rPr lang="en-US" sz="2000" kern="1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kern="1200" dirty="0" err="1" smtClean="0">
                    <a:latin typeface="NikoshBAN" pitchFamily="2" charset="0"/>
                    <a:cs typeface="NikoshBAN" pitchFamily="2" charset="0"/>
                  </a:rPr>
                  <a:t>শনাক্তকর</a:t>
                </a:r>
                <a:r>
                  <a:rPr lang="bn-IN" sz="2000" kern="1200" dirty="0" smtClean="0">
                    <a:latin typeface="NikoshBAN" pitchFamily="2" charset="0"/>
                    <a:cs typeface="NikoshBAN" pitchFamily="2" charset="0"/>
                  </a:rPr>
                  <a:t>ণ</a:t>
                </a:r>
                <a:endParaRPr lang="en-US" sz="2000" kern="1200" dirty="0" smtClean="0">
                  <a:latin typeface="NikoshBAN" pitchFamily="2" charset="0"/>
                  <a:cs typeface="NikoshBAN" pitchFamily="2" charset="0"/>
                </a:endParaRPr>
              </a:p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3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809499" y="2694435"/>
                <a:ext cx="1636132" cy="890605"/>
              </a:xfrm>
              <a:custGeom>
                <a:avLst/>
                <a:gdLst>
                  <a:gd name="connsiteX0" fmla="*/ 0 w 1449130"/>
                  <a:gd name="connsiteY0" fmla="*/ 445303 h 890605"/>
                  <a:gd name="connsiteX1" fmla="*/ 724565 w 1449130"/>
                  <a:gd name="connsiteY1" fmla="*/ 0 h 890605"/>
                  <a:gd name="connsiteX2" fmla="*/ 1449130 w 1449130"/>
                  <a:gd name="connsiteY2" fmla="*/ 445303 h 890605"/>
                  <a:gd name="connsiteX3" fmla="*/ 724565 w 1449130"/>
                  <a:gd name="connsiteY3" fmla="*/ 890606 h 890605"/>
                  <a:gd name="connsiteX4" fmla="*/ 0 w 1449130"/>
                  <a:gd name="connsiteY4" fmla="*/ 445303 h 89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9130" h="890605">
                    <a:moveTo>
                      <a:pt x="0" y="445303"/>
                    </a:moveTo>
                    <a:cubicBezTo>
                      <a:pt x="0" y="199369"/>
                      <a:pt x="324399" y="0"/>
                      <a:pt x="724565" y="0"/>
                    </a:cubicBezTo>
                    <a:cubicBezTo>
                      <a:pt x="1124731" y="0"/>
                      <a:pt x="1449130" y="199369"/>
                      <a:pt x="1449130" y="445303"/>
                    </a:cubicBezTo>
                    <a:cubicBezTo>
                      <a:pt x="1449130" y="691237"/>
                      <a:pt x="1124731" y="890606"/>
                      <a:pt x="724565" y="890606"/>
                    </a:cubicBezTo>
                    <a:cubicBezTo>
                      <a:pt x="324399" y="890606"/>
                      <a:pt x="0" y="691237"/>
                      <a:pt x="0" y="445303"/>
                    </a:cubicBezTo>
                    <a:close/>
                  </a:path>
                </a:pathLst>
              </a:custGeom>
              <a:blipFill>
                <a:blip r:embed="rId2"/>
                <a:tile tx="0" ty="0" sx="100000" sy="100000" flip="none" algn="tl"/>
              </a:blipFill>
              <a:ln w="12700">
                <a:solidFill>
                  <a:srgbClr val="C00000"/>
                </a:solidFill>
              </a:ln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242700" tIns="160906" rIns="242700" bIns="160906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>
                    <a:latin typeface="NikoshBAN" pitchFamily="2" charset="0"/>
                    <a:cs typeface="NikoshBAN" pitchFamily="2" charset="0"/>
                  </a:rPr>
                  <a:t>৩.জাবেদা </a:t>
                </a:r>
                <a:r>
                  <a:rPr lang="en-US" sz="2400" kern="1200" dirty="0" err="1" smtClean="0">
                    <a:latin typeface="NikoshBAN" pitchFamily="2" charset="0"/>
                    <a:cs typeface="NikoshBAN" pitchFamily="2" charset="0"/>
                  </a:rPr>
                  <a:t>ভুক্তকরন</a:t>
                </a:r>
                <a:endParaRPr lang="en-US" sz="24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609918" y="4126765"/>
                <a:ext cx="1979559" cy="942746"/>
              </a:xfrm>
              <a:custGeom>
                <a:avLst/>
                <a:gdLst>
                  <a:gd name="connsiteX0" fmla="*/ 0 w 1589129"/>
                  <a:gd name="connsiteY0" fmla="*/ 471373 h 942746"/>
                  <a:gd name="connsiteX1" fmla="*/ 794565 w 1589129"/>
                  <a:gd name="connsiteY1" fmla="*/ 0 h 942746"/>
                  <a:gd name="connsiteX2" fmla="*/ 1589130 w 1589129"/>
                  <a:gd name="connsiteY2" fmla="*/ 471373 h 942746"/>
                  <a:gd name="connsiteX3" fmla="*/ 794565 w 1589129"/>
                  <a:gd name="connsiteY3" fmla="*/ 942746 h 942746"/>
                  <a:gd name="connsiteX4" fmla="*/ 0 w 1589129"/>
                  <a:gd name="connsiteY4" fmla="*/ 471373 h 942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9129" h="942746">
                    <a:moveTo>
                      <a:pt x="0" y="471373"/>
                    </a:moveTo>
                    <a:cubicBezTo>
                      <a:pt x="0" y="211041"/>
                      <a:pt x="355739" y="0"/>
                      <a:pt x="794565" y="0"/>
                    </a:cubicBezTo>
                    <a:cubicBezTo>
                      <a:pt x="1233391" y="0"/>
                      <a:pt x="1589130" y="211041"/>
                      <a:pt x="1589130" y="471373"/>
                    </a:cubicBezTo>
                    <a:cubicBezTo>
                      <a:pt x="1589130" y="731705"/>
                      <a:pt x="1233391" y="942746"/>
                      <a:pt x="794565" y="942746"/>
                    </a:cubicBezTo>
                    <a:cubicBezTo>
                      <a:pt x="355739" y="942746"/>
                      <a:pt x="0" y="731705"/>
                      <a:pt x="0" y="471373"/>
                    </a:cubicBezTo>
                    <a:close/>
                  </a:path>
                </a:pathLst>
              </a:custGeom>
              <a:ln w="19050">
                <a:solidFill>
                  <a:srgbClr val="C00000"/>
                </a:solidFill>
              </a:ln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spcFirstLastPara="0" vert="horz" wrap="square" lIns="263203" tIns="168542" rIns="263203" bIns="168542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>
                    <a:latin typeface="NikoshBAN" pitchFamily="2" charset="0"/>
                    <a:cs typeface="NikoshBAN" pitchFamily="2" charset="0"/>
                  </a:rPr>
                  <a:t>৪.খতিয়ানে </a:t>
                </a:r>
                <a:r>
                  <a:rPr lang="en-US" sz="2400" kern="1200" dirty="0" err="1" smtClean="0">
                    <a:latin typeface="NikoshBAN" pitchFamily="2" charset="0"/>
                    <a:cs typeface="NikoshBAN" pitchFamily="2" charset="0"/>
                  </a:rPr>
                  <a:t>স্থানান্তর</a:t>
                </a:r>
                <a:endParaRPr lang="en-US" sz="24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6539249" y="5468251"/>
                <a:ext cx="2088316" cy="654105"/>
              </a:xfrm>
              <a:custGeom>
                <a:avLst/>
                <a:gdLst>
                  <a:gd name="connsiteX0" fmla="*/ 0 w 1519555"/>
                  <a:gd name="connsiteY0" fmla="*/ 327053 h 654105"/>
                  <a:gd name="connsiteX1" fmla="*/ 759778 w 1519555"/>
                  <a:gd name="connsiteY1" fmla="*/ 0 h 654105"/>
                  <a:gd name="connsiteX2" fmla="*/ 1519556 w 1519555"/>
                  <a:gd name="connsiteY2" fmla="*/ 327053 h 654105"/>
                  <a:gd name="connsiteX3" fmla="*/ 759778 w 1519555"/>
                  <a:gd name="connsiteY3" fmla="*/ 654106 h 654105"/>
                  <a:gd name="connsiteX4" fmla="*/ 0 w 1519555"/>
                  <a:gd name="connsiteY4" fmla="*/ 327053 h 654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9555" h="654105">
                    <a:moveTo>
                      <a:pt x="0" y="327053"/>
                    </a:moveTo>
                    <a:cubicBezTo>
                      <a:pt x="0" y="146427"/>
                      <a:pt x="340164" y="0"/>
                      <a:pt x="759778" y="0"/>
                    </a:cubicBezTo>
                    <a:cubicBezTo>
                      <a:pt x="1179392" y="0"/>
                      <a:pt x="1519556" y="146427"/>
                      <a:pt x="1519556" y="327053"/>
                    </a:cubicBezTo>
                    <a:cubicBezTo>
                      <a:pt x="1519556" y="507679"/>
                      <a:pt x="1179392" y="654106"/>
                      <a:pt x="759778" y="654106"/>
                    </a:cubicBezTo>
                    <a:cubicBezTo>
                      <a:pt x="340164" y="654106"/>
                      <a:pt x="0" y="507679"/>
                      <a:pt x="0" y="327053"/>
                    </a:cubicBezTo>
                    <a:close/>
                  </a:path>
                </a:pathLst>
              </a:custGeom>
              <a:ln w="19050">
                <a:solidFill>
                  <a:srgbClr val="C00000"/>
                </a:solidFill>
              </a:ln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253014" tIns="126271" rIns="253014" bIns="126271" numCol="1" spcCol="1270" anchor="ctr" anchorCtr="0">
                <a:noAutofit/>
              </a:bodyPr>
              <a:lstStyle/>
              <a:p>
                <a:pPr algn="ctr"/>
                <a:r>
                  <a:rPr lang="bn-BD" sz="2400" b="1" dirty="0" smtClean="0">
                    <a:ln w="1905"/>
                    <a:solidFill>
                      <a:srgbClr val="00B05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৫.রেওয়ামিল</a:t>
                </a:r>
                <a:endParaRPr lang="en-US" sz="2400" b="1" dirty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4457559" y="5549287"/>
                <a:ext cx="1536368" cy="806682"/>
              </a:xfrm>
              <a:custGeom>
                <a:avLst/>
                <a:gdLst>
                  <a:gd name="connsiteX0" fmla="*/ 0 w 1536368"/>
                  <a:gd name="connsiteY0" fmla="*/ 403341 h 806682"/>
                  <a:gd name="connsiteX1" fmla="*/ 768184 w 1536368"/>
                  <a:gd name="connsiteY1" fmla="*/ 0 h 806682"/>
                  <a:gd name="connsiteX2" fmla="*/ 1536368 w 1536368"/>
                  <a:gd name="connsiteY2" fmla="*/ 403341 h 806682"/>
                  <a:gd name="connsiteX3" fmla="*/ 768184 w 1536368"/>
                  <a:gd name="connsiteY3" fmla="*/ 806682 h 806682"/>
                  <a:gd name="connsiteX4" fmla="*/ 0 w 1536368"/>
                  <a:gd name="connsiteY4" fmla="*/ 403341 h 806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36368" h="806682">
                    <a:moveTo>
                      <a:pt x="0" y="403341"/>
                    </a:moveTo>
                    <a:cubicBezTo>
                      <a:pt x="0" y="180582"/>
                      <a:pt x="343928" y="0"/>
                      <a:pt x="768184" y="0"/>
                    </a:cubicBezTo>
                    <a:cubicBezTo>
                      <a:pt x="1192440" y="0"/>
                      <a:pt x="1536368" y="180582"/>
                      <a:pt x="1536368" y="403341"/>
                    </a:cubicBezTo>
                    <a:cubicBezTo>
                      <a:pt x="1536368" y="626100"/>
                      <a:pt x="1192440" y="806682"/>
                      <a:pt x="768184" y="806682"/>
                    </a:cubicBezTo>
                    <a:cubicBezTo>
                      <a:pt x="343928" y="806682"/>
                      <a:pt x="0" y="626100"/>
                      <a:pt x="0" y="403341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255476" tIns="148616" rIns="255476" bIns="148616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>
                    <a:latin typeface="NikoshBAN" pitchFamily="2" charset="0"/>
                    <a:cs typeface="NikoshBAN" pitchFamily="2" charset="0"/>
                  </a:rPr>
                  <a:t>৬.সমম্বয় </a:t>
                </a:r>
                <a:r>
                  <a:rPr lang="en-US" sz="2400" kern="1200" dirty="0" err="1" smtClean="0">
                    <a:latin typeface="NikoshBAN" pitchFamily="2" charset="0"/>
                    <a:cs typeface="NikoshBAN" pitchFamily="2" charset="0"/>
                  </a:rPr>
                  <a:t>দাখিলা</a:t>
                </a:r>
                <a:endParaRPr lang="en-US" sz="17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047654" y="4345129"/>
                <a:ext cx="1782253" cy="915307"/>
              </a:xfrm>
              <a:custGeom>
                <a:avLst/>
                <a:gdLst>
                  <a:gd name="connsiteX0" fmla="*/ 0 w 1480982"/>
                  <a:gd name="connsiteY0" fmla="*/ 443934 h 887867"/>
                  <a:gd name="connsiteX1" fmla="*/ 740491 w 1480982"/>
                  <a:gd name="connsiteY1" fmla="*/ 0 h 887867"/>
                  <a:gd name="connsiteX2" fmla="*/ 1480982 w 1480982"/>
                  <a:gd name="connsiteY2" fmla="*/ 443934 h 887867"/>
                  <a:gd name="connsiteX3" fmla="*/ 740491 w 1480982"/>
                  <a:gd name="connsiteY3" fmla="*/ 887868 h 887867"/>
                  <a:gd name="connsiteX4" fmla="*/ 0 w 1480982"/>
                  <a:gd name="connsiteY4" fmla="*/ 443934 h 88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0982" h="887867">
                    <a:moveTo>
                      <a:pt x="0" y="443934"/>
                    </a:moveTo>
                    <a:cubicBezTo>
                      <a:pt x="0" y="198756"/>
                      <a:pt x="331529" y="0"/>
                      <a:pt x="740491" y="0"/>
                    </a:cubicBezTo>
                    <a:cubicBezTo>
                      <a:pt x="1149453" y="0"/>
                      <a:pt x="1480982" y="198756"/>
                      <a:pt x="1480982" y="443934"/>
                    </a:cubicBezTo>
                    <a:cubicBezTo>
                      <a:pt x="1480982" y="689112"/>
                      <a:pt x="1149453" y="887868"/>
                      <a:pt x="740491" y="887868"/>
                    </a:cubicBezTo>
                    <a:cubicBezTo>
                      <a:pt x="331529" y="887868"/>
                      <a:pt x="0" y="689112"/>
                      <a:pt x="0" y="443934"/>
                    </a:cubicBezTo>
                    <a:close/>
                  </a:path>
                </a:pathLst>
              </a:custGeom>
              <a:blipFill>
                <a:blip r:embed="rId3"/>
                <a:tile tx="0" ty="0" sx="100000" sy="100000" flip="none" algn="tl"/>
              </a:blipFill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spcFirstLastPara="0" vert="horz" wrap="square" lIns="247365" tIns="160505" rIns="247365" bIns="160505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>
                    <a:latin typeface="NikoshBAN" pitchFamily="2" charset="0"/>
                    <a:cs typeface="NikoshBAN" pitchFamily="2" charset="0"/>
                  </a:rPr>
                  <a:t>৭.কার্যপত্র </a:t>
                </a:r>
                <a:r>
                  <a:rPr lang="en-US" sz="2400" kern="1200" dirty="0" err="1" smtClean="0">
                    <a:latin typeface="NikoshBAN" pitchFamily="2" charset="0"/>
                    <a:cs typeface="NikoshBAN" pitchFamily="2" charset="0"/>
                  </a:rPr>
                  <a:t>প্রস্তুত</a:t>
                </a:r>
                <a:endParaRPr lang="en-US" sz="14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2614246" y="2617409"/>
                <a:ext cx="1556462" cy="807315"/>
              </a:xfrm>
              <a:custGeom>
                <a:avLst/>
                <a:gdLst>
                  <a:gd name="connsiteX0" fmla="*/ 0 w 1398290"/>
                  <a:gd name="connsiteY0" fmla="*/ 403658 h 807315"/>
                  <a:gd name="connsiteX1" fmla="*/ 699145 w 1398290"/>
                  <a:gd name="connsiteY1" fmla="*/ 0 h 807315"/>
                  <a:gd name="connsiteX2" fmla="*/ 1398290 w 1398290"/>
                  <a:gd name="connsiteY2" fmla="*/ 403658 h 807315"/>
                  <a:gd name="connsiteX3" fmla="*/ 699145 w 1398290"/>
                  <a:gd name="connsiteY3" fmla="*/ 807316 h 807315"/>
                  <a:gd name="connsiteX4" fmla="*/ 0 w 1398290"/>
                  <a:gd name="connsiteY4" fmla="*/ 403658 h 807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8290" h="807315">
                    <a:moveTo>
                      <a:pt x="0" y="403658"/>
                    </a:moveTo>
                    <a:cubicBezTo>
                      <a:pt x="0" y="180724"/>
                      <a:pt x="313018" y="0"/>
                      <a:pt x="699145" y="0"/>
                    </a:cubicBezTo>
                    <a:cubicBezTo>
                      <a:pt x="1085272" y="0"/>
                      <a:pt x="1398290" y="180724"/>
                      <a:pt x="1398290" y="403658"/>
                    </a:cubicBezTo>
                    <a:cubicBezTo>
                      <a:pt x="1398290" y="626592"/>
                      <a:pt x="1085272" y="807316"/>
                      <a:pt x="699145" y="807316"/>
                    </a:cubicBezTo>
                    <a:cubicBezTo>
                      <a:pt x="313018" y="807316"/>
                      <a:pt x="0" y="626592"/>
                      <a:pt x="0" y="403658"/>
                    </a:cubicBezTo>
                    <a:close/>
                  </a:path>
                </a:pathLst>
              </a:custGeom>
              <a:ln w="19050">
                <a:solidFill>
                  <a:srgbClr val="C00000"/>
                </a:solidFill>
              </a:ln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235255" tIns="148709" rIns="235255" bIns="14870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>
                    <a:latin typeface="NikoshBAN" pitchFamily="2" charset="0"/>
                    <a:cs typeface="NikoshBAN" pitchFamily="2" charset="0"/>
                  </a:rPr>
                  <a:t>৮.আর্থিক </a:t>
                </a:r>
                <a:r>
                  <a:rPr lang="en-US" sz="2400" kern="1200" dirty="0" err="1" smtClean="0">
                    <a:latin typeface="NikoshBAN" pitchFamily="2" charset="0"/>
                    <a:cs typeface="NikoshBAN" pitchFamily="2" charset="0"/>
                  </a:rPr>
                  <a:t>বিবরনী</a:t>
                </a:r>
                <a:endParaRPr lang="en-US" sz="24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3433592" y="997879"/>
                <a:ext cx="1614753" cy="888615"/>
              </a:xfrm>
              <a:custGeom>
                <a:avLst/>
                <a:gdLst>
                  <a:gd name="connsiteX0" fmla="*/ 0 w 1330431"/>
                  <a:gd name="connsiteY0" fmla="*/ 444308 h 888615"/>
                  <a:gd name="connsiteX1" fmla="*/ 665216 w 1330431"/>
                  <a:gd name="connsiteY1" fmla="*/ 0 h 888615"/>
                  <a:gd name="connsiteX2" fmla="*/ 1330432 w 1330431"/>
                  <a:gd name="connsiteY2" fmla="*/ 444308 h 888615"/>
                  <a:gd name="connsiteX3" fmla="*/ 665216 w 1330431"/>
                  <a:gd name="connsiteY3" fmla="*/ 888616 h 888615"/>
                  <a:gd name="connsiteX4" fmla="*/ 0 w 1330431"/>
                  <a:gd name="connsiteY4" fmla="*/ 444308 h 888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0431" h="888615">
                    <a:moveTo>
                      <a:pt x="0" y="444308"/>
                    </a:moveTo>
                    <a:cubicBezTo>
                      <a:pt x="0" y="198923"/>
                      <a:pt x="297827" y="0"/>
                      <a:pt x="665216" y="0"/>
                    </a:cubicBezTo>
                    <a:cubicBezTo>
                      <a:pt x="1032605" y="0"/>
                      <a:pt x="1330432" y="198923"/>
                      <a:pt x="1330432" y="444308"/>
                    </a:cubicBezTo>
                    <a:cubicBezTo>
                      <a:pt x="1330432" y="689693"/>
                      <a:pt x="1032605" y="888616"/>
                      <a:pt x="665216" y="888616"/>
                    </a:cubicBezTo>
                    <a:cubicBezTo>
                      <a:pt x="297827" y="888616"/>
                      <a:pt x="0" y="689693"/>
                      <a:pt x="0" y="44430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spcFirstLastPara="0" vert="horz" wrap="square" lIns="221507" tIns="156805" rIns="221507" bIns="156805" numCol="1" spcCol="1270" anchor="ctr" anchorCtr="0">
                <a:noAutofit/>
              </a:bodyPr>
              <a:lstStyle/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100" kern="1200" dirty="0" smtClean="0">
                    <a:latin typeface="NikoshBAN" pitchFamily="2" charset="0"/>
                    <a:cs typeface="NikoshBAN" pitchFamily="2" charset="0"/>
                  </a:rPr>
                  <a:t>৯.সমাপনী </a:t>
                </a:r>
                <a:r>
                  <a:rPr lang="en-US" sz="2100" kern="1200" dirty="0" err="1" smtClean="0">
                    <a:latin typeface="NikoshBAN" pitchFamily="2" charset="0"/>
                    <a:cs typeface="NikoshBAN" pitchFamily="2" charset="0"/>
                  </a:rPr>
                  <a:t>দাখিলা</a:t>
                </a:r>
                <a:r>
                  <a:rPr lang="en-US" sz="2100" kern="1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1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7138484" y="1173055"/>
              <a:ext cx="1613421" cy="1021802"/>
            </a:xfrm>
            <a:custGeom>
              <a:avLst/>
              <a:gdLst>
                <a:gd name="connsiteX0" fmla="*/ 0 w 1613421"/>
                <a:gd name="connsiteY0" fmla="*/ 510901 h 1021802"/>
                <a:gd name="connsiteX1" fmla="*/ 806711 w 1613421"/>
                <a:gd name="connsiteY1" fmla="*/ 0 h 1021802"/>
                <a:gd name="connsiteX2" fmla="*/ 1613422 w 1613421"/>
                <a:gd name="connsiteY2" fmla="*/ 510901 h 1021802"/>
                <a:gd name="connsiteX3" fmla="*/ 806711 w 1613421"/>
                <a:gd name="connsiteY3" fmla="*/ 1021802 h 1021802"/>
                <a:gd name="connsiteX4" fmla="*/ 0 w 1613421"/>
                <a:gd name="connsiteY4" fmla="*/ 510901 h 102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3421" h="1021802">
                  <a:moveTo>
                    <a:pt x="0" y="510901"/>
                  </a:moveTo>
                  <a:cubicBezTo>
                    <a:pt x="0" y="228738"/>
                    <a:pt x="361177" y="0"/>
                    <a:pt x="806711" y="0"/>
                  </a:cubicBezTo>
                  <a:cubicBezTo>
                    <a:pt x="1252245" y="0"/>
                    <a:pt x="1613422" y="228738"/>
                    <a:pt x="1613422" y="510901"/>
                  </a:cubicBezTo>
                  <a:cubicBezTo>
                    <a:pt x="1613422" y="793064"/>
                    <a:pt x="1252245" y="1021802"/>
                    <a:pt x="806711" y="1021802"/>
                  </a:cubicBezTo>
                  <a:cubicBezTo>
                    <a:pt x="361177" y="1021802"/>
                    <a:pt x="0" y="793064"/>
                    <a:pt x="0" y="510901"/>
                  </a:cubicBezTo>
                  <a:close/>
                </a:path>
              </a:pathLst>
            </a:custGeom>
            <a:solidFill>
              <a:srgbClr val="0070C0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266760" tIns="180119" rIns="266760" bIns="18011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NikoshBAN" pitchFamily="2" charset="0"/>
                  <a:cs typeface="NikoshBAN" pitchFamily="2" charset="0"/>
                </a:rPr>
                <a:t>২.লেনদেন </a:t>
              </a:r>
              <a:r>
                <a:rPr lang="en-US" sz="2400" kern="1200" dirty="0" err="1" smtClean="0">
                  <a:latin typeface="NikoshBAN" pitchFamily="2" charset="0"/>
                  <a:cs typeface="NikoshBAN" pitchFamily="2" charset="0"/>
                </a:rPr>
                <a:t>বিশ্লেষন</a:t>
              </a:r>
              <a:endParaRPr lang="en-US" sz="2400" kern="1200" dirty="0"/>
            </a:p>
          </p:txBody>
        </p:sp>
      </p:grpSp>
      <p:sp>
        <p:nvSpPr>
          <p:cNvPr id="24" name="7-Point Star 23"/>
          <p:cNvSpPr/>
          <p:nvPr/>
        </p:nvSpPr>
        <p:spPr>
          <a:xfrm>
            <a:off x="5048346" y="2287341"/>
            <a:ext cx="2020378" cy="1704795"/>
          </a:xfrm>
          <a:custGeom>
            <a:avLst/>
            <a:gdLst>
              <a:gd name="connsiteX0" fmla="*/ -5 w 2086723"/>
              <a:gd name="connsiteY0" fmla="*/ 1063922 h 1654347"/>
              <a:gd name="connsiteX1" fmla="*/ 367635 w 2086723"/>
              <a:gd name="connsiteY1" fmla="*/ 744852 h 1654347"/>
              <a:gd name="connsiteX2" fmla="*/ 206650 w 2086723"/>
              <a:gd name="connsiteY2" fmla="*/ 327665 h 1654347"/>
              <a:gd name="connsiteX3" fmla="*/ 742638 w 2086723"/>
              <a:gd name="connsiteY3" fmla="*/ 362463 h 1654347"/>
              <a:gd name="connsiteX4" fmla="*/ 1043362 w 2086723"/>
              <a:gd name="connsiteY4" fmla="*/ 0 h 1654347"/>
              <a:gd name="connsiteX5" fmla="*/ 1344085 w 2086723"/>
              <a:gd name="connsiteY5" fmla="*/ 362463 h 1654347"/>
              <a:gd name="connsiteX6" fmla="*/ 1880073 w 2086723"/>
              <a:gd name="connsiteY6" fmla="*/ 327665 h 1654347"/>
              <a:gd name="connsiteX7" fmla="*/ 1719088 w 2086723"/>
              <a:gd name="connsiteY7" fmla="*/ 744852 h 1654347"/>
              <a:gd name="connsiteX8" fmla="*/ 2086728 w 2086723"/>
              <a:gd name="connsiteY8" fmla="*/ 1063922 h 1654347"/>
              <a:gd name="connsiteX9" fmla="*/ 1585250 w 2086723"/>
              <a:gd name="connsiteY9" fmla="*/ 1221681 h 1654347"/>
              <a:gd name="connsiteX10" fmla="*/ 1507698 w 2086723"/>
              <a:gd name="connsiteY10" fmla="*/ 1654356 h 1654347"/>
              <a:gd name="connsiteX11" fmla="*/ 1043362 w 2086723"/>
              <a:gd name="connsiteY11" fmla="*/ 1433890 h 1654347"/>
              <a:gd name="connsiteX12" fmla="*/ 579025 w 2086723"/>
              <a:gd name="connsiteY12" fmla="*/ 1654356 h 1654347"/>
              <a:gd name="connsiteX13" fmla="*/ 501473 w 2086723"/>
              <a:gd name="connsiteY13" fmla="*/ 1221681 h 1654347"/>
              <a:gd name="connsiteX14" fmla="*/ -5 w 2086723"/>
              <a:gd name="connsiteY14" fmla="*/ 1063922 h 1654347"/>
              <a:gd name="connsiteX0" fmla="*/ 0 w 2086733"/>
              <a:gd name="connsiteY0" fmla="*/ 1063922 h 1654356"/>
              <a:gd name="connsiteX1" fmla="*/ 367640 w 2086733"/>
              <a:gd name="connsiteY1" fmla="*/ 744852 h 1654356"/>
              <a:gd name="connsiteX2" fmla="*/ 206655 w 2086733"/>
              <a:gd name="connsiteY2" fmla="*/ 327665 h 1654356"/>
              <a:gd name="connsiteX3" fmla="*/ 742643 w 2086733"/>
              <a:gd name="connsiteY3" fmla="*/ 362463 h 1654356"/>
              <a:gd name="connsiteX4" fmla="*/ 1043367 w 2086733"/>
              <a:gd name="connsiteY4" fmla="*/ 0 h 1654356"/>
              <a:gd name="connsiteX5" fmla="*/ 1344090 w 2086733"/>
              <a:gd name="connsiteY5" fmla="*/ 362463 h 1654356"/>
              <a:gd name="connsiteX6" fmla="*/ 1802805 w 2086733"/>
              <a:gd name="connsiteY6" fmla="*/ 379180 h 1654356"/>
              <a:gd name="connsiteX7" fmla="*/ 1719093 w 2086733"/>
              <a:gd name="connsiteY7" fmla="*/ 744852 h 1654356"/>
              <a:gd name="connsiteX8" fmla="*/ 2086733 w 2086733"/>
              <a:gd name="connsiteY8" fmla="*/ 1063922 h 1654356"/>
              <a:gd name="connsiteX9" fmla="*/ 1585255 w 2086733"/>
              <a:gd name="connsiteY9" fmla="*/ 1221681 h 1654356"/>
              <a:gd name="connsiteX10" fmla="*/ 1507703 w 2086733"/>
              <a:gd name="connsiteY10" fmla="*/ 1654356 h 1654356"/>
              <a:gd name="connsiteX11" fmla="*/ 1043367 w 2086733"/>
              <a:gd name="connsiteY11" fmla="*/ 1433890 h 1654356"/>
              <a:gd name="connsiteX12" fmla="*/ 579030 w 2086733"/>
              <a:gd name="connsiteY12" fmla="*/ 1654356 h 1654356"/>
              <a:gd name="connsiteX13" fmla="*/ 501478 w 2086733"/>
              <a:gd name="connsiteY13" fmla="*/ 1221681 h 1654356"/>
              <a:gd name="connsiteX14" fmla="*/ 0 w 2086733"/>
              <a:gd name="connsiteY14" fmla="*/ 1063922 h 1654356"/>
              <a:gd name="connsiteX0" fmla="*/ 0 w 2009460"/>
              <a:gd name="connsiteY0" fmla="*/ 1063922 h 1654356"/>
              <a:gd name="connsiteX1" fmla="*/ 367640 w 2009460"/>
              <a:gd name="connsiteY1" fmla="*/ 744852 h 1654356"/>
              <a:gd name="connsiteX2" fmla="*/ 206655 w 2009460"/>
              <a:gd name="connsiteY2" fmla="*/ 327665 h 1654356"/>
              <a:gd name="connsiteX3" fmla="*/ 742643 w 2009460"/>
              <a:gd name="connsiteY3" fmla="*/ 362463 h 1654356"/>
              <a:gd name="connsiteX4" fmla="*/ 1043367 w 2009460"/>
              <a:gd name="connsiteY4" fmla="*/ 0 h 1654356"/>
              <a:gd name="connsiteX5" fmla="*/ 1344090 w 2009460"/>
              <a:gd name="connsiteY5" fmla="*/ 362463 h 1654356"/>
              <a:gd name="connsiteX6" fmla="*/ 1802805 w 2009460"/>
              <a:gd name="connsiteY6" fmla="*/ 379180 h 1654356"/>
              <a:gd name="connsiteX7" fmla="*/ 1719093 w 2009460"/>
              <a:gd name="connsiteY7" fmla="*/ 744852 h 1654356"/>
              <a:gd name="connsiteX8" fmla="*/ 2009460 w 2009460"/>
              <a:gd name="connsiteY8" fmla="*/ 1063922 h 1654356"/>
              <a:gd name="connsiteX9" fmla="*/ 1585255 w 2009460"/>
              <a:gd name="connsiteY9" fmla="*/ 1221681 h 1654356"/>
              <a:gd name="connsiteX10" fmla="*/ 1507703 w 2009460"/>
              <a:gd name="connsiteY10" fmla="*/ 1654356 h 1654356"/>
              <a:gd name="connsiteX11" fmla="*/ 1043367 w 2009460"/>
              <a:gd name="connsiteY11" fmla="*/ 1433890 h 1654356"/>
              <a:gd name="connsiteX12" fmla="*/ 579030 w 2009460"/>
              <a:gd name="connsiteY12" fmla="*/ 1654356 h 1654356"/>
              <a:gd name="connsiteX13" fmla="*/ 501478 w 2009460"/>
              <a:gd name="connsiteY13" fmla="*/ 1221681 h 1654356"/>
              <a:gd name="connsiteX14" fmla="*/ 0 w 2009460"/>
              <a:gd name="connsiteY14" fmla="*/ 1063922 h 1654356"/>
              <a:gd name="connsiteX0" fmla="*/ 0 w 2009460"/>
              <a:gd name="connsiteY0" fmla="*/ 1063922 h 1654356"/>
              <a:gd name="connsiteX1" fmla="*/ 367640 w 2009460"/>
              <a:gd name="connsiteY1" fmla="*/ 744852 h 1654356"/>
              <a:gd name="connsiteX2" fmla="*/ 206655 w 2009460"/>
              <a:gd name="connsiteY2" fmla="*/ 327665 h 1654356"/>
              <a:gd name="connsiteX3" fmla="*/ 742643 w 2009460"/>
              <a:gd name="connsiteY3" fmla="*/ 362463 h 1654356"/>
              <a:gd name="connsiteX4" fmla="*/ 1043367 w 2009460"/>
              <a:gd name="connsiteY4" fmla="*/ 0 h 1654356"/>
              <a:gd name="connsiteX5" fmla="*/ 1344090 w 2009460"/>
              <a:gd name="connsiteY5" fmla="*/ 362463 h 1654356"/>
              <a:gd name="connsiteX6" fmla="*/ 1802805 w 2009460"/>
              <a:gd name="connsiteY6" fmla="*/ 379180 h 1654356"/>
              <a:gd name="connsiteX7" fmla="*/ 1719093 w 2009460"/>
              <a:gd name="connsiteY7" fmla="*/ 744852 h 1654356"/>
              <a:gd name="connsiteX8" fmla="*/ 2009460 w 2009460"/>
              <a:gd name="connsiteY8" fmla="*/ 1063922 h 1654356"/>
              <a:gd name="connsiteX9" fmla="*/ 1585255 w 2009460"/>
              <a:gd name="connsiteY9" fmla="*/ 1221681 h 1654356"/>
              <a:gd name="connsiteX10" fmla="*/ 1469067 w 2009460"/>
              <a:gd name="connsiteY10" fmla="*/ 1602841 h 1654356"/>
              <a:gd name="connsiteX11" fmla="*/ 1043367 w 2009460"/>
              <a:gd name="connsiteY11" fmla="*/ 1433890 h 1654356"/>
              <a:gd name="connsiteX12" fmla="*/ 579030 w 2009460"/>
              <a:gd name="connsiteY12" fmla="*/ 1654356 h 1654356"/>
              <a:gd name="connsiteX13" fmla="*/ 501478 w 2009460"/>
              <a:gd name="connsiteY13" fmla="*/ 1221681 h 1654356"/>
              <a:gd name="connsiteX14" fmla="*/ 0 w 2009460"/>
              <a:gd name="connsiteY14" fmla="*/ 1063922 h 1654356"/>
              <a:gd name="connsiteX0" fmla="*/ 0 w 2009460"/>
              <a:gd name="connsiteY0" fmla="*/ 1063922 h 1615719"/>
              <a:gd name="connsiteX1" fmla="*/ 367640 w 2009460"/>
              <a:gd name="connsiteY1" fmla="*/ 744852 h 1615719"/>
              <a:gd name="connsiteX2" fmla="*/ 206655 w 2009460"/>
              <a:gd name="connsiteY2" fmla="*/ 327665 h 1615719"/>
              <a:gd name="connsiteX3" fmla="*/ 742643 w 2009460"/>
              <a:gd name="connsiteY3" fmla="*/ 362463 h 1615719"/>
              <a:gd name="connsiteX4" fmla="*/ 1043367 w 2009460"/>
              <a:gd name="connsiteY4" fmla="*/ 0 h 1615719"/>
              <a:gd name="connsiteX5" fmla="*/ 1344090 w 2009460"/>
              <a:gd name="connsiteY5" fmla="*/ 362463 h 1615719"/>
              <a:gd name="connsiteX6" fmla="*/ 1802805 w 2009460"/>
              <a:gd name="connsiteY6" fmla="*/ 379180 h 1615719"/>
              <a:gd name="connsiteX7" fmla="*/ 1719093 w 2009460"/>
              <a:gd name="connsiteY7" fmla="*/ 744852 h 1615719"/>
              <a:gd name="connsiteX8" fmla="*/ 2009460 w 2009460"/>
              <a:gd name="connsiteY8" fmla="*/ 1063922 h 1615719"/>
              <a:gd name="connsiteX9" fmla="*/ 1585255 w 2009460"/>
              <a:gd name="connsiteY9" fmla="*/ 1221681 h 1615719"/>
              <a:gd name="connsiteX10" fmla="*/ 1469067 w 2009460"/>
              <a:gd name="connsiteY10" fmla="*/ 1602841 h 1615719"/>
              <a:gd name="connsiteX11" fmla="*/ 1043367 w 2009460"/>
              <a:gd name="connsiteY11" fmla="*/ 1433890 h 1615719"/>
              <a:gd name="connsiteX12" fmla="*/ 617666 w 2009460"/>
              <a:gd name="connsiteY12" fmla="*/ 1615719 h 1615719"/>
              <a:gd name="connsiteX13" fmla="*/ 501478 w 2009460"/>
              <a:gd name="connsiteY13" fmla="*/ 1221681 h 1615719"/>
              <a:gd name="connsiteX14" fmla="*/ 0 w 2009460"/>
              <a:gd name="connsiteY14" fmla="*/ 1063922 h 1615719"/>
              <a:gd name="connsiteX0" fmla="*/ 0 w 1893550"/>
              <a:gd name="connsiteY0" fmla="*/ 999527 h 1615719"/>
              <a:gd name="connsiteX1" fmla="*/ 251730 w 1893550"/>
              <a:gd name="connsiteY1" fmla="*/ 744852 h 1615719"/>
              <a:gd name="connsiteX2" fmla="*/ 90745 w 1893550"/>
              <a:gd name="connsiteY2" fmla="*/ 327665 h 1615719"/>
              <a:gd name="connsiteX3" fmla="*/ 626733 w 1893550"/>
              <a:gd name="connsiteY3" fmla="*/ 362463 h 1615719"/>
              <a:gd name="connsiteX4" fmla="*/ 927457 w 1893550"/>
              <a:gd name="connsiteY4" fmla="*/ 0 h 1615719"/>
              <a:gd name="connsiteX5" fmla="*/ 1228180 w 1893550"/>
              <a:gd name="connsiteY5" fmla="*/ 362463 h 1615719"/>
              <a:gd name="connsiteX6" fmla="*/ 1686895 w 1893550"/>
              <a:gd name="connsiteY6" fmla="*/ 379180 h 1615719"/>
              <a:gd name="connsiteX7" fmla="*/ 1603183 w 1893550"/>
              <a:gd name="connsiteY7" fmla="*/ 744852 h 1615719"/>
              <a:gd name="connsiteX8" fmla="*/ 1893550 w 1893550"/>
              <a:gd name="connsiteY8" fmla="*/ 1063922 h 1615719"/>
              <a:gd name="connsiteX9" fmla="*/ 1469345 w 1893550"/>
              <a:gd name="connsiteY9" fmla="*/ 1221681 h 1615719"/>
              <a:gd name="connsiteX10" fmla="*/ 1353157 w 1893550"/>
              <a:gd name="connsiteY10" fmla="*/ 1602841 h 1615719"/>
              <a:gd name="connsiteX11" fmla="*/ 927457 w 1893550"/>
              <a:gd name="connsiteY11" fmla="*/ 1433890 h 1615719"/>
              <a:gd name="connsiteX12" fmla="*/ 501756 w 1893550"/>
              <a:gd name="connsiteY12" fmla="*/ 1615719 h 1615719"/>
              <a:gd name="connsiteX13" fmla="*/ 385568 w 1893550"/>
              <a:gd name="connsiteY13" fmla="*/ 1221681 h 1615719"/>
              <a:gd name="connsiteX14" fmla="*/ 0 w 1893550"/>
              <a:gd name="connsiteY14" fmla="*/ 999527 h 1615719"/>
              <a:gd name="connsiteX0" fmla="*/ 0 w 1893550"/>
              <a:gd name="connsiteY0" fmla="*/ 999527 h 1615719"/>
              <a:gd name="connsiteX1" fmla="*/ 251730 w 1893550"/>
              <a:gd name="connsiteY1" fmla="*/ 744852 h 1615719"/>
              <a:gd name="connsiteX2" fmla="*/ 155139 w 1893550"/>
              <a:gd name="connsiteY2" fmla="*/ 366301 h 1615719"/>
              <a:gd name="connsiteX3" fmla="*/ 626733 w 1893550"/>
              <a:gd name="connsiteY3" fmla="*/ 362463 h 1615719"/>
              <a:gd name="connsiteX4" fmla="*/ 927457 w 1893550"/>
              <a:gd name="connsiteY4" fmla="*/ 0 h 1615719"/>
              <a:gd name="connsiteX5" fmla="*/ 1228180 w 1893550"/>
              <a:gd name="connsiteY5" fmla="*/ 362463 h 1615719"/>
              <a:gd name="connsiteX6" fmla="*/ 1686895 w 1893550"/>
              <a:gd name="connsiteY6" fmla="*/ 379180 h 1615719"/>
              <a:gd name="connsiteX7" fmla="*/ 1603183 w 1893550"/>
              <a:gd name="connsiteY7" fmla="*/ 744852 h 1615719"/>
              <a:gd name="connsiteX8" fmla="*/ 1893550 w 1893550"/>
              <a:gd name="connsiteY8" fmla="*/ 1063922 h 1615719"/>
              <a:gd name="connsiteX9" fmla="*/ 1469345 w 1893550"/>
              <a:gd name="connsiteY9" fmla="*/ 1221681 h 1615719"/>
              <a:gd name="connsiteX10" fmla="*/ 1353157 w 1893550"/>
              <a:gd name="connsiteY10" fmla="*/ 1602841 h 1615719"/>
              <a:gd name="connsiteX11" fmla="*/ 927457 w 1893550"/>
              <a:gd name="connsiteY11" fmla="*/ 1433890 h 1615719"/>
              <a:gd name="connsiteX12" fmla="*/ 501756 w 1893550"/>
              <a:gd name="connsiteY12" fmla="*/ 1615719 h 1615719"/>
              <a:gd name="connsiteX13" fmla="*/ 385568 w 1893550"/>
              <a:gd name="connsiteY13" fmla="*/ 1221681 h 1615719"/>
              <a:gd name="connsiteX14" fmla="*/ 0 w 1893550"/>
              <a:gd name="connsiteY14" fmla="*/ 999527 h 1615719"/>
              <a:gd name="connsiteX0" fmla="*/ 0 w 1893550"/>
              <a:gd name="connsiteY0" fmla="*/ 922254 h 1538446"/>
              <a:gd name="connsiteX1" fmla="*/ 251730 w 1893550"/>
              <a:gd name="connsiteY1" fmla="*/ 667579 h 1538446"/>
              <a:gd name="connsiteX2" fmla="*/ 155139 w 1893550"/>
              <a:gd name="connsiteY2" fmla="*/ 289028 h 1538446"/>
              <a:gd name="connsiteX3" fmla="*/ 626733 w 1893550"/>
              <a:gd name="connsiteY3" fmla="*/ 285190 h 1538446"/>
              <a:gd name="connsiteX4" fmla="*/ 901700 w 1893550"/>
              <a:gd name="connsiteY4" fmla="*/ 0 h 1538446"/>
              <a:gd name="connsiteX5" fmla="*/ 1228180 w 1893550"/>
              <a:gd name="connsiteY5" fmla="*/ 285190 h 1538446"/>
              <a:gd name="connsiteX6" fmla="*/ 1686895 w 1893550"/>
              <a:gd name="connsiteY6" fmla="*/ 301907 h 1538446"/>
              <a:gd name="connsiteX7" fmla="*/ 1603183 w 1893550"/>
              <a:gd name="connsiteY7" fmla="*/ 667579 h 1538446"/>
              <a:gd name="connsiteX8" fmla="*/ 1893550 w 1893550"/>
              <a:gd name="connsiteY8" fmla="*/ 986649 h 1538446"/>
              <a:gd name="connsiteX9" fmla="*/ 1469345 w 1893550"/>
              <a:gd name="connsiteY9" fmla="*/ 1144408 h 1538446"/>
              <a:gd name="connsiteX10" fmla="*/ 1353157 w 1893550"/>
              <a:gd name="connsiteY10" fmla="*/ 1525568 h 1538446"/>
              <a:gd name="connsiteX11" fmla="*/ 927457 w 1893550"/>
              <a:gd name="connsiteY11" fmla="*/ 1356617 h 1538446"/>
              <a:gd name="connsiteX12" fmla="*/ 501756 w 1893550"/>
              <a:gd name="connsiteY12" fmla="*/ 1538446 h 1538446"/>
              <a:gd name="connsiteX13" fmla="*/ 385568 w 1893550"/>
              <a:gd name="connsiteY13" fmla="*/ 1144408 h 1538446"/>
              <a:gd name="connsiteX14" fmla="*/ 0 w 1893550"/>
              <a:gd name="connsiteY14" fmla="*/ 922254 h 1538446"/>
              <a:gd name="connsiteX0" fmla="*/ 0 w 1893550"/>
              <a:gd name="connsiteY0" fmla="*/ 922254 h 1525568"/>
              <a:gd name="connsiteX1" fmla="*/ 251730 w 1893550"/>
              <a:gd name="connsiteY1" fmla="*/ 667579 h 1525568"/>
              <a:gd name="connsiteX2" fmla="*/ 155139 w 1893550"/>
              <a:gd name="connsiteY2" fmla="*/ 289028 h 1525568"/>
              <a:gd name="connsiteX3" fmla="*/ 626733 w 1893550"/>
              <a:gd name="connsiteY3" fmla="*/ 285190 h 1525568"/>
              <a:gd name="connsiteX4" fmla="*/ 901700 w 1893550"/>
              <a:gd name="connsiteY4" fmla="*/ 0 h 1525568"/>
              <a:gd name="connsiteX5" fmla="*/ 1228180 w 1893550"/>
              <a:gd name="connsiteY5" fmla="*/ 285190 h 1525568"/>
              <a:gd name="connsiteX6" fmla="*/ 1686895 w 1893550"/>
              <a:gd name="connsiteY6" fmla="*/ 301907 h 1525568"/>
              <a:gd name="connsiteX7" fmla="*/ 1603183 w 1893550"/>
              <a:gd name="connsiteY7" fmla="*/ 667579 h 1525568"/>
              <a:gd name="connsiteX8" fmla="*/ 1893550 w 1893550"/>
              <a:gd name="connsiteY8" fmla="*/ 986649 h 1525568"/>
              <a:gd name="connsiteX9" fmla="*/ 1469345 w 1893550"/>
              <a:gd name="connsiteY9" fmla="*/ 1144408 h 1525568"/>
              <a:gd name="connsiteX10" fmla="*/ 1353157 w 1893550"/>
              <a:gd name="connsiteY10" fmla="*/ 1525568 h 1525568"/>
              <a:gd name="connsiteX11" fmla="*/ 927457 w 1893550"/>
              <a:gd name="connsiteY11" fmla="*/ 1356617 h 1525568"/>
              <a:gd name="connsiteX12" fmla="*/ 542081 w 1893550"/>
              <a:gd name="connsiteY12" fmla="*/ 1488161 h 1525568"/>
              <a:gd name="connsiteX13" fmla="*/ 385568 w 1893550"/>
              <a:gd name="connsiteY13" fmla="*/ 1144408 h 1525568"/>
              <a:gd name="connsiteX14" fmla="*/ 0 w 1893550"/>
              <a:gd name="connsiteY14" fmla="*/ 922254 h 152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93550" h="1525568">
                <a:moveTo>
                  <a:pt x="0" y="922254"/>
                </a:moveTo>
                <a:lnTo>
                  <a:pt x="251730" y="667579"/>
                </a:lnTo>
                <a:lnTo>
                  <a:pt x="155139" y="289028"/>
                </a:lnTo>
                <a:lnTo>
                  <a:pt x="626733" y="285190"/>
                </a:lnTo>
                <a:lnTo>
                  <a:pt x="901700" y="0"/>
                </a:lnTo>
                <a:lnTo>
                  <a:pt x="1228180" y="285190"/>
                </a:lnTo>
                <a:lnTo>
                  <a:pt x="1686895" y="301907"/>
                </a:lnTo>
                <a:lnTo>
                  <a:pt x="1603183" y="667579"/>
                </a:lnTo>
                <a:lnTo>
                  <a:pt x="1893550" y="986649"/>
                </a:lnTo>
                <a:lnTo>
                  <a:pt x="1469345" y="1144408"/>
                </a:lnTo>
                <a:lnTo>
                  <a:pt x="1353157" y="1525568"/>
                </a:lnTo>
                <a:lnTo>
                  <a:pt x="927457" y="1356617"/>
                </a:lnTo>
                <a:lnTo>
                  <a:pt x="542081" y="1488161"/>
                </a:lnTo>
                <a:lnTo>
                  <a:pt x="385568" y="1144408"/>
                </a:lnTo>
                <a:lnTo>
                  <a:pt x="0" y="922254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CirclePour">
              <a:avLst>
                <a:gd name="adj1" fmla="val 10918711"/>
                <a:gd name="adj2" fmla="val 28743"/>
              </a:avLst>
            </a:prstTxWarp>
            <a:noAutofit/>
          </a:bodyPr>
          <a:lstStyle/>
          <a:p>
            <a:pPr algn="ctr"/>
            <a:r>
              <a:rPr lang="bn-BD" sz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চক্র</a:t>
            </a:r>
            <a:endParaRPr lang="en-US" sz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0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18364" y="2306483"/>
            <a:ext cx="11750723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হিসাব চক্রের পঞ্চম ধাপ কোনটি?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81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axes-accounting-busin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143"/>
            <a:ext cx="12192000" cy="68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77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63455" y="2426274"/>
            <a:ext cx="11341289" cy="284176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bn-BD" sz="14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ক) রেওয়ামিল </a:t>
            </a:r>
            <a:r>
              <a:rPr lang="en-US" sz="144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14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বলতে পারবে </a:t>
            </a:r>
            <a:r>
              <a:rPr lang="bn-BD" sz="1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144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lvl="0">
              <a:spcBef>
                <a:spcPct val="20000"/>
              </a:spcBef>
            </a:pPr>
            <a:r>
              <a:rPr lang="bn-IN" sz="1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1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1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4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রেওয়ামিলের নমুনা ছক তৈরি করতে পারবে ।</a:t>
            </a:r>
            <a:r>
              <a:rPr lang="en-US" sz="14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bn-IN" sz="1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1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1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44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ডেবিট খাত ও ক্রেডিট </a:t>
            </a:r>
            <a:r>
              <a:rPr lang="bn-IN" sz="144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খাতসমূহ</a:t>
            </a:r>
            <a:r>
              <a:rPr lang="bn-BD" sz="144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চিহ্নিত করতে</a:t>
            </a:r>
            <a:r>
              <a:rPr lang="bn-IN" sz="144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44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144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11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1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												</a:t>
            </a:r>
            <a:r>
              <a:rPr lang="en-US" sz="1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		</a:t>
            </a:r>
            <a:r>
              <a:rPr lang="bn-BD" sz="14400" dirty="0">
                <a:latin typeface="NikoshBAN" pitchFamily="2" charset="0"/>
                <a:cs typeface="NikoshBAN" pitchFamily="2" charset="0"/>
              </a:rPr>
              <a:t>																																																																						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																																																																																																																																											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099" y="1183258"/>
            <a:ext cx="85338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bn-BD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</a:t>
            </a:r>
            <a:r>
              <a:rPr lang="bn-BD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........ </a:t>
            </a:r>
            <a:endParaRPr lang="en-US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2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6459" y="2222589"/>
            <a:ext cx="11256617" cy="1729412"/>
            <a:chOff x="466459" y="2222589"/>
            <a:chExt cx="11256617" cy="1729412"/>
          </a:xfrm>
        </p:grpSpPr>
        <p:sp>
          <p:nvSpPr>
            <p:cNvPr id="8" name="Freeform 7"/>
            <p:cNvSpPr/>
            <p:nvPr/>
          </p:nvSpPr>
          <p:spPr>
            <a:xfrm>
              <a:off x="466459" y="2222589"/>
              <a:ext cx="2878554" cy="1727132"/>
            </a:xfrm>
            <a:custGeom>
              <a:avLst/>
              <a:gdLst>
                <a:gd name="connsiteX0" fmla="*/ 0 w 2878554"/>
                <a:gd name="connsiteY0" fmla="*/ 172713 h 1727132"/>
                <a:gd name="connsiteX1" fmla="*/ 172713 w 2878554"/>
                <a:gd name="connsiteY1" fmla="*/ 0 h 1727132"/>
                <a:gd name="connsiteX2" fmla="*/ 2705841 w 2878554"/>
                <a:gd name="connsiteY2" fmla="*/ 0 h 1727132"/>
                <a:gd name="connsiteX3" fmla="*/ 2878554 w 2878554"/>
                <a:gd name="connsiteY3" fmla="*/ 172713 h 1727132"/>
                <a:gd name="connsiteX4" fmla="*/ 2878554 w 2878554"/>
                <a:gd name="connsiteY4" fmla="*/ 1554419 h 1727132"/>
                <a:gd name="connsiteX5" fmla="*/ 2705841 w 2878554"/>
                <a:gd name="connsiteY5" fmla="*/ 1727132 h 1727132"/>
                <a:gd name="connsiteX6" fmla="*/ 172713 w 2878554"/>
                <a:gd name="connsiteY6" fmla="*/ 1727132 h 1727132"/>
                <a:gd name="connsiteX7" fmla="*/ 0 w 2878554"/>
                <a:gd name="connsiteY7" fmla="*/ 1554419 h 1727132"/>
                <a:gd name="connsiteX8" fmla="*/ 0 w 2878554"/>
                <a:gd name="connsiteY8" fmla="*/ 172713 h 1727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8554" h="1727132">
                  <a:moveTo>
                    <a:pt x="0" y="172713"/>
                  </a:moveTo>
                  <a:cubicBezTo>
                    <a:pt x="0" y="77326"/>
                    <a:pt x="77326" y="0"/>
                    <a:pt x="172713" y="0"/>
                  </a:cubicBezTo>
                  <a:lnTo>
                    <a:pt x="2705841" y="0"/>
                  </a:lnTo>
                  <a:cubicBezTo>
                    <a:pt x="2801228" y="0"/>
                    <a:pt x="2878554" y="77326"/>
                    <a:pt x="2878554" y="172713"/>
                  </a:cubicBezTo>
                  <a:lnTo>
                    <a:pt x="2878554" y="1554419"/>
                  </a:lnTo>
                  <a:cubicBezTo>
                    <a:pt x="2878554" y="1649806"/>
                    <a:pt x="2801228" y="1727132"/>
                    <a:pt x="2705841" y="1727132"/>
                  </a:cubicBezTo>
                  <a:lnTo>
                    <a:pt x="172713" y="1727132"/>
                  </a:lnTo>
                  <a:cubicBezTo>
                    <a:pt x="77326" y="1727132"/>
                    <a:pt x="0" y="1649806"/>
                    <a:pt x="0" y="1554419"/>
                  </a:cubicBezTo>
                  <a:lnTo>
                    <a:pt x="0" y="172713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67756" tIns="267756" rIns="267756" bIns="267756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700" kern="1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জাবেদা</a:t>
              </a:r>
              <a:endParaRPr lang="en-US" sz="5700" kern="1200" dirty="0"/>
            </a:p>
          </p:txBody>
        </p:sp>
        <p:sp>
          <p:nvSpPr>
            <p:cNvPr id="10" name="Freeform 9"/>
            <p:cNvSpPr/>
            <p:nvPr/>
          </p:nvSpPr>
          <p:spPr>
            <a:xfrm rot="1940">
              <a:off x="3361423" y="2730364"/>
              <a:ext cx="1053877" cy="713881"/>
            </a:xfrm>
            <a:custGeom>
              <a:avLst/>
              <a:gdLst>
                <a:gd name="connsiteX0" fmla="*/ 0 w 1053877"/>
                <a:gd name="connsiteY0" fmla="*/ 142776 h 713881"/>
                <a:gd name="connsiteX1" fmla="*/ 696937 w 1053877"/>
                <a:gd name="connsiteY1" fmla="*/ 142776 h 713881"/>
                <a:gd name="connsiteX2" fmla="*/ 696937 w 1053877"/>
                <a:gd name="connsiteY2" fmla="*/ 0 h 713881"/>
                <a:gd name="connsiteX3" fmla="*/ 1053877 w 1053877"/>
                <a:gd name="connsiteY3" fmla="*/ 356941 h 713881"/>
                <a:gd name="connsiteX4" fmla="*/ 696937 w 1053877"/>
                <a:gd name="connsiteY4" fmla="*/ 713881 h 713881"/>
                <a:gd name="connsiteX5" fmla="*/ 696937 w 1053877"/>
                <a:gd name="connsiteY5" fmla="*/ 571105 h 713881"/>
                <a:gd name="connsiteX6" fmla="*/ 0 w 1053877"/>
                <a:gd name="connsiteY6" fmla="*/ 571105 h 713881"/>
                <a:gd name="connsiteX7" fmla="*/ 0 w 1053877"/>
                <a:gd name="connsiteY7" fmla="*/ 142776 h 71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3877" h="713881">
                  <a:moveTo>
                    <a:pt x="0" y="142776"/>
                  </a:moveTo>
                  <a:lnTo>
                    <a:pt x="696937" y="142776"/>
                  </a:lnTo>
                  <a:lnTo>
                    <a:pt x="696937" y="0"/>
                  </a:lnTo>
                  <a:lnTo>
                    <a:pt x="1053877" y="356941"/>
                  </a:lnTo>
                  <a:lnTo>
                    <a:pt x="696937" y="713881"/>
                  </a:lnTo>
                  <a:lnTo>
                    <a:pt x="696937" y="571105"/>
                  </a:lnTo>
                  <a:lnTo>
                    <a:pt x="0" y="571105"/>
                  </a:lnTo>
                  <a:lnTo>
                    <a:pt x="0" y="142776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-1" tIns="142776" rIns="214164" bIns="14277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437823" y="2224869"/>
              <a:ext cx="2878554" cy="1727132"/>
            </a:xfrm>
            <a:custGeom>
              <a:avLst/>
              <a:gdLst>
                <a:gd name="connsiteX0" fmla="*/ 0 w 2878554"/>
                <a:gd name="connsiteY0" fmla="*/ 172713 h 1727132"/>
                <a:gd name="connsiteX1" fmla="*/ 172713 w 2878554"/>
                <a:gd name="connsiteY1" fmla="*/ 0 h 1727132"/>
                <a:gd name="connsiteX2" fmla="*/ 2705841 w 2878554"/>
                <a:gd name="connsiteY2" fmla="*/ 0 h 1727132"/>
                <a:gd name="connsiteX3" fmla="*/ 2878554 w 2878554"/>
                <a:gd name="connsiteY3" fmla="*/ 172713 h 1727132"/>
                <a:gd name="connsiteX4" fmla="*/ 2878554 w 2878554"/>
                <a:gd name="connsiteY4" fmla="*/ 1554419 h 1727132"/>
                <a:gd name="connsiteX5" fmla="*/ 2705841 w 2878554"/>
                <a:gd name="connsiteY5" fmla="*/ 1727132 h 1727132"/>
                <a:gd name="connsiteX6" fmla="*/ 172713 w 2878554"/>
                <a:gd name="connsiteY6" fmla="*/ 1727132 h 1727132"/>
                <a:gd name="connsiteX7" fmla="*/ 0 w 2878554"/>
                <a:gd name="connsiteY7" fmla="*/ 1554419 h 1727132"/>
                <a:gd name="connsiteX8" fmla="*/ 0 w 2878554"/>
                <a:gd name="connsiteY8" fmla="*/ 172713 h 1727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8554" h="1727132">
                  <a:moveTo>
                    <a:pt x="0" y="172713"/>
                  </a:moveTo>
                  <a:cubicBezTo>
                    <a:pt x="0" y="77326"/>
                    <a:pt x="77326" y="0"/>
                    <a:pt x="172713" y="0"/>
                  </a:cubicBezTo>
                  <a:lnTo>
                    <a:pt x="2705841" y="0"/>
                  </a:lnTo>
                  <a:cubicBezTo>
                    <a:pt x="2801228" y="0"/>
                    <a:pt x="2878554" y="77326"/>
                    <a:pt x="2878554" y="172713"/>
                  </a:cubicBezTo>
                  <a:lnTo>
                    <a:pt x="2878554" y="1554419"/>
                  </a:lnTo>
                  <a:cubicBezTo>
                    <a:pt x="2878554" y="1649806"/>
                    <a:pt x="2801228" y="1727132"/>
                    <a:pt x="2705841" y="1727132"/>
                  </a:cubicBezTo>
                  <a:lnTo>
                    <a:pt x="172713" y="1727132"/>
                  </a:lnTo>
                  <a:cubicBezTo>
                    <a:pt x="77326" y="1727132"/>
                    <a:pt x="0" y="1649806"/>
                    <a:pt x="0" y="1554419"/>
                  </a:cubicBezTo>
                  <a:lnTo>
                    <a:pt x="0" y="172713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67756" tIns="267756" rIns="267756" bIns="267756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700" kern="12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খতিয়ান</a:t>
              </a:r>
              <a:endParaRPr lang="en-US" sz="5700" kern="1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7329070" y="2793420"/>
              <a:ext cx="996805" cy="713881"/>
            </a:xfrm>
            <a:custGeom>
              <a:avLst/>
              <a:gdLst>
                <a:gd name="connsiteX0" fmla="*/ 0 w 996805"/>
                <a:gd name="connsiteY0" fmla="*/ 142776 h 713881"/>
                <a:gd name="connsiteX1" fmla="*/ 639865 w 996805"/>
                <a:gd name="connsiteY1" fmla="*/ 142776 h 713881"/>
                <a:gd name="connsiteX2" fmla="*/ 639865 w 996805"/>
                <a:gd name="connsiteY2" fmla="*/ 0 h 713881"/>
                <a:gd name="connsiteX3" fmla="*/ 996805 w 996805"/>
                <a:gd name="connsiteY3" fmla="*/ 356941 h 713881"/>
                <a:gd name="connsiteX4" fmla="*/ 639865 w 996805"/>
                <a:gd name="connsiteY4" fmla="*/ 713881 h 713881"/>
                <a:gd name="connsiteX5" fmla="*/ 639865 w 996805"/>
                <a:gd name="connsiteY5" fmla="*/ 571105 h 713881"/>
                <a:gd name="connsiteX6" fmla="*/ 0 w 996805"/>
                <a:gd name="connsiteY6" fmla="*/ 571105 h 713881"/>
                <a:gd name="connsiteX7" fmla="*/ 0 w 996805"/>
                <a:gd name="connsiteY7" fmla="*/ 142776 h 71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6805" h="713881">
                  <a:moveTo>
                    <a:pt x="0" y="142776"/>
                  </a:moveTo>
                  <a:lnTo>
                    <a:pt x="639865" y="142776"/>
                  </a:lnTo>
                  <a:lnTo>
                    <a:pt x="639865" y="0"/>
                  </a:lnTo>
                  <a:lnTo>
                    <a:pt x="996805" y="356941"/>
                  </a:lnTo>
                  <a:lnTo>
                    <a:pt x="639865" y="713881"/>
                  </a:lnTo>
                  <a:lnTo>
                    <a:pt x="639865" y="571105"/>
                  </a:lnTo>
                  <a:lnTo>
                    <a:pt x="0" y="571105"/>
                  </a:lnTo>
                  <a:lnTo>
                    <a:pt x="0" y="142776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0" tIns="142776" rIns="214163" bIns="14277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305491" y="2345068"/>
              <a:ext cx="3417585" cy="1593252"/>
            </a:xfrm>
            <a:custGeom>
              <a:avLst/>
              <a:gdLst>
                <a:gd name="connsiteX0" fmla="*/ 0 w 2878554"/>
                <a:gd name="connsiteY0" fmla="*/ 172713 h 1727132"/>
                <a:gd name="connsiteX1" fmla="*/ 172713 w 2878554"/>
                <a:gd name="connsiteY1" fmla="*/ 0 h 1727132"/>
                <a:gd name="connsiteX2" fmla="*/ 2705841 w 2878554"/>
                <a:gd name="connsiteY2" fmla="*/ 0 h 1727132"/>
                <a:gd name="connsiteX3" fmla="*/ 2878554 w 2878554"/>
                <a:gd name="connsiteY3" fmla="*/ 172713 h 1727132"/>
                <a:gd name="connsiteX4" fmla="*/ 2878554 w 2878554"/>
                <a:gd name="connsiteY4" fmla="*/ 1554419 h 1727132"/>
                <a:gd name="connsiteX5" fmla="*/ 2705841 w 2878554"/>
                <a:gd name="connsiteY5" fmla="*/ 1727132 h 1727132"/>
                <a:gd name="connsiteX6" fmla="*/ 172713 w 2878554"/>
                <a:gd name="connsiteY6" fmla="*/ 1727132 h 1727132"/>
                <a:gd name="connsiteX7" fmla="*/ 0 w 2878554"/>
                <a:gd name="connsiteY7" fmla="*/ 1554419 h 1727132"/>
                <a:gd name="connsiteX8" fmla="*/ 0 w 2878554"/>
                <a:gd name="connsiteY8" fmla="*/ 172713 h 1727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8554" h="1727132">
                  <a:moveTo>
                    <a:pt x="0" y="172713"/>
                  </a:moveTo>
                  <a:cubicBezTo>
                    <a:pt x="0" y="77326"/>
                    <a:pt x="77326" y="0"/>
                    <a:pt x="172713" y="0"/>
                  </a:cubicBezTo>
                  <a:lnTo>
                    <a:pt x="2705841" y="0"/>
                  </a:lnTo>
                  <a:cubicBezTo>
                    <a:pt x="2801228" y="0"/>
                    <a:pt x="2878554" y="77326"/>
                    <a:pt x="2878554" y="172713"/>
                  </a:cubicBezTo>
                  <a:lnTo>
                    <a:pt x="2878554" y="1554419"/>
                  </a:lnTo>
                  <a:cubicBezTo>
                    <a:pt x="2878554" y="1649806"/>
                    <a:pt x="2801228" y="1727132"/>
                    <a:pt x="2705841" y="1727132"/>
                  </a:cubicBezTo>
                  <a:lnTo>
                    <a:pt x="172713" y="1727132"/>
                  </a:lnTo>
                  <a:cubicBezTo>
                    <a:pt x="77326" y="1727132"/>
                    <a:pt x="0" y="1649806"/>
                    <a:pt x="0" y="1554419"/>
                  </a:cubicBezTo>
                  <a:lnTo>
                    <a:pt x="0" y="172713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67756" tIns="267756" rIns="267756" bIns="267756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5400" kern="12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রেওয়ামিল</a:t>
              </a:r>
              <a:endParaRPr lang="en-US" sz="5400" kern="12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385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1965960" y="419100"/>
            <a:ext cx="3657600" cy="990600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en-US" sz="5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9260" y="2587703"/>
            <a:ext cx="78486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ক) রেওয়ামিল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কী? 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3731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15738"/>
            <a:ext cx="10241280" cy="269747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just"/>
            <a:r>
              <a:rPr lang="bn-BD" sz="5400" dirty="0">
                <a:latin typeface="NikoshBAN" pitchFamily="2" charset="0"/>
                <a:cs typeface="NikoshBAN" pitchFamily="2" charset="0"/>
              </a:rPr>
              <a:t>খতিয়ানের হিসাবগুলোর গাণিতিক নির্ভুলতা যাচাই করার জন্য কোন নির্দিষ্ট দিনে একখানা পৃথক খাতায় বা কাগজে সকল হিসাবের উদ্বৃত্ত গুলোকে ডেবিট ও ক্রেডিট এই দুই ভাগে বিভক্ত করে যে বিবরণী প্রস্তুত করা হয় তাহাকেই রেওয়ামিল বলে ।				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513" y="179616"/>
            <a:ext cx="2906487" cy="101566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bn-BD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96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507</Words>
  <Application>Microsoft Office PowerPoint</Application>
  <PresentationFormat>Custom</PresentationFormat>
  <Paragraphs>136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Prodip</dc:creator>
  <cp:lastModifiedBy>ismail - [2010]</cp:lastModifiedBy>
  <cp:revision>99</cp:revision>
  <dcterms:created xsi:type="dcterms:W3CDTF">2015-08-29T16:25:43Z</dcterms:created>
  <dcterms:modified xsi:type="dcterms:W3CDTF">2021-12-06T16:44:38Z</dcterms:modified>
</cp:coreProperties>
</file>