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58" r:id="rId4"/>
    <p:sldId id="269" r:id="rId5"/>
    <p:sldId id="272" r:id="rId6"/>
    <p:sldId id="259" r:id="rId7"/>
    <p:sldId id="281" r:id="rId8"/>
    <p:sldId id="257" r:id="rId9"/>
    <p:sldId id="270" r:id="rId10"/>
    <p:sldId id="261" r:id="rId11"/>
    <p:sldId id="271" r:id="rId12"/>
    <p:sldId id="260" r:id="rId13"/>
    <p:sldId id="273" r:id="rId14"/>
    <p:sldId id="282" r:id="rId15"/>
    <p:sldId id="262" r:id="rId16"/>
    <p:sldId id="275" r:id="rId17"/>
    <p:sldId id="283" r:id="rId18"/>
    <p:sldId id="265" r:id="rId19"/>
    <p:sldId id="277" r:id="rId20"/>
    <p:sldId id="263" r:id="rId21"/>
    <p:sldId id="279" r:id="rId22"/>
    <p:sldId id="280" r:id="rId23"/>
    <p:sldId id="264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5E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42" autoAdjust="0"/>
  </p:normalViewPr>
  <p:slideViewPr>
    <p:cSldViewPr snapToGrid="0" showGuides="1">
      <p:cViewPr varScale="1">
        <p:scale>
          <a:sx n="78" d="100"/>
          <a:sy n="78" d="100"/>
        </p:scale>
        <p:origin x="312" y="114"/>
      </p:cViewPr>
      <p:guideLst>
        <p:guide orient="horz" pos="2328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9FF5F-9CA6-48E5-BDB9-9EA5409D14E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83CC5-5B6D-44EE-96B1-7064A027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83CC5-5B6D-44EE-96B1-7064A02755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1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9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90" y="371061"/>
            <a:ext cx="10492409" cy="1319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B2375F-EAFF-47E0-8D87-BCD63D65AF4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26B7AC-F162-4CD1-9151-6595B02C2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3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97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0.jpeg"/><Relationship Id="rId3" Type="http://schemas.microsoft.com/office/2007/relationships/hdphoto" Target="../media/hdphoto1.wdp"/><Relationship Id="rId7" Type="http://schemas.openxmlformats.org/officeDocument/2006/relationships/image" Target="../media/image47.png"/><Relationship Id="rId12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390" y="-1"/>
            <a:ext cx="12209390" cy="6858002"/>
          </a:xfrm>
          <a:prstGeom prst="rect">
            <a:avLst/>
          </a:prstGeom>
          <a:gradFill flip="none" rotWithShape="1">
            <a:gsLst>
              <a:gs pos="1700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2757577" y="4072128"/>
            <a:ext cx="7226958" cy="2779246"/>
          </a:xfrm>
          <a:prstGeom prst="trapezoid">
            <a:avLst>
              <a:gd name="adj" fmla="val 129009"/>
            </a:avLst>
          </a:prstGeom>
          <a:gradFill flip="none" rotWithShape="1">
            <a:gsLst>
              <a:gs pos="13000">
                <a:srgbClr val="00B0F0">
                  <a:shade val="30000"/>
                  <a:satMod val="115000"/>
                  <a:alpha val="19000"/>
                  <a:lumMod val="57000"/>
                  <a:lumOff val="43000"/>
                </a:srgbClr>
              </a:gs>
              <a:gs pos="53000">
                <a:srgbClr val="00B0F0">
                  <a:shade val="67500"/>
                  <a:satMod val="115000"/>
                  <a:alpha val="98000"/>
                </a:srgbClr>
              </a:gs>
              <a:gs pos="66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5265" y="1724167"/>
            <a:ext cx="7968470" cy="31760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13200" y="109127"/>
            <a:ext cx="6236227" cy="5821026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RelaxedModerately">
              <a:rot lat="17090627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56665" y="498462"/>
            <a:ext cx="4303083" cy="4904337"/>
          </a:xfrm>
          <a:custGeom>
            <a:avLst/>
            <a:gdLst>
              <a:gd name="connsiteX0" fmla="*/ 1761624 w 3523248"/>
              <a:gd name="connsiteY0" fmla="*/ 0 h 4015539"/>
              <a:gd name="connsiteX1" fmla="*/ 3523248 w 3523248"/>
              <a:gd name="connsiteY1" fmla="*/ 1761624 h 4015539"/>
              <a:gd name="connsiteX2" fmla="*/ 3007281 w 3523248"/>
              <a:gd name="connsiteY2" fmla="*/ 3007280 h 4015539"/>
              <a:gd name="connsiteX3" fmla="*/ 2972944 w 3523248"/>
              <a:gd name="connsiteY3" fmla="*/ 3038488 h 4015539"/>
              <a:gd name="connsiteX4" fmla="*/ 3125631 w 3523248"/>
              <a:gd name="connsiteY4" fmla="*/ 3552968 h 4015539"/>
              <a:gd name="connsiteX5" fmla="*/ 3021808 w 3523248"/>
              <a:gd name="connsiteY5" fmla="*/ 3630606 h 4015539"/>
              <a:gd name="connsiteX6" fmla="*/ 1761622 w 3523248"/>
              <a:gd name="connsiteY6" fmla="*/ 4015539 h 4015539"/>
              <a:gd name="connsiteX7" fmla="*/ 501436 w 3523248"/>
              <a:gd name="connsiteY7" fmla="*/ 3630606 h 4015539"/>
              <a:gd name="connsiteX8" fmla="*/ 397614 w 3523248"/>
              <a:gd name="connsiteY8" fmla="*/ 3552969 h 4015539"/>
              <a:gd name="connsiteX9" fmla="*/ 550303 w 3523248"/>
              <a:gd name="connsiteY9" fmla="*/ 3038486 h 4015539"/>
              <a:gd name="connsiteX10" fmla="*/ 515968 w 3523248"/>
              <a:gd name="connsiteY10" fmla="*/ 3007280 h 4015539"/>
              <a:gd name="connsiteX11" fmla="*/ 0 w 3523248"/>
              <a:gd name="connsiteY11" fmla="*/ 1761624 h 4015539"/>
              <a:gd name="connsiteX12" fmla="*/ 1761624 w 3523248"/>
              <a:gd name="connsiteY12" fmla="*/ 0 h 401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3248" h="4015539">
                <a:moveTo>
                  <a:pt x="1761624" y="0"/>
                </a:moveTo>
                <a:cubicBezTo>
                  <a:pt x="2734542" y="0"/>
                  <a:pt x="3523248" y="788706"/>
                  <a:pt x="3523248" y="1761624"/>
                </a:cubicBezTo>
                <a:cubicBezTo>
                  <a:pt x="3523248" y="2248083"/>
                  <a:pt x="3326072" y="2688489"/>
                  <a:pt x="3007281" y="3007280"/>
                </a:cubicBezTo>
                <a:lnTo>
                  <a:pt x="2972944" y="3038488"/>
                </a:lnTo>
                <a:lnTo>
                  <a:pt x="3125631" y="3552968"/>
                </a:lnTo>
                <a:lnTo>
                  <a:pt x="3021808" y="3630606"/>
                </a:lnTo>
                <a:cubicBezTo>
                  <a:pt x="2662080" y="3873633"/>
                  <a:pt x="2228423" y="4015539"/>
                  <a:pt x="1761622" y="4015539"/>
                </a:cubicBezTo>
                <a:cubicBezTo>
                  <a:pt x="1294821" y="4015539"/>
                  <a:pt x="861164" y="3873633"/>
                  <a:pt x="501436" y="3630606"/>
                </a:cubicBezTo>
                <a:lnTo>
                  <a:pt x="397614" y="3552969"/>
                </a:lnTo>
                <a:lnTo>
                  <a:pt x="550303" y="3038486"/>
                </a:lnTo>
                <a:lnTo>
                  <a:pt x="515968" y="3007280"/>
                </a:lnTo>
                <a:cubicBezTo>
                  <a:pt x="197177" y="2688489"/>
                  <a:pt x="0" y="2248083"/>
                  <a:pt x="0" y="1761624"/>
                </a:cubicBezTo>
                <a:cubicBezTo>
                  <a:pt x="0" y="788706"/>
                  <a:pt x="788706" y="0"/>
                  <a:pt x="1761624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perspectiveRelaxedModerately">
              <a:rot lat="17090627" lon="0" rev="0"/>
            </a:camera>
            <a:lightRig rig="chilly" dir="t">
              <a:rot lat="0" lon="0" rev="3000000"/>
            </a:lightRig>
          </a:scene3d>
          <a:sp3d extrusionH="127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">
            <a:extLst>
              <a:ext uri="{FF2B5EF4-FFF2-40B4-BE49-F238E27FC236}">
                <a16:creationId xmlns:a16="http://schemas.microsoft.com/office/drawing/2014/main" xmlns="" id="{AF53C286-42DA-46B9-922A-A8ECFBEEBA1A}"/>
              </a:ext>
            </a:extLst>
          </p:cNvPr>
          <p:cNvSpPr/>
          <p:nvPr/>
        </p:nvSpPr>
        <p:spPr>
          <a:xfrm rot="5400000">
            <a:off x="-2326765" y="2300259"/>
            <a:ext cx="6858001" cy="2257484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116256"/>
              <a:gd name="connsiteY0" fmla="*/ 4802628 h 4802628"/>
              <a:gd name="connsiteX1" fmla="*/ 4002258 w 8116256"/>
              <a:gd name="connsiteY1" fmla="*/ 0 h 4802628"/>
              <a:gd name="connsiteX2" fmla="*/ 8116256 w 8116256"/>
              <a:gd name="connsiteY2" fmla="*/ 4527903 h 4802628"/>
              <a:gd name="connsiteX3" fmla="*/ 0 w 8116256"/>
              <a:gd name="connsiteY3" fmla="*/ 4802628 h 4802628"/>
              <a:gd name="connsiteX0" fmla="*/ 0 w 8116256"/>
              <a:gd name="connsiteY0" fmla="*/ 4725415 h 4725415"/>
              <a:gd name="connsiteX1" fmla="*/ 406321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116256"/>
              <a:gd name="connsiteY0" fmla="*/ 4725415 h 4725415"/>
              <a:gd name="connsiteX1" fmla="*/ 410893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395656"/>
              <a:gd name="connsiteY0" fmla="*/ 4725415 h 4746672"/>
              <a:gd name="connsiteX1" fmla="*/ 4108938 w 8395656"/>
              <a:gd name="connsiteY1" fmla="*/ 0 h 4746672"/>
              <a:gd name="connsiteX2" fmla="*/ 8395656 w 8395656"/>
              <a:gd name="connsiteY2" fmla="*/ 4746672 h 4746672"/>
              <a:gd name="connsiteX3" fmla="*/ 0 w 8395656"/>
              <a:gd name="connsiteY3" fmla="*/ 4725415 h 4746672"/>
              <a:gd name="connsiteX0" fmla="*/ 0 w 8421056"/>
              <a:gd name="connsiteY0" fmla="*/ 4725415 h 4798147"/>
              <a:gd name="connsiteX1" fmla="*/ 4108938 w 8421056"/>
              <a:gd name="connsiteY1" fmla="*/ 0 h 4798147"/>
              <a:gd name="connsiteX2" fmla="*/ 8421056 w 8421056"/>
              <a:gd name="connsiteY2" fmla="*/ 4798147 h 4798147"/>
              <a:gd name="connsiteX3" fmla="*/ 0 w 8421056"/>
              <a:gd name="connsiteY3" fmla="*/ 4725415 h 4798147"/>
              <a:gd name="connsiteX0" fmla="*/ 0 w 8440106"/>
              <a:gd name="connsiteY0" fmla="*/ 4725415 h 4817450"/>
              <a:gd name="connsiteX1" fmla="*/ 4108938 w 8440106"/>
              <a:gd name="connsiteY1" fmla="*/ 0 h 4817450"/>
              <a:gd name="connsiteX2" fmla="*/ 8440106 w 8440106"/>
              <a:gd name="connsiteY2" fmla="*/ 4817450 h 4817450"/>
              <a:gd name="connsiteX3" fmla="*/ 0 w 8440106"/>
              <a:gd name="connsiteY3" fmla="*/ 4725415 h 48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106" h="4817450">
                <a:moveTo>
                  <a:pt x="0" y="4725415"/>
                </a:moveTo>
                <a:lnTo>
                  <a:pt x="4108938" y="0"/>
                </a:lnTo>
                <a:lnTo>
                  <a:pt x="8440106" y="4817450"/>
                </a:lnTo>
                <a:lnTo>
                  <a:pt x="0" y="472541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">
            <a:extLst>
              <a:ext uri="{FF2B5EF4-FFF2-40B4-BE49-F238E27FC236}">
                <a16:creationId xmlns:a16="http://schemas.microsoft.com/office/drawing/2014/main" xmlns="" id="{AF53C286-42DA-46B9-922A-A8ECFBEEBA1A}"/>
              </a:ext>
            </a:extLst>
          </p:cNvPr>
          <p:cNvSpPr/>
          <p:nvPr/>
        </p:nvSpPr>
        <p:spPr>
          <a:xfrm rot="5400000">
            <a:off x="-2534771" y="2511430"/>
            <a:ext cx="6690693" cy="1667833"/>
          </a:xfrm>
          <a:custGeom>
            <a:avLst/>
            <a:gdLst>
              <a:gd name="connsiteX0" fmla="*/ 0 w 6043613"/>
              <a:gd name="connsiteY0" fmla="*/ 4358640 h 4358640"/>
              <a:gd name="connsiteX1" fmla="*/ 1914375 w 6043613"/>
              <a:gd name="connsiteY1" fmla="*/ 0 h 4358640"/>
              <a:gd name="connsiteX2" fmla="*/ 6043613 w 6043613"/>
              <a:gd name="connsiteY2" fmla="*/ 4358640 h 4358640"/>
              <a:gd name="connsiteX3" fmla="*/ 0 w 6043613"/>
              <a:gd name="connsiteY3" fmla="*/ 4358640 h 4358640"/>
              <a:gd name="connsiteX0" fmla="*/ 0 w 8512493"/>
              <a:gd name="connsiteY0" fmla="*/ 4450080 h 4450080"/>
              <a:gd name="connsiteX1" fmla="*/ 4383255 w 8512493"/>
              <a:gd name="connsiteY1" fmla="*/ 0 h 4450080"/>
              <a:gd name="connsiteX2" fmla="*/ 8512493 w 8512493"/>
              <a:gd name="connsiteY2" fmla="*/ 4358640 h 4450080"/>
              <a:gd name="connsiteX3" fmla="*/ 0 w 8512493"/>
              <a:gd name="connsiteY3" fmla="*/ 4450080 h 4450080"/>
              <a:gd name="connsiteX0" fmla="*/ 0 w 8512493"/>
              <a:gd name="connsiteY0" fmla="*/ 4495803 h 4495803"/>
              <a:gd name="connsiteX1" fmla="*/ 4322298 w 8512493"/>
              <a:gd name="connsiteY1" fmla="*/ 0 h 4495803"/>
              <a:gd name="connsiteX2" fmla="*/ 8512493 w 8512493"/>
              <a:gd name="connsiteY2" fmla="*/ 4404363 h 4495803"/>
              <a:gd name="connsiteX3" fmla="*/ 0 w 8512493"/>
              <a:gd name="connsiteY3" fmla="*/ 4495803 h 4495803"/>
              <a:gd name="connsiteX0" fmla="*/ 0 w 8451533"/>
              <a:gd name="connsiteY0" fmla="*/ 4556763 h 4556763"/>
              <a:gd name="connsiteX1" fmla="*/ 4261338 w 8451533"/>
              <a:gd name="connsiteY1" fmla="*/ 0 h 4556763"/>
              <a:gd name="connsiteX2" fmla="*/ 8451533 w 8451533"/>
              <a:gd name="connsiteY2" fmla="*/ 4404363 h 4556763"/>
              <a:gd name="connsiteX3" fmla="*/ 0 w 8451533"/>
              <a:gd name="connsiteY3" fmla="*/ 4556763 h 4556763"/>
              <a:gd name="connsiteX0" fmla="*/ 0 w 8421053"/>
              <a:gd name="connsiteY0" fmla="*/ 4648203 h 4648203"/>
              <a:gd name="connsiteX1" fmla="*/ 4230858 w 8421053"/>
              <a:gd name="connsiteY1" fmla="*/ 0 h 4648203"/>
              <a:gd name="connsiteX2" fmla="*/ 8421053 w 8421053"/>
              <a:gd name="connsiteY2" fmla="*/ 4404363 h 4648203"/>
              <a:gd name="connsiteX3" fmla="*/ 0 w 8421053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344856"/>
              <a:gd name="connsiteY0" fmla="*/ 4648203 h 4648203"/>
              <a:gd name="connsiteX1" fmla="*/ 4230858 w 8344856"/>
              <a:gd name="connsiteY1" fmla="*/ 0 h 4648203"/>
              <a:gd name="connsiteX2" fmla="*/ 8344856 w 8344856"/>
              <a:gd name="connsiteY2" fmla="*/ 4527903 h 4648203"/>
              <a:gd name="connsiteX3" fmla="*/ 0 w 8344856"/>
              <a:gd name="connsiteY3" fmla="*/ 4648203 h 4648203"/>
              <a:gd name="connsiteX0" fmla="*/ 0 w 8116256"/>
              <a:gd name="connsiteY0" fmla="*/ 4802628 h 4802628"/>
              <a:gd name="connsiteX1" fmla="*/ 4002258 w 8116256"/>
              <a:gd name="connsiteY1" fmla="*/ 0 h 4802628"/>
              <a:gd name="connsiteX2" fmla="*/ 8116256 w 8116256"/>
              <a:gd name="connsiteY2" fmla="*/ 4527903 h 4802628"/>
              <a:gd name="connsiteX3" fmla="*/ 0 w 8116256"/>
              <a:gd name="connsiteY3" fmla="*/ 4802628 h 4802628"/>
              <a:gd name="connsiteX0" fmla="*/ 0 w 8116256"/>
              <a:gd name="connsiteY0" fmla="*/ 4725415 h 4725415"/>
              <a:gd name="connsiteX1" fmla="*/ 406321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116256"/>
              <a:gd name="connsiteY0" fmla="*/ 4725415 h 4725415"/>
              <a:gd name="connsiteX1" fmla="*/ 4108938 w 8116256"/>
              <a:gd name="connsiteY1" fmla="*/ 0 h 4725415"/>
              <a:gd name="connsiteX2" fmla="*/ 8116256 w 8116256"/>
              <a:gd name="connsiteY2" fmla="*/ 4450690 h 4725415"/>
              <a:gd name="connsiteX3" fmla="*/ 0 w 8116256"/>
              <a:gd name="connsiteY3" fmla="*/ 4725415 h 4725415"/>
              <a:gd name="connsiteX0" fmla="*/ 0 w 8395656"/>
              <a:gd name="connsiteY0" fmla="*/ 4725415 h 4746672"/>
              <a:gd name="connsiteX1" fmla="*/ 4108938 w 8395656"/>
              <a:gd name="connsiteY1" fmla="*/ 0 h 4746672"/>
              <a:gd name="connsiteX2" fmla="*/ 8395656 w 8395656"/>
              <a:gd name="connsiteY2" fmla="*/ 4746672 h 4746672"/>
              <a:gd name="connsiteX3" fmla="*/ 0 w 8395656"/>
              <a:gd name="connsiteY3" fmla="*/ 4725415 h 4746672"/>
              <a:gd name="connsiteX0" fmla="*/ 0 w 8421056"/>
              <a:gd name="connsiteY0" fmla="*/ 4725415 h 4798147"/>
              <a:gd name="connsiteX1" fmla="*/ 4108938 w 8421056"/>
              <a:gd name="connsiteY1" fmla="*/ 0 h 4798147"/>
              <a:gd name="connsiteX2" fmla="*/ 8421056 w 8421056"/>
              <a:gd name="connsiteY2" fmla="*/ 4798147 h 4798147"/>
              <a:gd name="connsiteX3" fmla="*/ 0 w 8421056"/>
              <a:gd name="connsiteY3" fmla="*/ 4725415 h 4798147"/>
              <a:gd name="connsiteX0" fmla="*/ 0 w 8440106"/>
              <a:gd name="connsiteY0" fmla="*/ 4725415 h 4817450"/>
              <a:gd name="connsiteX1" fmla="*/ 4108938 w 8440106"/>
              <a:gd name="connsiteY1" fmla="*/ 0 h 4817450"/>
              <a:gd name="connsiteX2" fmla="*/ 8440106 w 8440106"/>
              <a:gd name="connsiteY2" fmla="*/ 4817450 h 4817450"/>
              <a:gd name="connsiteX3" fmla="*/ 0 w 8440106"/>
              <a:gd name="connsiteY3" fmla="*/ 4725415 h 481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106" h="4817450">
                <a:moveTo>
                  <a:pt x="0" y="4725415"/>
                </a:moveTo>
                <a:lnTo>
                  <a:pt x="4108938" y="0"/>
                </a:lnTo>
                <a:lnTo>
                  <a:pt x="8440106" y="4817450"/>
                </a:lnTo>
                <a:lnTo>
                  <a:pt x="0" y="47254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35" y="1625339"/>
            <a:ext cx="4531930" cy="1720007"/>
          </a:xfrm>
          <a:prstGeom prst="rect">
            <a:avLst/>
          </a:prstGeom>
        </p:spPr>
      </p:pic>
      <p:sp>
        <p:nvSpPr>
          <p:cNvPr id="32" name="Teardrop 31"/>
          <p:cNvSpPr/>
          <p:nvPr/>
        </p:nvSpPr>
        <p:spPr>
          <a:xfrm>
            <a:off x="2479247" y="885152"/>
            <a:ext cx="1376162" cy="673407"/>
          </a:xfrm>
          <a:custGeom>
            <a:avLst/>
            <a:gdLst>
              <a:gd name="connsiteX0" fmla="*/ 0 w 885371"/>
              <a:gd name="connsiteY0" fmla="*/ 338680 h 677360"/>
              <a:gd name="connsiteX1" fmla="*/ 442686 w 885371"/>
              <a:gd name="connsiteY1" fmla="*/ 0 h 677360"/>
              <a:gd name="connsiteX2" fmla="*/ 936169 w 885371"/>
              <a:gd name="connsiteY2" fmla="*/ -38864 h 677360"/>
              <a:gd name="connsiteX3" fmla="*/ 885371 w 885371"/>
              <a:gd name="connsiteY3" fmla="*/ 338680 h 677360"/>
              <a:gd name="connsiteX4" fmla="*/ 442685 w 885371"/>
              <a:gd name="connsiteY4" fmla="*/ 677360 h 677360"/>
              <a:gd name="connsiteX5" fmla="*/ -1 w 885371"/>
              <a:gd name="connsiteY5" fmla="*/ 338680 h 677360"/>
              <a:gd name="connsiteX6" fmla="*/ 0 w 885371"/>
              <a:gd name="connsiteY6" fmla="*/ 338680 h 677360"/>
              <a:gd name="connsiteX0" fmla="*/ 1 w 936170"/>
              <a:gd name="connsiteY0" fmla="*/ 382223 h 720903"/>
              <a:gd name="connsiteX1" fmla="*/ 515258 w 936170"/>
              <a:gd name="connsiteY1" fmla="*/ 0 h 720903"/>
              <a:gd name="connsiteX2" fmla="*/ 936170 w 936170"/>
              <a:gd name="connsiteY2" fmla="*/ 4679 h 720903"/>
              <a:gd name="connsiteX3" fmla="*/ 885372 w 936170"/>
              <a:gd name="connsiteY3" fmla="*/ 382223 h 720903"/>
              <a:gd name="connsiteX4" fmla="*/ 442686 w 936170"/>
              <a:gd name="connsiteY4" fmla="*/ 720903 h 720903"/>
              <a:gd name="connsiteX5" fmla="*/ 0 w 936170"/>
              <a:gd name="connsiteY5" fmla="*/ 382223 h 720903"/>
              <a:gd name="connsiteX6" fmla="*/ 1 w 936170"/>
              <a:gd name="connsiteY6" fmla="*/ 382223 h 7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0" h="720903">
                <a:moveTo>
                  <a:pt x="1" y="382223"/>
                </a:moveTo>
                <a:cubicBezTo>
                  <a:pt x="1" y="195175"/>
                  <a:pt x="270769" y="0"/>
                  <a:pt x="515258" y="0"/>
                </a:cubicBezTo>
                <a:cubicBezTo>
                  <a:pt x="679752" y="0"/>
                  <a:pt x="771675" y="30588"/>
                  <a:pt x="936170" y="4679"/>
                </a:cubicBezTo>
                <a:cubicBezTo>
                  <a:pt x="902305" y="130527"/>
                  <a:pt x="885372" y="256375"/>
                  <a:pt x="885372" y="382223"/>
                </a:cubicBezTo>
                <a:cubicBezTo>
                  <a:pt x="885372" y="569271"/>
                  <a:pt x="687175" y="720903"/>
                  <a:pt x="442686" y="720903"/>
                </a:cubicBezTo>
                <a:cubicBezTo>
                  <a:pt x="198197" y="720903"/>
                  <a:pt x="0" y="569271"/>
                  <a:pt x="0" y="382223"/>
                </a:cubicBezTo>
                <a:lnTo>
                  <a:pt x="1" y="382223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1"/>
          <p:cNvSpPr/>
          <p:nvPr/>
        </p:nvSpPr>
        <p:spPr>
          <a:xfrm>
            <a:off x="10208525" y="4364895"/>
            <a:ext cx="1376162" cy="673407"/>
          </a:xfrm>
          <a:custGeom>
            <a:avLst/>
            <a:gdLst>
              <a:gd name="connsiteX0" fmla="*/ 0 w 885371"/>
              <a:gd name="connsiteY0" fmla="*/ 338680 h 677360"/>
              <a:gd name="connsiteX1" fmla="*/ 442686 w 885371"/>
              <a:gd name="connsiteY1" fmla="*/ 0 h 677360"/>
              <a:gd name="connsiteX2" fmla="*/ 936169 w 885371"/>
              <a:gd name="connsiteY2" fmla="*/ -38864 h 677360"/>
              <a:gd name="connsiteX3" fmla="*/ 885371 w 885371"/>
              <a:gd name="connsiteY3" fmla="*/ 338680 h 677360"/>
              <a:gd name="connsiteX4" fmla="*/ 442685 w 885371"/>
              <a:gd name="connsiteY4" fmla="*/ 677360 h 677360"/>
              <a:gd name="connsiteX5" fmla="*/ -1 w 885371"/>
              <a:gd name="connsiteY5" fmla="*/ 338680 h 677360"/>
              <a:gd name="connsiteX6" fmla="*/ 0 w 885371"/>
              <a:gd name="connsiteY6" fmla="*/ 338680 h 677360"/>
              <a:gd name="connsiteX0" fmla="*/ 1 w 936170"/>
              <a:gd name="connsiteY0" fmla="*/ 382223 h 720903"/>
              <a:gd name="connsiteX1" fmla="*/ 515258 w 936170"/>
              <a:gd name="connsiteY1" fmla="*/ 0 h 720903"/>
              <a:gd name="connsiteX2" fmla="*/ 936170 w 936170"/>
              <a:gd name="connsiteY2" fmla="*/ 4679 h 720903"/>
              <a:gd name="connsiteX3" fmla="*/ 885372 w 936170"/>
              <a:gd name="connsiteY3" fmla="*/ 382223 h 720903"/>
              <a:gd name="connsiteX4" fmla="*/ 442686 w 936170"/>
              <a:gd name="connsiteY4" fmla="*/ 720903 h 720903"/>
              <a:gd name="connsiteX5" fmla="*/ 0 w 936170"/>
              <a:gd name="connsiteY5" fmla="*/ 382223 h 720903"/>
              <a:gd name="connsiteX6" fmla="*/ 1 w 936170"/>
              <a:gd name="connsiteY6" fmla="*/ 382223 h 7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70" h="720903">
                <a:moveTo>
                  <a:pt x="1" y="382223"/>
                </a:moveTo>
                <a:cubicBezTo>
                  <a:pt x="1" y="195175"/>
                  <a:pt x="270769" y="0"/>
                  <a:pt x="515258" y="0"/>
                </a:cubicBezTo>
                <a:cubicBezTo>
                  <a:pt x="679752" y="0"/>
                  <a:pt x="771675" y="30588"/>
                  <a:pt x="936170" y="4679"/>
                </a:cubicBezTo>
                <a:cubicBezTo>
                  <a:pt x="902305" y="130527"/>
                  <a:pt x="885372" y="256375"/>
                  <a:pt x="885372" y="382223"/>
                </a:cubicBezTo>
                <a:cubicBezTo>
                  <a:pt x="885372" y="569271"/>
                  <a:pt x="687175" y="720903"/>
                  <a:pt x="442686" y="720903"/>
                </a:cubicBezTo>
                <a:cubicBezTo>
                  <a:pt x="198197" y="720903"/>
                  <a:pt x="0" y="569271"/>
                  <a:pt x="0" y="382223"/>
                </a:cubicBezTo>
                <a:lnTo>
                  <a:pt x="1" y="382223"/>
                </a:lnTo>
                <a:close/>
              </a:path>
            </a:pathLst>
          </a:custGeom>
          <a:solidFill>
            <a:schemeClr val="accent1">
              <a:alpha val="63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26" grpId="0" animBg="1"/>
      <p:bldP spid="27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rog Png Image - Doppio Frog Phone Meme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44329" y="1524000"/>
            <a:ext cx="3217676" cy="2778975"/>
            <a:chOff x="3760001" y="1875859"/>
            <a:chExt cx="4514426" cy="26615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7734" t="40144" r="981" b="3958"/>
            <a:stretch/>
          </p:blipFill>
          <p:spPr>
            <a:xfrm rot="21254445">
              <a:off x="3760001" y="2144485"/>
              <a:ext cx="4288240" cy="1747056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3803904" y="1875859"/>
              <a:ext cx="4470523" cy="2661581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83" y="1524000"/>
            <a:ext cx="3186384" cy="2778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7" y="1524000"/>
            <a:ext cx="3261467" cy="2778975"/>
          </a:xfrm>
          <a:prstGeom prst="rect">
            <a:avLst/>
          </a:prstGeom>
        </p:spPr>
      </p:pic>
      <p:pic>
        <p:nvPicPr>
          <p:cNvPr id="1026" name="Picture 2" descr="Frog Life Cycle - Let&amp;#39;s Learn!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18097" b="75387"/>
          <a:stretch/>
        </p:blipFill>
        <p:spPr bwMode="auto">
          <a:xfrm rot="19674383">
            <a:off x="3617427" y="2524474"/>
            <a:ext cx="1036320" cy="8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og Life Cycle - Let&amp;#39;s Learn!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r="18097" b="75387"/>
          <a:stretch/>
        </p:blipFill>
        <p:spPr bwMode="auto">
          <a:xfrm rot="19674383">
            <a:off x="7728421" y="2648966"/>
            <a:ext cx="1036320" cy="84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6449" y="4384621"/>
            <a:ext cx="808235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ডিম</a:t>
            </a:r>
            <a:endParaRPr lang="en-US" sz="36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634" y="4384621"/>
            <a:ext cx="1271502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ব্যাঙাচি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9418740" y="4384621"/>
            <a:ext cx="1888918" cy="6463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পূর্ণাঙ্গ ব্যাঙ</a:t>
            </a:r>
            <a:r>
              <a:rPr lang="bn-BD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9112" y="254770"/>
            <a:ext cx="10488546" cy="762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3543" y="5725195"/>
            <a:ext cx="6604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ব্যাঙ একটি </a:t>
            </a:r>
            <a:r>
              <a:rPr lang="bn-BD" sz="40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উভচর</a:t>
            </a:r>
            <a:r>
              <a:rPr lang="bn-BD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মেরুদন্ডী প্রাণী।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357587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0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47" y="2222516"/>
            <a:ext cx="5608917" cy="3488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6773" t="44957" r="27132" b="20565"/>
          <a:stretch/>
        </p:blipFill>
        <p:spPr>
          <a:xfrm flipH="1">
            <a:off x="655456" y="1781318"/>
            <a:ext cx="4736066" cy="3469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456722" y="5251025"/>
            <a:ext cx="1402011" cy="102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ব্যাঙ </a:t>
            </a:r>
            <a:endParaRPr lang="en-US" sz="6000" dirty="0"/>
          </a:p>
        </p:txBody>
      </p:sp>
      <p:sp>
        <p:nvSpPr>
          <p:cNvPr id="2" name="Rounded Rectangle 1"/>
          <p:cNvSpPr/>
          <p:nvPr/>
        </p:nvSpPr>
        <p:spPr>
          <a:xfrm>
            <a:off x="365760" y="1036320"/>
            <a:ext cx="11533632" cy="52425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94992" y="1036320"/>
            <a:ext cx="0" cy="5242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36707" y="1156847"/>
            <a:ext cx="4120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ব্যাঙের বৈশিষ্ট্য</a:t>
            </a:r>
            <a:endParaRPr lang="en-US" sz="54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5261" y="271749"/>
            <a:ext cx="6483373" cy="5635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8702" y="1060704"/>
            <a:ext cx="1540806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উভচর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423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9419" y="288816"/>
            <a:ext cx="9497962" cy="6843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4297" y="4506757"/>
            <a:ext cx="1281750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কাছিম</a:t>
            </a:r>
            <a:endParaRPr lang="en-US" sz="36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295" y="4506758"/>
            <a:ext cx="1740824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টিকটিকি</a:t>
            </a:r>
            <a:endParaRPr lang="en-US" sz="36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7239" y="4506758"/>
            <a:ext cx="962629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</a:t>
            </a:r>
            <a:endParaRPr lang="en-US" sz="36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4889" y="1093588"/>
            <a:ext cx="1736374" cy="8309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রী</a:t>
            </a:r>
            <a:r>
              <a:rPr lang="bn-IN" sz="4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সৃপ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>
            <a:off x="2656863" y="5778055"/>
            <a:ext cx="7019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কাছিম,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টিকটিকি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সাপ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সরীসৃপ প্রাণী।</a:t>
            </a:r>
            <a:r>
              <a:rPr lang="bn-IN" sz="40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687" y="1903484"/>
            <a:ext cx="3575432" cy="24828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350" y="1903483"/>
            <a:ext cx="3572579" cy="2482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60" y="1903483"/>
            <a:ext cx="3584759" cy="248289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0" y="5498592"/>
            <a:ext cx="12192000" cy="121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83193" y="131674"/>
            <a:ext cx="3508325" cy="2564516"/>
            <a:chOff x="621792" y="1058483"/>
            <a:chExt cx="5272700" cy="3817974"/>
          </a:xfrm>
        </p:grpSpPr>
        <p:pic>
          <p:nvPicPr>
            <p:cNvPr id="1032" name="Picture 8" descr="Name these L words | Baamboozle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47522">
              <a:off x="1723001" y="704966"/>
              <a:ext cx="3817974" cy="4525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1792" y="2185416"/>
              <a:ext cx="4035552" cy="2487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2558717" y="2807138"/>
            <a:ext cx="2714622" cy="1660925"/>
            <a:chOff x="1062869" y="4385345"/>
            <a:chExt cx="4210050" cy="2344639"/>
          </a:xfrm>
        </p:grpSpPr>
        <p:pic>
          <p:nvPicPr>
            <p:cNvPr id="1036" name="Picture 12" descr="Heilung ist der Feind. - Tumblr Blog Gallery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869" y="4902501"/>
              <a:ext cx="421005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062869" y="4385345"/>
              <a:ext cx="4210049" cy="23446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59840" y="658368"/>
            <a:ext cx="11641648" cy="5857088"/>
          </a:xfrm>
          <a:prstGeom prst="roundRect">
            <a:avLst>
              <a:gd name="adj" fmla="val 394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455687" y="672472"/>
            <a:ext cx="11781" cy="5840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70266" y="4715951"/>
            <a:ext cx="1950306" cy="1674296"/>
            <a:chOff x="582910" y="4715951"/>
            <a:chExt cx="1937662" cy="1674296"/>
          </a:xfrm>
        </p:grpSpPr>
        <p:sp>
          <p:nvSpPr>
            <p:cNvPr id="31" name="Pentagon 30"/>
            <p:cNvSpPr/>
            <p:nvPr/>
          </p:nvSpPr>
          <p:spPr>
            <a:xfrm>
              <a:off x="582910" y="4715951"/>
              <a:ext cx="1937662" cy="1674296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1974" y="5073436"/>
              <a:ext cx="1345868" cy="533883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en-US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কুমির</a:t>
              </a:r>
              <a:endParaRPr lang="en-US" sz="3600" b="1" dirty="0">
                <a:ln w="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0266" y="888630"/>
            <a:ext cx="1988451" cy="1670620"/>
            <a:chOff x="582910" y="786528"/>
            <a:chExt cx="1975807" cy="1670620"/>
          </a:xfrm>
        </p:grpSpPr>
        <p:sp>
          <p:nvSpPr>
            <p:cNvPr id="32" name="Pentagon 31"/>
            <p:cNvSpPr/>
            <p:nvPr/>
          </p:nvSpPr>
          <p:spPr>
            <a:xfrm>
              <a:off x="582910" y="786528"/>
              <a:ext cx="1975807" cy="1670620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4944" y="1400938"/>
              <a:ext cx="1682186" cy="62549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টিকটিকি</a:t>
              </a:r>
              <a:endParaRPr lang="en-US" sz="3600" b="1" dirty="0">
                <a:ln w="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0266" y="2807139"/>
            <a:ext cx="1962950" cy="1660924"/>
            <a:chOff x="570266" y="2807139"/>
            <a:chExt cx="1962950" cy="1637649"/>
          </a:xfrm>
        </p:grpSpPr>
        <p:sp>
          <p:nvSpPr>
            <p:cNvPr id="33" name="Pentagon 32"/>
            <p:cNvSpPr/>
            <p:nvPr/>
          </p:nvSpPr>
          <p:spPr>
            <a:xfrm>
              <a:off x="570266" y="2807139"/>
              <a:ext cx="1962950" cy="1637649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1557" y="3370776"/>
              <a:ext cx="930204" cy="625499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সাপ</a:t>
              </a:r>
              <a:endParaRPr lang="en-US" sz="3600" b="1" dirty="0">
                <a:ln w="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887679" y="750212"/>
            <a:ext cx="5548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সরীসৃপ প্রাণীর বৈশিষ্ট্য</a:t>
            </a:r>
            <a:endParaRPr lang="en-US" sz="48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9163" y="158241"/>
            <a:ext cx="6123002" cy="4499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25027" y="1643531"/>
            <a:ext cx="6324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0" indent="-600075"/>
            <a:r>
              <a:rPr lang="bn-BD" sz="36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জলে বা স্থলে বাস করে, ডিম পাড়ে,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ত্বক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শুষ্ক এবং আঁইশযুক্ত।</a:t>
            </a:r>
            <a:endParaRPr lang="bn-BD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13998" y="26817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0" indent="-62865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এদের কেউ কেউ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পায়ের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সাহায্যে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চলাচল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করে,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 টিকটিকি।</a:t>
            </a:r>
            <a:endParaRPr lang="en-US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6478" y="3798457"/>
            <a:ext cx="650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সাপ মাটিতে বুকে ভর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 চলে।</a:t>
            </a:r>
            <a:endParaRPr lang="bn-BD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73709" y="44069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/>
            <a:r>
              <a:rPr lang="bn-BD" sz="36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কুমির জীবনের অনেকটা সময় পানিতে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কাটায়।</a:t>
            </a:r>
            <a:endParaRPr lang="en-US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45" y="4680717"/>
            <a:ext cx="270150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ute Cartoon Garden Week Background, Environment, Background, Spring  Background Image for Free 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"/>
            <a:ext cx="12192000" cy="68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0499" y="6343688"/>
            <a:ext cx="15503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Trigger added</a:t>
            </a:r>
            <a:endParaRPr lang="en-US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545687" y="219915"/>
            <a:ext cx="6768981" cy="1084421"/>
          </a:xfrm>
          <a:prstGeom prst="downArrowCallout">
            <a:avLst>
              <a:gd name="adj1" fmla="val 38174"/>
              <a:gd name="adj2" fmla="val 258281"/>
              <a:gd name="adj3" fmla="val 25000"/>
              <a:gd name="adj4" fmla="val 6497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bn-BD" sz="40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উভচর প্রাণীতে ক্লিক করি।</a:t>
            </a:r>
            <a:endParaRPr lang="en-US" sz="40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950337" y="1341528"/>
            <a:ext cx="10393937" cy="470834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21130" y="3657600"/>
            <a:ext cx="1747713" cy="119181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 চেষ্টা কর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9479" y="3734776"/>
            <a:ext cx="1747713" cy="119181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হয়েছে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7622" y="1853238"/>
            <a:ext cx="3845112" cy="769441"/>
          </a:xfrm>
          <a:prstGeom prst="flowChartProcess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400" dirty="0" smtClean="0">
                <a:ln w="28575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 পারি কিনা</a:t>
            </a:r>
            <a:endParaRPr lang="en-US" sz="4400" dirty="0">
              <a:ln w="285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6" descr="জীববিজ্ঞান দ্বিতীয় পত্র | 547034 | কালের কণ্ঠ | kalerkantho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E7E9FE"/>
              </a:clrFrom>
              <a:clrTo>
                <a:srgbClr val="E7E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7666" y="3071812"/>
            <a:ext cx="2995404" cy="23902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232" y="3071812"/>
            <a:ext cx="2974848" cy="23902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84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358159" y="130924"/>
            <a:ext cx="7628082" cy="475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738" y="824845"/>
            <a:ext cx="1935256" cy="2404108"/>
            <a:chOff x="185738" y="824845"/>
            <a:chExt cx="1935256" cy="2404108"/>
          </a:xfrm>
        </p:grpSpPr>
        <p:sp>
          <p:nvSpPr>
            <p:cNvPr id="10" name="Rectangle 9"/>
            <p:cNvSpPr/>
            <p:nvPr/>
          </p:nvSpPr>
          <p:spPr>
            <a:xfrm>
              <a:off x="204115" y="1641592"/>
              <a:ext cx="1570086" cy="830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48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হাঁস</a:t>
              </a:r>
              <a:endParaRPr lang="en-US" sz="4800" dirty="0"/>
            </a:p>
          </p:txBody>
        </p:sp>
        <p:sp>
          <p:nvSpPr>
            <p:cNvPr id="25" name="Pentagon 24"/>
            <p:cNvSpPr/>
            <p:nvPr/>
          </p:nvSpPr>
          <p:spPr>
            <a:xfrm>
              <a:off x="185738" y="824845"/>
              <a:ext cx="1935256" cy="240410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576" y="3495823"/>
            <a:ext cx="2013418" cy="2399672"/>
            <a:chOff x="107576" y="3495823"/>
            <a:chExt cx="2013418" cy="2399672"/>
          </a:xfrm>
        </p:grpSpPr>
        <p:sp>
          <p:nvSpPr>
            <p:cNvPr id="11" name="Oval 10"/>
            <p:cNvSpPr/>
            <p:nvPr/>
          </p:nvSpPr>
          <p:spPr>
            <a:xfrm>
              <a:off x="107576" y="4238418"/>
              <a:ext cx="1916364" cy="1168539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মুরগি</a:t>
              </a:r>
              <a:endParaRPr lang="en-US" sz="4800" dirty="0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183331" y="3495823"/>
              <a:ext cx="1937663" cy="2399672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149708" y="824845"/>
            <a:ext cx="2061934" cy="2404110"/>
            <a:chOff x="10149708" y="824845"/>
            <a:chExt cx="2061934" cy="2404110"/>
          </a:xfrm>
        </p:grpSpPr>
        <p:sp>
          <p:nvSpPr>
            <p:cNvPr id="12" name="Oval 11"/>
            <p:cNvSpPr/>
            <p:nvPr/>
          </p:nvSpPr>
          <p:spPr>
            <a:xfrm>
              <a:off x="10471818" y="1148226"/>
              <a:ext cx="1739824" cy="1168539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IN" sz="48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চড়ুই</a:t>
              </a:r>
              <a:endParaRPr lang="en-US" sz="4800" dirty="0"/>
            </a:p>
          </p:txBody>
        </p:sp>
        <p:sp>
          <p:nvSpPr>
            <p:cNvPr id="27" name="Pentagon 26"/>
            <p:cNvSpPr/>
            <p:nvPr/>
          </p:nvSpPr>
          <p:spPr>
            <a:xfrm flipH="1">
              <a:off x="10149708" y="824845"/>
              <a:ext cx="1857176" cy="2404110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73439" y="3495821"/>
            <a:ext cx="1856636" cy="2399674"/>
            <a:chOff x="10173439" y="3495821"/>
            <a:chExt cx="1856636" cy="2399674"/>
          </a:xfrm>
        </p:grpSpPr>
        <p:sp>
          <p:nvSpPr>
            <p:cNvPr id="13" name="Rectangle 12"/>
            <p:cNvSpPr/>
            <p:nvPr/>
          </p:nvSpPr>
          <p:spPr>
            <a:xfrm>
              <a:off x="10584009" y="4407188"/>
              <a:ext cx="124906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ঈগল</a:t>
              </a:r>
              <a:endParaRPr lang="en-US" sz="4800" dirty="0"/>
            </a:p>
          </p:txBody>
        </p:sp>
        <p:sp>
          <p:nvSpPr>
            <p:cNvPr id="28" name="Pentagon 27"/>
            <p:cNvSpPr/>
            <p:nvPr/>
          </p:nvSpPr>
          <p:spPr>
            <a:xfrm flipH="1">
              <a:off x="10173439" y="3495821"/>
              <a:ext cx="1856636" cy="2399674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371" y="816390"/>
            <a:ext cx="3798137" cy="24081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274" y="3434320"/>
            <a:ext cx="3804234" cy="2414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0" y="809932"/>
            <a:ext cx="3787681" cy="241458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02" y="3434319"/>
            <a:ext cx="3804234" cy="2414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34803" y="6053908"/>
            <a:ext cx="607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হাঁস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মুরগি, চড়ুই, ঈগল এরা </a:t>
            </a:r>
            <a:r>
              <a:rPr lang="bn-IN" sz="3600" b="1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74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49074" y="3742346"/>
            <a:ext cx="3521609" cy="2575149"/>
            <a:chOff x="448961" y="471487"/>
            <a:chExt cx="4780263" cy="4186169"/>
          </a:xfrm>
        </p:grpSpPr>
        <p:grpSp>
          <p:nvGrpSpPr>
            <p:cNvPr id="12" name="Group 11"/>
            <p:cNvGrpSpPr/>
            <p:nvPr/>
          </p:nvGrpSpPr>
          <p:grpSpPr>
            <a:xfrm>
              <a:off x="1139936" y="742949"/>
              <a:ext cx="2629704" cy="3501711"/>
              <a:chOff x="1792880" y="589677"/>
              <a:chExt cx="2629704" cy="371080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792880" y="589677"/>
                <a:ext cx="2629704" cy="3710804"/>
                <a:chOff x="206363" y="898230"/>
                <a:chExt cx="2629704" cy="3710804"/>
              </a:xfrm>
            </p:grpSpPr>
            <p:pic>
              <p:nvPicPr>
                <p:cNvPr id="6" name="Picture 2" descr="Related image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7200"/>
                          </a14:imgEffect>
                          <a14:imgEffect>
                            <a14:saturation sat="20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06363" y="898230"/>
                  <a:ext cx="2629704" cy="37108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Egg, Song Thrush, Bird, Egg Hunt, Nest, Sphere, Sky, Circle, Song Thrush,  Egg, Thrush png | PNGWi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7110828">
                  <a:off x="1517838" y="3216087"/>
                  <a:ext cx="464265" cy="5679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Egg, Song Thrush, Bird, Egg Hunt, Nest, Sphere, Sky, Circle, Song Thrush,  Egg, Thrush png | PNGWi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7110828">
                  <a:off x="698001" y="3322801"/>
                  <a:ext cx="475037" cy="5811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2" descr="Egg, Song Thrush, Bird, Egg Hunt, Nest, Sphere, Sky, Circle, Song Thrush,  Egg, Thrush png | PNGWi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 rot="17110828">
                  <a:off x="1060007" y="3158054"/>
                  <a:ext cx="531097" cy="6497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2" descr="Egg, Song Thrush, Bird, Egg Hunt, Nest, Sphere, Sky, Circle, Song Thrush,  Egg, Thrush png | PNGWi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7110828">
                <a:off x="2808383" y="3129340"/>
                <a:ext cx="489910" cy="599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Egg, Song Thrush, Bird, Egg Hunt, Nest, Sphere, Sky, Circle, Song Thrush,  Egg, Thrush png | PNGWing"/>
              <p:cNvPicPr>
                <a:picLocks noChangeAspect="1" noChangeArrowheads="1"/>
              </p:cNvPicPr>
              <p:nvPr/>
            </p:nvPicPr>
            <p:blipFill rotWithShape="1"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7110828">
                <a:off x="2436834" y="3175621"/>
                <a:ext cx="463025" cy="516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8961" y="471487"/>
              <a:ext cx="4780263" cy="4186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2" name="Picture 8" descr="14 Pigeon ideas | pigeon, dove tattoo, pet bird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629" y="988790"/>
            <a:ext cx="3521608" cy="2594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96682" y="132195"/>
            <a:ext cx="6193639" cy="48148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3598" y="1736320"/>
            <a:ext cx="469682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14350" indent="-514350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bn-BD" sz="36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এদের দেহ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পালকে ঢাকা থাক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571500" indent="-571500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এদের দুটি ডানা ও দুটি পাখা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আছে।</a:t>
            </a:r>
            <a:endParaRPr lang="bn-BD" sz="3600" b="1" dirty="0" smtClean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 ডিম পাড়ে।</a:t>
            </a:r>
            <a:endParaRPr lang="bn-BD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793750" indent="-793750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বেশিরভাগ পাখি ডানা মেলে উড়তে পারে।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3797" y="988789"/>
            <a:ext cx="2221549" cy="2594584"/>
            <a:chOff x="32942" y="1156446"/>
            <a:chExt cx="2003192" cy="2205319"/>
          </a:xfrm>
        </p:grpSpPr>
        <p:sp>
          <p:nvSpPr>
            <p:cNvPr id="23" name="Pentagon 22"/>
            <p:cNvSpPr/>
            <p:nvPr/>
          </p:nvSpPr>
          <p:spPr>
            <a:xfrm>
              <a:off x="100878" y="1156446"/>
              <a:ext cx="1935256" cy="2205319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942" y="1409726"/>
              <a:ext cx="1770785" cy="175432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পাখি উড়তে পারে</a:t>
              </a:r>
              <a:endParaRPr lang="en-US" sz="3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9437" y="3731445"/>
            <a:ext cx="2266190" cy="2474283"/>
            <a:chOff x="49832" y="4085632"/>
            <a:chExt cx="1980218" cy="2602348"/>
          </a:xfrm>
        </p:grpSpPr>
        <p:sp>
          <p:nvSpPr>
            <p:cNvPr id="24" name="Pentagon 23"/>
            <p:cNvSpPr/>
            <p:nvPr/>
          </p:nvSpPr>
          <p:spPr>
            <a:xfrm>
              <a:off x="94794" y="4085632"/>
              <a:ext cx="1935256" cy="260234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832" y="4727713"/>
              <a:ext cx="177078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পাখি ডিম পাড়ে</a:t>
              </a:r>
              <a:endParaRPr lang="en-US" sz="3600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 flipV="1">
            <a:off x="2683318" y="1931762"/>
            <a:ext cx="714993" cy="200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47781" y="1074349"/>
            <a:ext cx="108561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পালক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4035224" y="925613"/>
            <a:ext cx="97956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ডানা</a:t>
            </a:r>
            <a:endParaRPr lang="en-US" sz="3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278770" y="689498"/>
            <a:ext cx="1" cy="5809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08608" y="689498"/>
            <a:ext cx="11554208" cy="5825958"/>
          </a:xfrm>
          <a:prstGeom prst="roundRect">
            <a:avLst>
              <a:gd name="adj" fmla="val 394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 flipV="1">
            <a:off x="4574335" y="1364109"/>
            <a:ext cx="665124" cy="18656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102632" y="928969"/>
            <a:ext cx="34511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পাখির বৈশিষ্ট্য</a:t>
            </a:r>
            <a:endParaRPr lang="en-US" sz="44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/>
      <p:bldP spid="33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7467" y="162072"/>
            <a:ext cx="3791423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bn-BD" sz="60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কাজ:</a:t>
            </a:r>
            <a:endParaRPr lang="en-US" sz="60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366" y="1099006"/>
            <a:ext cx="9025971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bn-BD" sz="3600" dirty="0" smtClean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উভচর, সরীসৃপ ও পাখির দুইটি করে বৈশিষ্ট্য জোড়ায় আলোচনা করে নিচের ছকের সাহায্যে লিখ।</a:t>
            </a:r>
            <a:endParaRPr lang="en-US" sz="3600" dirty="0">
              <a:ln w="285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162" y="2299335"/>
            <a:ext cx="9896475" cy="4200406"/>
            <a:chOff x="1300162" y="2299335"/>
            <a:chExt cx="9896475" cy="4200406"/>
          </a:xfrm>
        </p:grpSpPr>
        <p:grpSp>
          <p:nvGrpSpPr>
            <p:cNvPr id="11" name="Group 10"/>
            <p:cNvGrpSpPr/>
            <p:nvPr/>
          </p:nvGrpSpPr>
          <p:grpSpPr>
            <a:xfrm>
              <a:off x="1300162" y="2299335"/>
              <a:ext cx="9896475" cy="4200406"/>
              <a:chOff x="781050" y="2435526"/>
              <a:chExt cx="10515600" cy="328773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81050" y="2435526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81050" y="3264991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81050" y="4025666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81050" y="4874463"/>
                <a:ext cx="10515600" cy="848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943350" y="2435526"/>
                <a:ext cx="0" cy="3287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2036972" y="3589194"/>
              <a:ext cx="11993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উভচর</a:t>
              </a:r>
              <a:endParaRPr lang="en-US" dirty="0">
                <a:ln w="0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97509" y="4536332"/>
              <a:ext cx="14782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bn-IN" sz="4000" b="1" dirty="0" smtClean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</a:t>
              </a:r>
              <a:r>
                <a:rPr lang="bn-BD" sz="4000" b="1" dirty="0" smtClean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রী</a:t>
              </a:r>
              <a:r>
                <a:rPr lang="bn-IN" sz="4000" b="1" dirty="0" smtClean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সৃপ</a:t>
              </a:r>
              <a:endParaRPr lang="en-US" sz="4000" dirty="0">
                <a:ln w="0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8837" y="5716126"/>
              <a:ext cx="9156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b="1" dirty="0">
                  <a:ln w="0">
                    <a:solidFill>
                      <a:sysClr val="windowText" lastClr="00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পাখি</a:t>
              </a:r>
              <a:endParaRPr lang="en-US" dirty="0">
                <a:ln w="0"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57046" y="2651863"/>
              <a:ext cx="7761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নাম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05180" y="2531769"/>
              <a:ext cx="12618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 smtClean="0">
                  <a:ln w="0">
                    <a:solidFill>
                      <a:srgbClr val="C00000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বৈশিষ্ট্য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91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36" t="23455" r="43875" b="47415"/>
          <a:stretch/>
        </p:blipFill>
        <p:spPr>
          <a:xfrm>
            <a:off x="6292506" y="3480301"/>
            <a:ext cx="3604225" cy="228570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6235041" y="859255"/>
            <a:ext cx="3668908" cy="2257437"/>
            <a:chOff x="7043738" y="215793"/>
            <a:chExt cx="4471986" cy="2870307"/>
          </a:xfrm>
        </p:grpSpPr>
        <p:pic>
          <p:nvPicPr>
            <p:cNvPr id="3078" name="Picture 6" descr="Tiger PNG Images HD | PNG Al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878" y="417274"/>
              <a:ext cx="3395706" cy="245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043738" y="215793"/>
              <a:ext cx="4471986" cy="287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74545" y="3505200"/>
            <a:ext cx="3677567" cy="2284858"/>
            <a:chOff x="1236017" y="3467100"/>
            <a:chExt cx="4471986" cy="2870307"/>
          </a:xfrm>
        </p:grpSpPr>
        <p:pic>
          <p:nvPicPr>
            <p:cNvPr id="6" name="Picture 24" descr="163,119 Man Standing Straight Stock Photos, Pictures &amp;amp; Royalty-Free Images  - iStock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43360" y="3537946"/>
              <a:ext cx="1257300" cy="272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236017" y="3467100"/>
              <a:ext cx="4471986" cy="287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8833" y="859257"/>
            <a:ext cx="3663279" cy="2257437"/>
            <a:chOff x="1471613" y="215793"/>
            <a:chExt cx="4471986" cy="2870307"/>
          </a:xfrm>
        </p:grpSpPr>
        <p:pic>
          <p:nvPicPr>
            <p:cNvPr id="3080" name="Picture 8" descr="Red cow png images | PNGEg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92670" y="417274"/>
              <a:ext cx="3473053" cy="246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471613" y="215793"/>
              <a:ext cx="4471986" cy="28703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4979" y="160554"/>
            <a:ext cx="8799488" cy="4880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68697" y="5972409"/>
            <a:ext cx="934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গরু,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বাঘ, ডলফিন ইত্যাদি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স্তন্যপায়ী প্রাণী।</a:t>
            </a:r>
            <a:r>
              <a:rPr lang="bn-IN" sz="40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451" y="859255"/>
            <a:ext cx="2117382" cy="2257437"/>
            <a:chOff x="171451" y="859255"/>
            <a:chExt cx="2117382" cy="2257437"/>
          </a:xfrm>
        </p:grpSpPr>
        <p:sp>
          <p:nvSpPr>
            <p:cNvPr id="23" name="TextBox 22"/>
            <p:cNvSpPr txBox="1"/>
            <p:nvPr/>
          </p:nvSpPr>
          <p:spPr>
            <a:xfrm>
              <a:off x="574069" y="1693352"/>
              <a:ext cx="1237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গরু</a:t>
              </a:r>
              <a:endParaRPr lang="en-US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2" name="Flowchart: Off-page Connector 4"/>
            <p:cNvSpPr/>
            <p:nvPr/>
          </p:nvSpPr>
          <p:spPr>
            <a:xfrm rot="16200000">
              <a:off x="101423" y="929283"/>
              <a:ext cx="2257437" cy="21173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874" y="3480299"/>
            <a:ext cx="2117383" cy="2285706"/>
            <a:chOff x="142874" y="3480299"/>
            <a:chExt cx="2117383" cy="2285706"/>
          </a:xfrm>
        </p:grpSpPr>
        <p:sp>
          <p:nvSpPr>
            <p:cNvPr id="27" name="TextBox 26"/>
            <p:cNvSpPr txBox="1"/>
            <p:nvPr/>
          </p:nvSpPr>
          <p:spPr>
            <a:xfrm>
              <a:off x="557024" y="4338173"/>
              <a:ext cx="1237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মানুষ</a:t>
              </a:r>
              <a:endParaRPr lang="en-US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4" name="Flowchart: Off-page Connector 4"/>
            <p:cNvSpPr/>
            <p:nvPr/>
          </p:nvSpPr>
          <p:spPr>
            <a:xfrm rot="16200000">
              <a:off x="58713" y="3564460"/>
              <a:ext cx="2285706" cy="21173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08924" y="859254"/>
            <a:ext cx="2187026" cy="2257437"/>
            <a:chOff x="9896732" y="859254"/>
            <a:chExt cx="2187026" cy="2257437"/>
          </a:xfrm>
        </p:grpSpPr>
        <p:sp>
          <p:nvSpPr>
            <p:cNvPr id="28" name="TextBox 27"/>
            <p:cNvSpPr txBox="1"/>
            <p:nvPr/>
          </p:nvSpPr>
          <p:spPr>
            <a:xfrm>
              <a:off x="10338232" y="1848487"/>
              <a:ext cx="1237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বাঘ</a:t>
              </a:r>
              <a:endPara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6" name="Flowchart: Off-page Connector 4"/>
            <p:cNvSpPr/>
            <p:nvPr/>
          </p:nvSpPr>
          <p:spPr>
            <a:xfrm rot="16200000" flipV="1">
              <a:off x="9861526" y="894460"/>
              <a:ext cx="2257437" cy="218702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206" y="3480297"/>
            <a:ext cx="2187026" cy="2285707"/>
            <a:chOff x="9906206" y="3480297"/>
            <a:chExt cx="2187026" cy="2285707"/>
          </a:xfrm>
        </p:grpSpPr>
        <p:sp>
          <p:nvSpPr>
            <p:cNvPr id="29" name="TextBox 28"/>
            <p:cNvSpPr txBox="1"/>
            <p:nvPr/>
          </p:nvSpPr>
          <p:spPr>
            <a:xfrm>
              <a:off x="10196462" y="4364914"/>
              <a:ext cx="1521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ডলফিন</a:t>
              </a:r>
              <a:endParaRPr lang="en-US" sz="36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1" name="Flowchart: Off-page Connector 4"/>
            <p:cNvSpPr/>
            <p:nvPr/>
          </p:nvSpPr>
          <p:spPr>
            <a:xfrm rot="16200000" flipV="1">
              <a:off x="9856865" y="3529638"/>
              <a:ext cx="2285707" cy="218702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8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63200" y="2138675"/>
            <a:ext cx="5292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/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IN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স্তন্যপায়ী </a:t>
            </a:r>
            <a:r>
              <a:rPr lang="bn-IN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প্রাণীদের দেহ পশম বা লোম দিয়ে ঢাকা থাকে।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063200" y="3272770"/>
            <a:ext cx="4864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bn-IN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বাচ্চারা </a:t>
            </a:r>
            <a:r>
              <a:rPr lang="bn-IN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মায়ের দুধ পান করে বড় হয়।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968491" y="4320397"/>
            <a:ext cx="5630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bn-IN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এরা </a:t>
            </a:r>
            <a:r>
              <a:rPr lang="bn-IN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পায়ের সাহায্যে চলাচল করে।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63200" y="4965608"/>
            <a:ext cx="5877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0" indent="-971550"/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IN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 </a:t>
            </a:r>
            <a:r>
              <a:rPr lang="bn-IN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স্তন্যপায়ী প্রাণী উড়তে </a:t>
            </a:r>
            <a:r>
              <a:rPr lang="bn-IN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পারে,</a:t>
            </a:r>
            <a:r>
              <a:rPr lang="bn-BD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 </a:t>
            </a:r>
            <a:r>
              <a:rPr lang="bn-IN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বাদুড়।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8885" t="22999" r="69663" b="46007"/>
          <a:stretch/>
        </p:blipFill>
        <p:spPr>
          <a:xfrm>
            <a:off x="1670486" y="890017"/>
            <a:ext cx="3218829" cy="18334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114300" y="780286"/>
            <a:ext cx="11930063" cy="5857088"/>
          </a:xfrm>
          <a:prstGeom prst="roundRect">
            <a:avLst>
              <a:gd name="adj" fmla="val 394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51312" y="901158"/>
            <a:ext cx="5664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স্তন্যপায়ী প্রাণীর বৈশিষ্ট্য</a:t>
            </a:r>
            <a:endParaRPr lang="en-US" sz="48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8547" y="167157"/>
            <a:ext cx="6123002" cy="4499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03441" y="1853027"/>
            <a:ext cx="5974031" cy="42114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9727" y="940274"/>
            <a:ext cx="1539224" cy="1744694"/>
            <a:chOff x="114307" y="940274"/>
            <a:chExt cx="1400174" cy="1744694"/>
          </a:xfrm>
        </p:grpSpPr>
        <p:sp>
          <p:nvSpPr>
            <p:cNvPr id="5" name="Flowchart: Off-page Connector 4"/>
            <p:cNvSpPr/>
            <p:nvPr/>
          </p:nvSpPr>
          <p:spPr>
            <a:xfrm rot="16200000">
              <a:off x="-57953" y="1112534"/>
              <a:ext cx="1744694" cy="14001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3731" y="1732155"/>
              <a:ext cx="973978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গরু</a:t>
              </a:r>
              <a:endParaRPr lang="en-US" sz="3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9728" y="2804137"/>
            <a:ext cx="1510644" cy="1815003"/>
            <a:chOff x="110883" y="2804137"/>
            <a:chExt cx="1375019" cy="1815003"/>
          </a:xfrm>
        </p:grpSpPr>
        <p:sp>
          <p:nvSpPr>
            <p:cNvPr id="21" name="Flowchart: Off-page Connector 4"/>
            <p:cNvSpPr/>
            <p:nvPr/>
          </p:nvSpPr>
          <p:spPr>
            <a:xfrm rot="16200000">
              <a:off x="-109109" y="3024129"/>
              <a:ext cx="1815003" cy="137501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3731" y="3571248"/>
              <a:ext cx="1094156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বাঘ</a:t>
              </a:r>
              <a:endParaRPr lang="en-US" sz="3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536" y="4795463"/>
            <a:ext cx="1573146" cy="1744692"/>
            <a:chOff x="114302" y="4795463"/>
            <a:chExt cx="1421910" cy="1744692"/>
          </a:xfrm>
        </p:grpSpPr>
        <p:sp>
          <p:nvSpPr>
            <p:cNvPr id="22" name="Flowchart: Off-page Connector 4"/>
            <p:cNvSpPr/>
            <p:nvPr/>
          </p:nvSpPr>
          <p:spPr>
            <a:xfrm rot="16200000">
              <a:off x="-66811" y="4976576"/>
              <a:ext cx="1744692" cy="138246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115 w 10115"/>
                <a:gd name="connsiteY0" fmla="*/ 0 h 10000"/>
                <a:gd name="connsiteX1" fmla="*/ 10115 w 10115"/>
                <a:gd name="connsiteY1" fmla="*/ 0 h 10000"/>
                <a:gd name="connsiteX2" fmla="*/ 10115 w 10115"/>
                <a:gd name="connsiteY2" fmla="*/ 8000 h 10000"/>
                <a:gd name="connsiteX3" fmla="*/ 5115 w 10115"/>
                <a:gd name="connsiteY3" fmla="*/ 10000 h 10000"/>
                <a:gd name="connsiteX4" fmla="*/ 0 w 10115"/>
                <a:gd name="connsiteY4" fmla="*/ 8000 h 10000"/>
                <a:gd name="connsiteX5" fmla="*/ 115 w 10115"/>
                <a:gd name="connsiteY5" fmla="*/ 0 h 10000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  <a:gd name="connsiteX0" fmla="*/ 115 w 10115"/>
                <a:gd name="connsiteY0" fmla="*/ 306 h 10306"/>
                <a:gd name="connsiteX1" fmla="*/ 10115 w 10115"/>
                <a:gd name="connsiteY1" fmla="*/ 0 h 10306"/>
                <a:gd name="connsiteX2" fmla="*/ 10115 w 10115"/>
                <a:gd name="connsiteY2" fmla="*/ 8306 h 10306"/>
                <a:gd name="connsiteX3" fmla="*/ 5115 w 10115"/>
                <a:gd name="connsiteY3" fmla="*/ 10306 h 10306"/>
                <a:gd name="connsiteX4" fmla="*/ 0 w 10115"/>
                <a:gd name="connsiteY4" fmla="*/ 8306 h 10306"/>
                <a:gd name="connsiteX5" fmla="*/ 115 w 10115"/>
                <a:gd name="connsiteY5" fmla="*/ 306 h 10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5" h="10306">
                  <a:moveTo>
                    <a:pt x="115" y="306"/>
                  </a:moveTo>
                  <a:cubicBezTo>
                    <a:pt x="3448" y="204"/>
                    <a:pt x="4606" y="5102"/>
                    <a:pt x="10115" y="0"/>
                  </a:cubicBezTo>
                  <a:lnTo>
                    <a:pt x="10115" y="8306"/>
                  </a:lnTo>
                  <a:lnTo>
                    <a:pt x="5115" y="10306"/>
                  </a:lnTo>
                  <a:lnTo>
                    <a:pt x="0" y="8306"/>
                  </a:lnTo>
                  <a:cubicBezTo>
                    <a:pt x="38" y="5639"/>
                    <a:pt x="77" y="2973"/>
                    <a:pt x="115" y="3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6726" y="5518404"/>
              <a:ext cx="1159486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বাদুড়</a:t>
              </a:r>
              <a:endParaRPr lang="en-US" sz="3600" dirty="0"/>
            </a:p>
          </p:txBody>
        </p:sp>
      </p:grpSp>
      <p:pic>
        <p:nvPicPr>
          <p:cNvPr id="2050" name="Picture 2" descr="Tiger Walking Gif GIFs | Teno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778" y="2815329"/>
            <a:ext cx="3241538" cy="18180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73" y="4737309"/>
            <a:ext cx="3404442" cy="180732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36550" y="780286"/>
            <a:ext cx="10392" cy="5857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5" grpId="0" animBg="1"/>
      <p:bldP spid="1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12" y="860608"/>
            <a:ext cx="3956256" cy="5431113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23" t="23962" r="28256"/>
          <a:stretch/>
        </p:blipFill>
        <p:spPr>
          <a:xfrm flipH="1">
            <a:off x="484968" y="628650"/>
            <a:ext cx="2876360" cy="3048159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25" t="7157" r="989" b="4190"/>
          <a:stretch/>
        </p:blipFill>
        <p:spPr>
          <a:xfrm>
            <a:off x="5643563" y="912837"/>
            <a:ext cx="2184850" cy="5973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1005" y="120818"/>
            <a:ext cx="23968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9" y="4124889"/>
            <a:ext cx="5573386" cy="23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82473" y="3048000"/>
            <a:ext cx="4316919" cy="1768703"/>
          </a:xfrm>
          <a:prstGeom prst="wedgeRectCallout">
            <a:avLst>
              <a:gd name="adj1" fmla="val -73740"/>
              <a:gd name="adj2" fmla="val -572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 </a:t>
            </a:r>
            <a:r>
              <a:rPr lang="bn-BD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 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bn-BD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১২ ও ১৩ নং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পৃষ্ঠায়</a:t>
            </a:r>
            <a:r>
              <a:rPr lang="bn-BD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যা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আছে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600" b="1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নিরবে পড়ি।</a:t>
            </a:r>
            <a:endParaRPr lang="en-US" sz="3600" b="1" kern="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770" y="152972"/>
            <a:ext cx="6611061" cy="7255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বইয়ের সাথে সংযোগ স্থাপন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16" y="1146048"/>
            <a:ext cx="6304980" cy="542829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2887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875222" y="2295143"/>
            <a:ext cx="9830922" cy="703408"/>
            <a:chOff x="875222" y="2291750"/>
            <a:chExt cx="9830922" cy="883596"/>
          </a:xfrm>
        </p:grpSpPr>
        <p:sp>
          <p:nvSpPr>
            <p:cNvPr id="9" name="TextBox 8"/>
            <p:cNvSpPr txBox="1"/>
            <p:nvPr/>
          </p:nvSpPr>
          <p:spPr>
            <a:xfrm>
              <a:off x="875222" y="2291751"/>
              <a:ext cx="1415485" cy="883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rgbClr val="FF00FF"/>
                    </a:solidFill>
                  </a:ln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দল-</a:t>
              </a:r>
              <a:r>
                <a:rPr lang="en-US" sz="3600" b="1" dirty="0">
                  <a:ln w="0">
                    <a:solidFill>
                      <a:srgbClr val="FF00FF"/>
                    </a:solidFill>
                  </a:ln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38760" y="2291750"/>
              <a:ext cx="1506288" cy="883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rgbClr val="FF00FF"/>
                    </a:solidFill>
                  </a:ln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দল-২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5612" y="2291750"/>
              <a:ext cx="1360532" cy="776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rgbClr val="FF00FF"/>
                    </a:solidFill>
                  </a:ln>
                  <a:solidFill>
                    <a:srgbClr val="FF00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দল-৩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66300"/>
              </p:ext>
            </p:extLst>
          </p:nvPr>
        </p:nvGraphicFramePr>
        <p:xfrm>
          <a:off x="457200" y="2937537"/>
          <a:ext cx="11572877" cy="3746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825"/>
                <a:gridCol w="2686050"/>
                <a:gridCol w="3743325"/>
                <a:gridCol w="3114677"/>
              </a:tblGrid>
              <a:tr h="850763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075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48441" y="3197950"/>
            <a:ext cx="1993197" cy="584775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প্রাণীর নাম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51206" y="3193223"/>
            <a:ext cx="2687554" cy="584775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কোথায় বাস করে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5374" y="3161654"/>
            <a:ext cx="3737658" cy="584775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দেহ কী দিয়ে ঢাকা থাকে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95664" y="3161654"/>
            <a:ext cx="3230555" cy="584775"/>
          </a:xfrm>
          <a:prstGeom prst="flowChart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কীভাবে চলাচল করে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86711" y="3834826"/>
            <a:ext cx="12165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4753" y="4034225"/>
            <a:ext cx="1558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ব্যাঙ</a:t>
            </a:r>
            <a:r>
              <a:rPr lang="bn-BD" sz="6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6000" dirty="0"/>
          </a:p>
        </p:txBody>
      </p:sp>
      <p:sp>
        <p:nvSpPr>
          <p:cNvPr id="61" name="Rectangle 60"/>
          <p:cNvSpPr/>
          <p:nvPr/>
        </p:nvSpPr>
        <p:spPr>
          <a:xfrm>
            <a:off x="874420" y="4820824"/>
            <a:ext cx="122341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রী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সৃপ</a:t>
            </a:r>
            <a:endParaRPr lang="en-US" sz="32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29411" y="5405599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endParaRPr lang="en-US" sz="1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8441" y="6053697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স্তন্যপায়ী 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46325" y="706983"/>
            <a:ext cx="12145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নীচের </a:t>
            </a:r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দেখানো ছকের মতো একটি ছক নিজ নিজ দলে </a:t>
            </a:r>
            <a:r>
              <a:rPr lang="bn-BD" sz="36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তৈরি </a:t>
            </a:r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 </a:t>
            </a:r>
            <a:r>
              <a:rPr lang="en-US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মাছ, উভচর, সরিসৃপ, পাখি এবং স্তন্যপায়ী প্রাণীরা কোথায় বাস করে, দেহ কী দিয়ে ঢাকা ও কীভাবে চলাচল করে </a:t>
            </a:r>
            <a:r>
              <a:rPr lang="bn-BD" sz="36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তার একটি তালিকা কর। </a:t>
            </a:r>
            <a:endParaRPr lang="en-US" sz="36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3746" y="148404"/>
            <a:ext cx="3140457" cy="5538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5400" b="1" dirty="0">
              <a:ln w="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3250" y="1720226"/>
            <a:ext cx="36614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9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BD" sz="7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7200" b="1" dirty="0">
              <a:ln w="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376" y="3750350"/>
            <a:ext cx="7106294" cy="1754326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lvl="0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ব্যাঙকে উভচর প্রাণী বলা হয় কেন?</a:t>
            </a:r>
          </a:p>
          <a:p>
            <a:pPr lvl="0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স্তন্যপায়ী কাকে বলে?</a:t>
            </a:r>
          </a:p>
          <a:p>
            <a:pPr lvl="0"/>
            <a:r>
              <a:rPr lang="bn-BD" sz="36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মাছ প্রাণীর দুইটি বৈশিষ্ট্য লেখ।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2237" y="254137"/>
            <a:ext cx="5573175" cy="3546337"/>
          </a:xfrm>
          <a:prstGeom prst="roundRect">
            <a:avLst>
              <a:gd name="adj" fmla="val 408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70376" y="3125419"/>
            <a:ext cx="5717703" cy="707886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উওর দাও-</a:t>
            </a:r>
            <a:endParaRPr lang="en-US" sz="40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26" y="4064150"/>
            <a:ext cx="10850435" cy="2145268"/>
          </a:xfrm>
          <a:prstGeom prst="flowChartAlternateProcess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তোমাদের বাড়ি ও</a:t>
            </a:r>
            <a:r>
              <a:rPr lang="en-US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চারপাশে সচরাচর যে সব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মেরুদন্ডী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প্রা</a:t>
            </a:r>
            <a:r>
              <a:rPr lang="bn-BD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ণী</a:t>
            </a:r>
            <a:r>
              <a:rPr lang="bn-IN" sz="40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দেখা যায় সেগুলি ভালোভাবে পর্যবেক্ষণ করে মেরুদন্ডী প্রাণীর একটি তালিকা তৈরি করে আনবে।</a:t>
            </a:r>
            <a:endParaRPr lang="en-US" sz="40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3513" y="2700338"/>
            <a:ext cx="48577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80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8000" b="1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" y="125416"/>
            <a:ext cx="5543055" cy="40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50" y="2078644"/>
            <a:ext cx="4412519" cy="2957452"/>
          </a:xfrm>
          <a:prstGeom prst="rect">
            <a:avLst/>
          </a:prstGeom>
        </p:spPr>
      </p:pic>
      <p:pic>
        <p:nvPicPr>
          <p:cNvPr id="3082" name="Picture 10" descr="চড়ুই পাখির ছবি,পিকচার ডাউনলোড | চড়ুই পাখির বাসার ছবি | চড়ুই পাখির  প্রতিশব্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183" y="557212"/>
            <a:ext cx="7357043" cy="5172075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83" y="646176"/>
            <a:ext cx="3284626" cy="21247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52" y="650450"/>
            <a:ext cx="3284626" cy="21204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382" y="646176"/>
            <a:ext cx="3284626" cy="2124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83" y="3256171"/>
            <a:ext cx="3284626" cy="21120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53" y="3261215"/>
            <a:ext cx="3284625" cy="21069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382" y="3261215"/>
            <a:ext cx="3284627" cy="210698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06722" y="73572"/>
            <a:ext cx="8186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01946" y="2705864"/>
            <a:ext cx="8913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71869" y="2746531"/>
            <a:ext cx="235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কবুতর পাখি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60055" y="5368196"/>
            <a:ext cx="117509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বাঘ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95989" y="5385604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টিকটিকি</a:t>
            </a:r>
            <a:endParaRPr lang="en-US" sz="3200" b="1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80248" y="5295296"/>
            <a:ext cx="123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333390" y="2770915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ব্যাঙ</a:t>
            </a:r>
            <a:endParaRPr lang="en-US" sz="10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585345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5044" y="6028909"/>
            <a:ext cx="8892211" cy="584775"/>
          </a:xfrm>
          <a:prstGeom prst="homePlate">
            <a:avLst>
              <a:gd name="adj" fmla="val 101280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প্রাণীগুলো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আমরা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ধরনের প্রাণী বলে থাকি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57255" y="6055529"/>
            <a:ext cx="2676936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ণী</a:t>
            </a:r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35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" y="100016"/>
            <a:ext cx="12074753" cy="6700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3045" y="1313183"/>
            <a:ext cx="6618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</a:t>
            </a:r>
            <a:endParaRPr lang="en-US" sz="6000" b="1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6450" y="2124767"/>
            <a:ext cx="5006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প্রাণীর শ্রেণিবিন্যাস</a:t>
            </a:r>
            <a:endParaRPr lang="en-US" sz="60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3936" y="3987111"/>
            <a:ext cx="4788903" cy="646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ণি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তৃতীয়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অধ্যায়- ২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00B97F3-E7D5-4B0A-B5BC-9E8031F2B4E6}"/>
              </a:ext>
            </a:extLst>
          </p:cNvPr>
          <p:cNvSpPr/>
          <p:nvPr/>
        </p:nvSpPr>
        <p:spPr>
          <a:xfrm rot="16200000">
            <a:off x="283063" y="6054398"/>
            <a:ext cx="549117" cy="629461"/>
          </a:xfrm>
          <a:prstGeom prst="ellipse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523944" y="5726789"/>
            <a:ext cx="536167" cy="609841"/>
          </a:xfrm>
          <a:prstGeom prst="ellipse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00B97F3-E7D5-4B0A-B5BC-9E8031F2B4E6}"/>
              </a:ext>
            </a:extLst>
          </p:cNvPr>
          <p:cNvSpPr/>
          <p:nvPr/>
        </p:nvSpPr>
        <p:spPr>
          <a:xfrm rot="16200000">
            <a:off x="11048305" y="5910831"/>
            <a:ext cx="641669" cy="685672"/>
          </a:xfrm>
          <a:prstGeom prst="ellipse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11327807" y="5531121"/>
            <a:ext cx="641669" cy="658735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10769567" y="454790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11142209" y="196886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225541" y="196885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9936AA2-1F7C-40A3-A167-4176ACB9F6A9}"/>
              </a:ext>
            </a:extLst>
          </p:cNvPr>
          <p:cNvSpPr/>
          <p:nvPr/>
        </p:nvSpPr>
        <p:spPr>
          <a:xfrm>
            <a:off x="660682" y="355257"/>
            <a:ext cx="669885" cy="634931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10921804" y="5582501"/>
            <a:ext cx="641669" cy="658735"/>
          </a:xfrm>
          <a:prstGeom prst="ellipse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4C1459D-0472-4E40-9938-510B5E40F1B4}"/>
              </a:ext>
            </a:extLst>
          </p:cNvPr>
          <p:cNvSpPr/>
          <p:nvPr/>
        </p:nvSpPr>
        <p:spPr>
          <a:xfrm rot="16200000">
            <a:off x="154084" y="5552123"/>
            <a:ext cx="536167" cy="609841"/>
          </a:xfrm>
          <a:prstGeom prst="ellipse">
            <a:avLst/>
          </a:prstGeom>
          <a:solidFill>
            <a:srgbClr val="7030A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1049" y="248264"/>
            <a:ext cx="958645" cy="973393"/>
          </a:xfrm>
          <a:prstGeom prst="ellipse">
            <a:avLst/>
          </a:prstGeom>
          <a:solidFill>
            <a:srgbClr val="FD4D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75784" y="312533"/>
            <a:ext cx="958645" cy="973393"/>
          </a:xfrm>
          <a:prstGeom prst="ellipse">
            <a:avLst/>
          </a:prstGeom>
          <a:solidFill>
            <a:srgbClr val="FD4D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80883" y="248263"/>
            <a:ext cx="958645" cy="973393"/>
          </a:xfrm>
          <a:prstGeom prst="ellipse">
            <a:avLst/>
          </a:prstGeom>
          <a:solidFill>
            <a:srgbClr val="FD4D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471354" y="248262"/>
            <a:ext cx="958645" cy="973393"/>
          </a:xfrm>
          <a:prstGeom prst="ellipse">
            <a:avLst/>
          </a:prstGeom>
          <a:solidFill>
            <a:srgbClr val="FD4D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18618" y="312534"/>
            <a:ext cx="958645" cy="973393"/>
          </a:xfrm>
          <a:prstGeom prst="ellipse">
            <a:avLst/>
          </a:prstGeom>
          <a:solidFill>
            <a:srgbClr val="FD4D66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3"/>
          <p:cNvSpPr/>
          <p:nvPr/>
        </p:nvSpPr>
        <p:spPr>
          <a:xfrm>
            <a:off x="0" y="28904"/>
            <a:ext cx="12191999" cy="2442272"/>
          </a:xfrm>
          <a:custGeom>
            <a:avLst/>
            <a:gdLst>
              <a:gd name="connsiteX0" fmla="*/ 0 w 12192000"/>
              <a:gd name="connsiteY0" fmla="*/ 0 h 3099460"/>
              <a:gd name="connsiteX1" fmla="*/ 12192000 w 12192000"/>
              <a:gd name="connsiteY1" fmla="*/ 0 h 3099460"/>
              <a:gd name="connsiteX2" fmla="*/ 12192000 w 12192000"/>
              <a:gd name="connsiteY2" fmla="*/ 3099460 h 3099460"/>
              <a:gd name="connsiteX3" fmla="*/ 0 w 12192000"/>
              <a:gd name="connsiteY3" fmla="*/ 3099460 h 3099460"/>
              <a:gd name="connsiteX4" fmla="*/ 0 w 12192000"/>
              <a:gd name="connsiteY4" fmla="*/ 0 h 3099460"/>
              <a:gd name="connsiteX0" fmla="*/ 0 w 12192000"/>
              <a:gd name="connsiteY0" fmla="*/ 0 h 3099460"/>
              <a:gd name="connsiteX1" fmla="*/ 12192000 w 12192000"/>
              <a:gd name="connsiteY1" fmla="*/ 0 h 3099460"/>
              <a:gd name="connsiteX2" fmla="*/ 12144499 w 12192000"/>
              <a:gd name="connsiteY2" fmla="*/ 3051959 h 3099460"/>
              <a:gd name="connsiteX3" fmla="*/ 0 w 12192000"/>
              <a:gd name="connsiteY3" fmla="*/ 3099460 h 3099460"/>
              <a:gd name="connsiteX4" fmla="*/ 0 w 12192000"/>
              <a:gd name="connsiteY4" fmla="*/ 0 h 3099460"/>
              <a:gd name="connsiteX0" fmla="*/ 0 w 12192000"/>
              <a:gd name="connsiteY0" fmla="*/ 0 h 3099460"/>
              <a:gd name="connsiteX1" fmla="*/ 12192000 w 12192000"/>
              <a:gd name="connsiteY1" fmla="*/ 0 h 3099460"/>
              <a:gd name="connsiteX2" fmla="*/ 12144499 w 12192000"/>
              <a:gd name="connsiteY2" fmla="*/ 3051959 h 3099460"/>
              <a:gd name="connsiteX3" fmla="*/ 0 w 12192000"/>
              <a:gd name="connsiteY3" fmla="*/ 3099460 h 3099460"/>
              <a:gd name="connsiteX4" fmla="*/ 0 w 12192000"/>
              <a:gd name="connsiteY4" fmla="*/ 0 h 3099460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0 w 12192000"/>
              <a:gd name="connsiteY0" fmla="*/ 0 h 3051959"/>
              <a:gd name="connsiteX1" fmla="*/ 12192000 w 12192000"/>
              <a:gd name="connsiteY1" fmla="*/ 0 h 3051959"/>
              <a:gd name="connsiteX2" fmla="*/ 12144499 w 12192000"/>
              <a:gd name="connsiteY2" fmla="*/ 3051959 h 3051959"/>
              <a:gd name="connsiteX3" fmla="*/ 11875 w 12192000"/>
              <a:gd name="connsiteY3" fmla="*/ 3040084 h 3051959"/>
              <a:gd name="connsiteX4" fmla="*/ 0 w 12192000"/>
              <a:gd name="connsiteY4" fmla="*/ 0 h 3051959"/>
              <a:gd name="connsiteX0" fmla="*/ 1142 w 12193142"/>
              <a:gd name="connsiteY0" fmla="*/ 0 h 3051959"/>
              <a:gd name="connsiteX1" fmla="*/ 12193142 w 12193142"/>
              <a:gd name="connsiteY1" fmla="*/ 0 h 3051959"/>
              <a:gd name="connsiteX2" fmla="*/ 12145641 w 12193142"/>
              <a:gd name="connsiteY2" fmla="*/ 3051959 h 3051959"/>
              <a:gd name="connsiteX3" fmla="*/ 1142 w 12193142"/>
              <a:gd name="connsiteY3" fmla="*/ 2968832 h 3051959"/>
              <a:gd name="connsiteX4" fmla="*/ 1142 w 12193142"/>
              <a:gd name="connsiteY4" fmla="*/ 0 h 3051959"/>
              <a:gd name="connsiteX0" fmla="*/ 1142 w 12193142"/>
              <a:gd name="connsiteY0" fmla="*/ 0 h 3051959"/>
              <a:gd name="connsiteX1" fmla="*/ 12193142 w 12193142"/>
              <a:gd name="connsiteY1" fmla="*/ 0 h 3051959"/>
              <a:gd name="connsiteX2" fmla="*/ 12145641 w 12193142"/>
              <a:gd name="connsiteY2" fmla="*/ 3051959 h 3051959"/>
              <a:gd name="connsiteX3" fmla="*/ 1142 w 12193142"/>
              <a:gd name="connsiteY3" fmla="*/ 2968832 h 3051959"/>
              <a:gd name="connsiteX4" fmla="*/ 1142 w 12193142"/>
              <a:gd name="connsiteY4" fmla="*/ 0 h 3051959"/>
              <a:gd name="connsiteX0" fmla="*/ 1142 w 12602593"/>
              <a:gd name="connsiteY0" fmla="*/ 0 h 3219905"/>
              <a:gd name="connsiteX1" fmla="*/ 12193142 w 12602593"/>
              <a:gd name="connsiteY1" fmla="*/ 0 h 3219905"/>
              <a:gd name="connsiteX2" fmla="*/ 12145641 w 12602593"/>
              <a:gd name="connsiteY2" fmla="*/ 3051959 h 3219905"/>
              <a:gd name="connsiteX3" fmla="*/ 11549069 w 12602593"/>
              <a:gd name="connsiteY3" fmla="*/ 2836757 h 3219905"/>
              <a:gd name="connsiteX4" fmla="*/ 1142 w 12602593"/>
              <a:gd name="connsiteY4" fmla="*/ 2968832 h 3219905"/>
              <a:gd name="connsiteX5" fmla="*/ 1142 w 12602593"/>
              <a:gd name="connsiteY5" fmla="*/ 0 h 3219905"/>
              <a:gd name="connsiteX0" fmla="*/ 1142 w 12193142"/>
              <a:gd name="connsiteY0" fmla="*/ 0 h 3125994"/>
              <a:gd name="connsiteX1" fmla="*/ 12193142 w 12193142"/>
              <a:gd name="connsiteY1" fmla="*/ 0 h 3125994"/>
              <a:gd name="connsiteX2" fmla="*/ 12145641 w 12193142"/>
              <a:gd name="connsiteY2" fmla="*/ 3051959 h 3125994"/>
              <a:gd name="connsiteX3" fmla="*/ 7124139 w 12193142"/>
              <a:gd name="connsiteY3" fmla="*/ 1565108 h 3125994"/>
              <a:gd name="connsiteX4" fmla="*/ 1142 w 12193142"/>
              <a:gd name="connsiteY4" fmla="*/ 2968832 h 3125994"/>
              <a:gd name="connsiteX5" fmla="*/ 1142 w 12193142"/>
              <a:gd name="connsiteY5" fmla="*/ 0 h 312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142" h="3125994">
                <a:moveTo>
                  <a:pt x="1142" y="0"/>
                </a:moveTo>
                <a:lnTo>
                  <a:pt x="12193142" y="0"/>
                </a:lnTo>
                <a:lnTo>
                  <a:pt x="12145641" y="3051959"/>
                </a:lnTo>
                <a:cubicBezTo>
                  <a:pt x="12038296" y="3524752"/>
                  <a:pt x="9148222" y="1578962"/>
                  <a:pt x="7124139" y="1565108"/>
                </a:cubicBezTo>
                <a:cubicBezTo>
                  <a:pt x="5100056" y="1551254"/>
                  <a:pt x="1925797" y="3441625"/>
                  <a:pt x="1142" y="2968832"/>
                </a:cubicBezTo>
                <a:cubicBezTo>
                  <a:pt x="-2816" y="1955471"/>
                  <a:pt x="5100" y="1013361"/>
                  <a:pt x="1142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36636" y="2153196"/>
            <a:ext cx="331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600" dirty="0">
              <a:ln w="3810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39582" y="4654707"/>
            <a:ext cx="781300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n w="0">
                  <a:solidFill>
                    <a:prstClr val="black"/>
                  </a:solidFill>
                </a:ln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প্রাণীদের শ্রেণিকরণ করতে পারবে।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9582" y="3074675"/>
            <a:ext cx="402669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indent="53975"/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</a:t>
            </a:r>
            <a:r>
              <a:rPr lang="en-US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39582" y="3864691"/>
            <a:ext cx="88249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পরিবেশের বিভিন্ন প্রাণীর নাম উল্লেখ করতে পারবে।</a:t>
            </a:r>
            <a:endParaRPr lang="en-US" sz="3600" b="1" dirty="0">
              <a:ln w="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33856" y="3887032"/>
            <a:ext cx="1696443" cy="703482"/>
            <a:chOff x="1255153" y="3887032"/>
            <a:chExt cx="1587338" cy="703482"/>
          </a:xfrm>
        </p:grpSpPr>
        <p:sp>
          <p:nvSpPr>
            <p:cNvPr id="12" name="TextBox 11"/>
            <p:cNvSpPr txBox="1"/>
            <p:nvPr/>
          </p:nvSpPr>
          <p:spPr>
            <a:xfrm>
              <a:off x="1255153" y="3887032"/>
              <a:ext cx="1587338" cy="703482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98049" y="3925949"/>
              <a:ext cx="13003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২.২.</a:t>
              </a:r>
              <a:r>
                <a:rPr lang="en-US" sz="36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  <a:r>
                <a:rPr lang="bn-BD" sz="36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839582" y="5501091"/>
            <a:ext cx="805338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>
                <a:ln w="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প্রাণীদের বৈশিষ্ট্য উল্লেখ করতে পারবে।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33856" y="4704564"/>
            <a:ext cx="1695069" cy="703482"/>
            <a:chOff x="1241587" y="4704564"/>
            <a:chExt cx="1587338" cy="703482"/>
          </a:xfrm>
        </p:grpSpPr>
        <p:sp>
          <p:nvSpPr>
            <p:cNvPr id="16" name="TextBox 15"/>
            <p:cNvSpPr txBox="1"/>
            <p:nvPr/>
          </p:nvSpPr>
          <p:spPr>
            <a:xfrm>
              <a:off x="1241587" y="4704564"/>
              <a:ext cx="1587338" cy="703482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90074" y="4722637"/>
              <a:ext cx="109036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২.১.২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33856" y="5522096"/>
            <a:ext cx="1696443" cy="703482"/>
            <a:chOff x="1255153" y="5522096"/>
            <a:chExt cx="1587338" cy="703482"/>
          </a:xfrm>
        </p:grpSpPr>
        <p:sp>
          <p:nvSpPr>
            <p:cNvPr id="21" name="TextBox 20"/>
            <p:cNvSpPr txBox="1"/>
            <p:nvPr/>
          </p:nvSpPr>
          <p:spPr>
            <a:xfrm>
              <a:off x="1255153" y="5522096"/>
              <a:ext cx="1587338" cy="703482"/>
            </a:xfrm>
            <a:custGeom>
              <a:avLst/>
              <a:gdLst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523192 w 1558763"/>
                <a:gd name="connsiteY5" fmla="*/ 323166 h 646331"/>
                <a:gd name="connsiteX6" fmla="*/ 0 w 1558763"/>
                <a:gd name="connsiteY6" fmla="*/ 0 h 646331"/>
                <a:gd name="connsiteX0" fmla="*/ 0 w 1558763"/>
                <a:gd name="connsiteY0" fmla="*/ 0 h 646331"/>
                <a:gd name="connsiteX1" fmla="*/ 1035571 w 1558763"/>
                <a:gd name="connsiteY1" fmla="*/ 0 h 646331"/>
                <a:gd name="connsiteX2" fmla="*/ 1558763 w 1558763"/>
                <a:gd name="connsiteY2" fmla="*/ 323166 h 646331"/>
                <a:gd name="connsiteX3" fmla="*/ 1035571 w 1558763"/>
                <a:gd name="connsiteY3" fmla="*/ 646331 h 646331"/>
                <a:gd name="connsiteX4" fmla="*/ 0 w 1558763"/>
                <a:gd name="connsiteY4" fmla="*/ 646331 h 646331"/>
                <a:gd name="connsiteX5" fmla="*/ 337455 w 1558763"/>
                <a:gd name="connsiteY5" fmla="*/ 308879 h 646331"/>
                <a:gd name="connsiteX6" fmla="*/ 0 w 1558763"/>
                <a:gd name="connsiteY6" fmla="*/ 0 h 646331"/>
                <a:gd name="connsiteX0" fmla="*/ 200025 w 1758788"/>
                <a:gd name="connsiteY0" fmla="*/ 0 h 660619"/>
                <a:gd name="connsiteX1" fmla="*/ 1235596 w 1758788"/>
                <a:gd name="connsiteY1" fmla="*/ 0 h 660619"/>
                <a:gd name="connsiteX2" fmla="*/ 1758788 w 1758788"/>
                <a:gd name="connsiteY2" fmla="*/ 323166 h 660619"/>
                <a:gd name="connsiteX3" fmla="*/ 1235596 w 1758788"/>
                <a:gd name="connsiteY3" fmla="*/ 646331 h 660619"/>
                <a:gd name="connsiteX4" fmla="*/ 0 w 1758788"/>
                <a:gd name="connsiteY4" fmla="*/ 660619 h 660619"/>
                <a:gd name="connsiteX5" fmla="*/ 537480 w 1758788"/>
                <a:gd name="connsiteY5" fmla="*/ 308879 h 660619"/>
                <a:gd name="connsiteX6" fmla="*/ 200025 w 1758788"/>
                <a:gd name="connsiteY6" fmla="*/ 0 h 660619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537480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437467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235596 w 1758788"/>
                <a:gd name="connsiteY1" fmla="*/ 42863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758788"/>
                <a:gd name="connsiteY0" fmla="*/ 0 h 703482"/>
                <a:gd name="connsiteX1" fmla="*/ 1192734 w 1758788"/>
                <a:gd name="connsiteY1" fmla="*/ 57150 h 703482"/>
                <a:gd name="connsiteX2" fmla="*/ 1758788 w 1758788"/>
                <a:gd name="connsiteY2" fmla="*/ 366029 h 703482"/>
                <a:gd name="connsiteX3" fmla="*/ 1235596 w 1758788"/>
                <a:gd name="connsiteY3" fmla="*/ 689194 h 703482"/>
                <a:gd name="connsiteX4" fmla="*/ 0 w 1758788"/>
                <a:gd name="connsiteY4" fmla="*/ 703482 h 703482"/>
                <a:gd name="connsiteX5" fmla="*/ 280305 w 1758788"/>
                <a:gd name="connsiteY5" fmla="*/ 351742 h 703482"/>
                <a:gd name="connsiteX6" fmla="*/ 14288 w 1758788"/>
                <a:gd name="connsiteY6" fmla="*/ 0 h 703482"/>
                <a:gd name="connsiteX0" fmla="*/ 14288 w 1587338"/>
                <a:gd name="connsiteY0" fmla="*/ 0 h 703482"/>
                <a:gd name="connsiteX1" fmla="*/ 1192734 w 1587338"/>
                <a:gd name="connsiteY1" fmla="*/ 57150 h 703482"/>
                <a:gd name="connsiteX2" fmla="*/ 1587338 w 1587338"/>
                <a:gd name="connsiteY2" fmla="*/ 351742 h 703482"/>
                <a:gd name="connsiteX3" fmla="*/ 1235596 w 1587338"/>
                <a:gd name="connsiteY3" fmla="*/ 689194 h 703482"/>
                <a:gd name="connsiteX4" fmla="*/ 0 w 1587338"/>
                <a:gd name="connsiteY4" fmla="*/ 703482 h 703482"/>
                <a:gd name="connsiteX5" fmla="*/ 280305 w 1587338"/>
                <a:gd name="connsiteY5" fmla="*/ 351742 h 703482"/>
                <a:gd name="connsiteX6" fmla="*/ 14288 w 1587338"/>
                <a:gd name="connsiteY6" fmla="*/ 0 h 70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7338" h="703482">
                  <a:moveTo>
                    <a:pt x="14288" y="0"/>
                  </a:moveTo>
                  <a:lnTo>
                    <a:pt x="1192734" y="57150"/>
                  </a:lnTo>
                  <a:lnTo>
                    <a:pt x="1587338" y="351742"/>
                  </a:lnTo>
                  <a:lnTo>
                    <a:pt x="1235596" y="689194"/>
                  </a:lnTo>
                  <a:lnTo>
                    <a:pt x="0" y="703482"/>
                  </a:lnTo>
                  <a:lnTo>
                    <a:pt x="280305" y="351742"/>
                  </a:lnTo>
                  <a:lnTo>
                    <a:pt x="14288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895" y="5550671"/>
              <a:ext cx="11528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ln w="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২.২.৩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1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4" grpId="0" animBg="1"/>
      <p:bldP spid="15" grpId="0" animBg="1"/>
      <p:bldP spid="1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9224" y="4206240"/>
            <a:ext cx="2199075" cy="1134039"/>
            <a:chOff x="529224" y="4206240"/>
            <a:chExt cx="2199075" cy="1134039"/>
          </a:xfrm>
        </p:grpSpPr>
        <p:sp>
          <p:nvSpPr>
            <p:cNvPr id="6" name="Rounded Rectangle 5"/>
            <p:cNvSpPr/>
            <p:nvPr/>
          </p:nvSpPr>
          <p:spPr>
            <a:xfrm>
              <a:off x="529224" y="4206240"/>
              <a:ext cx="2199075" cy="1134039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7781" y="4260730"/>
              <a:ext cx="1297135" cy="107278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829770" y="4207622"/>
            <a:ext cx="2136682" cy="1207582"/>
            <a:chOff x="2829770" y="4207622"/>
            <a:chExt cx="2136682" cy="1207582"/>
          </a:xfrm>
        </p:grpSpPr>
        <p:sp>
          <p:nvSpPr>
            <p:cNvPr id="26" name="Rounded Rectangle 25"/>
            <p:cNvSpPr/>
            <p:nvPr/>
          </p:nvSpPr>
          <p:spPr>
            <a:xfrm>
              <a:off x="2829770" y="4207622"/>
              <a:ext cx="2136682" cy="1207582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0170" y="4233250"/>
              <a:ext cx="1544200" cy="114604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67924" y="4243346"/>
            <a:ext cx="2214317" cy="1159666"/>
            <a:chOff x="5067924" y="4243346"/>
            <a:chExt cx="2214317" cy="1159666"/>
          </a:xfrm>
        </p:grpSpPr>
        <p:sp>
          <p:nvSpPr>
            <p:cNvPr id="31" name="Rounded Rectangle 30"/>
            <p:cNvSpPr/>
            <p:nvPr/>
          </p:nvSpPr>
          <p:spPr>
            <a:xfrm>
              <a:off x="5067924" y="4243346"/>
              <a:ext cx="2214317" cy="1159666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47074" y="4324730"/>
              <a:ext cx="1328928" cy="1017821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9551318" y="4242816"/>
            <a:ext cx="2183691" cy="1148004"/>
            <a:chOff x="9551318" y="4242816"/>
            <a:chExt cx="2183691" cy="1148004"/>
          </a:xfrm>
        </p:grpSpPr>
        <p:sp>
          <p:nvSpPr>
            <p:cNvPr id="33" name="Rounded Rectangle 32"/>
            <p:cNvSpPr/>
            <p:nvPr/>
          </p:nvSpPr>
          <p:spPr>
            <a:xfrm>
              <a:off x="9551318" y="4242816"/>
              <a:ext cx="2183691" cy="1148004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Royal Bengal tiger: অপরাধে রাশ টেনেই বাঘ বৃদ্ধির আশায় বাংলাদেশ - reduce  the crime bangladesh hopes to increase tiger | Eisama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1607" y="4309472"/>
              <a:ext cx="1318450" cy="1024039"/>
            </a:xfrm>
            <a:prstGeom prst="ellipse">
              <a:avLst/>
            </a:prstGeom>
            <a:ln w="9525" cap="rnd">
              <a:solidFill>
                <a:schemeClr val="tx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29224" y="2671939"/>
            <a:ext cx="2199073" cy="720383"/>
            <a:chOff x="529224" y="2671939"/>
            <a:chExt cx="2199073" cy="720383"/>
          </a:xfrm>
        </p:grpSpPr>
        <p:sp>
          <p:nvSpPr>
            <p:cNvPr id="3" name="Rounded Rectangle 2"/>
            <p:cNvSpPr/>
            <p:nvPr/>
          </p:nvSpPr>
          <p:spPr>
            <a:xfrm>
              <a:off x="529224" y="2671939"/>
              <a:ext cx="2199073" cy="6655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83041" y="2808226"/>
              <a:ext cx="1311876" cy="5840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মাছ</a:t>
              </a:r>
              <a:endParaRPr lang="en-US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29770" y="2667351"/>
            <a:ext cx="2136682" cy="700415"/>
            <a:chOff x="2829770" y="2667351"/>
            <a:chExt cx="2136682" cy="700415"/>
          </a:xfrm>
        </p:grpSpPr>
        <p:sp>
          <p:nvSpPr>
            <p:cNvPr id="18" name="Rounded Rectangle 17"/>
            <p:cNvSpPr/>
            <p:nvPr/>
          </p:nvSpPr>
          <p:spPr>
            <a:xfrm>
              <a:off x="2829770" y="2667351"/>
              <a:ext cx="2136682" cy="67325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37798" y="2782991"/>
              <a:ext cx="1374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উভচর</a:t>
              </a:r>
              <a:endParaRPr lang="en-US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7924" y="2678287"/>
            <a:ext cx="2196378" cy="688103"/>
            <a:chOff x="5067924" y="2678287"/>
            <a:chExt cx="2196378" cy="688103"/>
          </a:xfrm>
        </p:grpSpPr>
        <p:sp>
          <p:nvSpPr>
            <p:cNvPr id="24" name="Rounded Rectangle 23"/>
            <p:cNvSpPr/>
            <p:nvPr/>
          </p:nvSpPr>
          <p:spPr>
            <a:xfrm>
              <a:off x="5067924" y="2678287"/>
              <a:ext cx="2196378" cy="688103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01305" y="2752670"/>
              <a:ext cx="1374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সরিসৃপ</a:t>
              </a:r>
              <a:endParaRPr lang="en-US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36670" y="2683510"/>
            <a:ext cx="2142281" cy="673889"/>
            <a:chOff x="7336670" y="2683510"/>
            <a:chExt cx="2142281" cy="673889"/>
          </a:xfrm>
        </p:grpSpPr>
        <p:sp>
          <p:nvSpPr>
            <p:cNvPr id="25" name="Rounded Rectangle 24"/>
            <p:cNvSpPr/>
            <p:nvPr/>
          </p:nvSpPr>
          <p:spPr>
            <a:xfrm>
              <a:off x="7336670" y="2683510"/>
              <a:ext cx="2142281" cy="6570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60374" y="2772624"/>
              <a:ext cx="877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পাখি</a:t>
              </a:r>
              <a:endParaRPr lang="en-US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51318" y="2678287"/>
            <a:ext cx="2068972" cy="679112"/>
            <a:chOff x="9551318" y="2678287"/>
            <a:chExt cx="2068972" cy="679112"/>
          </a:xfrm>
        </p:grpSpPr>
        <p:sp>
          <p:nvSpPr>
            <p:cNvPr id="29" name="Rounded Rectangle 28"/>
            <p:cNvSpPr/>
            <p:nvPr/>
          </p:nvSpPr>
          <p:spPr>
            <a:xfrm>
              <a:off x="9551318" y="2678287"/>
              <a:ext cx="2068972" cy="679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815283" y="2752671"/>
              <a:ext cx="13747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bn-BD" sz="3200" b="1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স্তন্যপায়ী</a:t>
              </a:r>
              <a:endParaRPr lang="en-US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066740" y="627046"/>
            <a:ext cx="4688686" cy="760095"/>
          </a:xfrm>
          <a:prstGeom prst="plaque">
            <a:avLst>
              <a:gd name="adj" fmla="val 7770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প্রাণীর শ্রেণিবিন্যাস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2607" y="487681"/>
            <a:ext cx="11667745" cy="582741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835143" y="1516200"/>
            <a:ext cx="7776304" cy="990124"/>
          </a:xfrm>
          <a:prstGeom prst="downArrowCallout">
            <a:avLst>
              <a:gd name="adj1" fmla="val 42458"/>
              <a:gd name="adj2" fmla="val 122852"/>
              <a:gd name="adj3" fmla="val 22537"/>
              <a:gd name="adj4" fmla="val 6497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দের 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দলে ভাগ করা যায়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Right Arrow 47"/>
          <p:cNvSpPr/>
          <p:nvPr/>
        </p:nvSpPr>
        <p:spPr>
          <a:xfrm rot="5400000">
            <a:off x="1175516" y="3604102"/>
            <a:ext cx="883789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5690414" y="3621012"/>
            <a:ext cx="917605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5400000">
            <a:off x="7883061" y="3601552"/>
            <a:ext cx="920779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10152842" y="3625486"/>
            <a:ext cx="895980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5400000">
            <a:off x="3427366" y="3609741"/>
            <a:ext cx="912772" cy="374507"/>
          </a:xfrm>
          <a:prstGeom prst="rightArrow">
            <a:avLst>
              <a:gd name="adj1" fmla="val 35843"/>
              <a:gd name="adj2" fmla="val 10883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41054" y="4207010"/>
            <a:ext cx="2137897" cy="1183810"/>
            <a:chOff x="7341054" y="4207010"/>
            <a:chExt cx="2137897" cy="1183810"/>
          </a:xfrm>
        </p:grpSpPr>
        <p:sp>
          <p:nvSpPr>
            <p:cNvPr id="32" name="Rounded Rectangle 31"/>
            <p:cNvSpPr/>
            <p:nvPr/>
          </p:nvSpPr>
          <p:spPr>
            <a:xfrm>
              <a:off x="7341054" y="4207010"/>
              <a:ext cx="2137897" cy="1183810"/>
            </a:xfrm>
            <a:prstGeom prst="roundRect">
              <a:avLst/>
            </a:prstGeom>
            <a:gradFill flip="none" rotWithShape="1">
              <a:gsLst>
                <a:gs pos="91000">
                  <a:srgbClr val="FFFF00">
                    <a:shade val="100000"/>
                    <a:satMod val="115000"/>
                    <a:alpha val="12000"/>
                    <a:lumMod val="80000"/>
                  </a:srgbClr>
                </a:gs>
                <a:gs pos="15000">
                  <a:srgbClr val="FFFF00">
                    <a:shade val="30000"/>
                    <a:satMod val="115000"/>
                    <a:lumMod val="0"/>
                    <a:lumOff val="100000"/>
                  </a:srgbClr>
                </a:gs>
                <a:gs pos="66000">
                  <a:srgbClr val="FF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57150">
              <a:solidFill>
                <a:srgbClr val="C00000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4115" y="4251394"/>
              <a:ext cx="1282593" cy="1082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29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7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833" y="1311247"/>
            <a:ext cx="9437118" cy="5517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691507" y="2646878"/>
            <a:ext cx="6223769" cy="135772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571500" lvl="0" indent="-571500" algn="ctr">
              <a:buFont typeface="Wingdings" panose="05000000000000000000" pitchFamily="2" charset="2"/>
              <a:buChar char="§"/>
            </a:pPr>
            <a:r>
              <a:rPr lang="en-US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মেরুদন্ডী প্রাণীদের</a:t>
            </a:r>
            <a:r>
              <a:rPr lang="bn-BD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কয়টি দলে ভাগ করা যায় ও কী কী?</a:t>
            </a:r>
            <a:r>
              <a:rPr lang="en-US" sz="40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1630" y="109728"/>
            <a:ext cx="4493539" cy="1323439"/>
          </a:xfrm>
          <a:prstGeom prst="rect">
            <a:avLst/>
          </a:prstGeom>
        </p:spPr>
        <p:txBody>
          <a:bodyPr wrap="none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en-US" sz="80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r>
              <a:rPr lang="bn-BD" sz="8000" dirty="0" smtClean="0">
                <a:ln w="381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2" descr="Teacher PNG">
            <a:extLst>
              <a:ext uri="{FF2B5EF4-FFF2-40B4-BE49-F238E27FC236}">
                <a16:creationId xmlns:a16="http://schemas.microsoft.com/office/drawing/2014/main" xmlns="" id="{576849C2-0AB1-49F3-9B05-8CDE7890F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67997" y="2045709"/>
            <a:ext cx="2953259" cy="47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698" y="247725"/>
            <a:ext cx="7038454" cy="4849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3189" y="899304"/>
            <a:ext cx="9902451" cy="5689755"/>
            <a:chOff x="1164034" y="835538"/>
            <a:chExt cx="9902451" cy="5644124"/>
          </a:xfrm>
        </p:grpSpPr>
        <p:sp>
          <p:nvSpPr>
            <p:cNvPr id="18" name="Rounded Rectangle 17"/>
            <p:cNvSpPr/>
            <p:nvPr/>
          </p:nvSpPr>
          <p:spPr>
            <a:xfrm>
              <a:off x="1164034" y="835538"/>
              <a:ext cx="9902451" cy="5644124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965094" y="1513528"/>
              <a:ext cx="8193024" cy="3977658"/>
              <a:chOff x="2206752" y="1495170"/>
              <a:chExt cx="8193024" cy="397765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12" b="30021"/>
              <a:stretch/>
            </p:blipFill>
            <p:spPr>
              <a:xfrm>
                <a:off x="2545484" y="1805252"/>
                <a:ext cx="7481171" cy="331304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" name="Rounded Rectangle 22"/>
              <p:cNvSpPr/>
              <p:nvPr/>
            </p:nvSpPr>
            <p:spPr>
              <a:xfrm>
                <a:off x="2206752" y="1495170"/>
                <a:ext cx="8193024" cy="397765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3848830" y="1759557"/>
            <a:ext cx="15424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পাখনা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2227">
            <a:off x="2960891" y="2609615"/>
            <a:ext cx="1080743" cy="1774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979">
            <a:off x="5258487" y="2192889"/>
            <a:ext cx="1080740" cy="1774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73979">
            <a:off x="4175757" y="4116195"/>
            <a:ext cx="1080740" cy="1774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47297" y="4526014"/>
            <a:ext cx="13688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আঁইশ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76128" y="1085867"/>
            <a:ext cx="1216571" cy="4759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36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44019" y="5684437"/>
            <a:ext cx="2208762" cy="6105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ইলিশ মাছ</a:t>
            </a:r>
            <a:endParaRPr lang="en-US" sz="3600" b="1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6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12296" y="3777289"/>
            <a:ext cx="3269313" cy="2320467"/>
            <a:chOff x="1121493" y="1571270"/>
            <a:chExt cx="5352460" cy="3354298"/>
          </a:xfrm>
        </p:grpSpPr>
        <p:pic>
          <p:nvPicPr>
            <p:cNvPr id="2" name="Picture 14" descr="Die besten Wackelbilder des Internets gibt&amp;#39;s bei Senor Gif - Freiburg -  fudder.de"/>
            <p:cNvPicPr>
              <a:picLocks noChangeAspect="1" noChangeArrowheads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493" y="1571270"/>
              <a:ext cx="5352458" cy="3354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21493" y="1571270"/>
              <a:ext cx="5352460" cy="33542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78943" y="201637"/>
            <a:ext cx="6599297" cy="5329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লক্ষ কর।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1376" y="882042"/>
            <a:ext cx="11582400" cy="5652870"/>
          </a:xfrm>
          <a:prstGeom prst="roundRect">
            <a:avLst>
              <a:gd name="adj" fmla="val 3942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0"/>
          </p:cNvCxnSpPr>
          <p:nvPr/>
        </p:nvCxnSpPr>
        <p:spPr>
          <a:xfrm flipH="1">
            <a:off x="6096000" y="882042"/>
            <a:ext cx="36576" cy="5652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92133" y="1016154"/>
            <a:ext cx="4184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মাছের বৈশিষ্ট্য</a:t>
            </a:r>
            <a:endParaRPr lang="en-US" sz="5400" u="sng" dirty="0">
              <a:ln w="0"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271" y="1242096"/>
            <a:ext cx="2443538" cy="2144188"/>
            <a:chOff x="240271" y="1242096"/>
            <a:chExt cx="2443538" cy="2144188"/>
          </a:xfrm>
        </p:grpSpPr>
        <p:sp>
          <p:nvSpPr>
            <p:cNvPr id="20" name="Pentagon 19"/>
            <p:cNvSpPr/>
            <p:nvPr/>
          </p:nvSpPr>
          <p:spPr>
            <a:xfrm>
              <a:off x="353075" y="1242096"/>
              <a:ext cx="2330734" cy="214418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271" y="1648825"/>
              <a:ext cx="2185990" cy="97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মাছের দেহ আঁইশে ঢাকা</a:t>
              </a:r>
              <a:endParaRPr lang="en-US" sz="3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0332" y="3793013"/>
            <a:ext cx="2432319" cy="2144188"/>
            <a:chOff x="250332" y="3793013"/>
            <a:chExt cx="2432319" cy="2144188"/>
          </a:xfrm>
        </p:grpSpPr>
        <p:sp>
          <p:nvSpPr>
            <p:cNvPr id="21" name="TextBox 20"/>
            <p:cNvSpPr txBox="1"/>
            <p:nvPr/>
          </p:nvSpPr>
          <p:spPr>
            <a:xfrm>
              <a:off x="250332" y="4259047"/>
              <a:ext cx="21859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মাছ পাখনা নেড়ে পানিতে চলাচল</a:t>
              </a:r>
              <a:endParaRPr lang="en-US" sz="3200" dirty="0"/>
            </a:p>
          </p:txBody>
        </p:sp>
        <p:sp>
          <p:nvSpPr>
            <p:cNvPr id="27" name="Pentagon 26"/>
            <p:cNvSpPr/>
            <p:nvPr/>
          </p:nvSpPr>
          <p:spPr>
            <a:xfrm>
              <a:off x="351917" y="3793013"/>
              <a:ext cx="2330734" cy="2144188"/>
            </a:xfrm>
            <a:prstGeom prst="homePlate">
              <a:avLst>
                <a:gd name="adj" fmla="val 3933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3" y="2155615"/>
            <a:ext cx="5143618" cy="37358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93873" y="1065817"/>
            <a:ext cx="3287737" cy="2320467"/>
            <a:chOff x="2703071" y="3686420"/>
            <a:chExt cx="3210049" cy="2320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5076" y="4065233"/>
              <a:ext cx="3042029" cy="156145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703071" y="3686420"/>
              <a:ext cx="3210049" cy="232046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567</Words>
  <Application>Microsoft Office PowerPoint</Application>
  <PresentationFormat>Widescreen</PresentationFormat>
  <Paragraphs>130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374</cp:revision>
  <dcterms:created xsi:type="dcterms:W3CDTF">2021-11-21T11:59:55Z</dcterms:created>
  <dcterms:modified xsi:type="dcterms:W3CDTF">2021-12-08T17:34:29Z</dcterms:modified>
</cp:coreProperties>
</file>