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2"/>
  </p:notesMasterIdLst>
  <p:sldIdLst>
    <p:sldId id="304" r:id="rId2"/>
    <p:sldId id="300" r:id="rId3"/>
    <p:sldId id="281" r:id="rId4"/>
    <p:sldId id="282" r:id="rId5"/>
    <p:sldId id="283" r:id="rId6"/>
    <p:sldId id="284" r:id="rId7"/>
    <p:sldId id="303" r:id="rId8"/>
    <p:sldId id="309" r:id="rId9"/>
    <p:sldId id="310" r:id="rId10"/>
    <p:sldId id="306" r:id="rId11"/>
    <p:sldId id="308" r:id="rId12"/>
    <p:sldId id="286" r:id="rId13"/>
    <p:sldId id="287" r:id="rId14"/>
    <p:sldId id="288" r:id="rId15"/>
    <p:sldId id="289" r:id="rId16"/>
    <p:sldId id="293" r:id="rId17"/>
    <p:sldId id="294" r:id="rId18"/>
    <p:sldId id="295" r:id="rId19"/>
    <p:sldId id="296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76" autoAdjust="0"/>
    <p:restoredTop sz="86470" autoAdjust="0"/>
  </p:normalViewPr>
  <p:slideViewPr>
    <p:cSldViewPr snapToGrid="0">
      <p:cViewPr varScale="1">
        <p:scale>
          <a:sx n="72" d="100"/>
          <a:sy n="72" d="100"/>
        </p:scale>
        <p:origin x="22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F4D7-F7B3-402A-8DC2-1D9A01EAE91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119C1-C5DC-40AD-A657-E0BFECB5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9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Lkjhjdhdskhfdlkhflikdsafjdlkjfh</a:t>
            </a:r>
            <a:r>
              <a:rPr lang="en-AU" dirty="0" smtClean="0"/>
              <a:t> v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29F02-E645-4B71-A7B7-9806A5D3FC7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081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8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4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86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93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3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8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5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3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9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6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3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4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8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8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743F8F-716E-484C-963C-2C1921AF55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26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A6D3E2-23D3-4258-88BA-8FC1D5DD2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57" y="0"/>
            <a:ext cx="12195857" cy="2235201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8800" dirty="0" err="1">
                <a:solidFill>
                  <a:srgbClr val="002060"/>
                </a:solidFill>
              </a:rPr>
              <a:t>আজকের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ক্লাসে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সকলকে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D617A5-1903-47FF-ABED-0D88BC6AF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235200"/>
            <a:ext cx="12192000" cy="4622799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28700" dirty="0" err="1">
                <a:solidFill>
                  <a:schemeClr val="accent5">
                    <a:lumMod val="75000"/>
                  </a:schemeClr>
                </a:solidFill>
              </a:rPr>
              <a:t>স্বাগতম</a:t>
            </a:r>
            <a:endParaRPr lang="en-US" sz="287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653F14-A57E-40A5-8937-0346DA93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7" y="1"/>
            <a:ext cx="1219585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244334"/>
            <a:ext cx="12192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 সবাইকে শুভেচ্ছা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5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জীবনানন্দ দাশ</a:t>
            </a:r>
          </a:p>
          <a:p>
            <a:pPr algn="ctr"/>
            <a:endParaRPr lang="bn-BD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আবার আসিব ফিরে ধানসিড়িটির তীরে- এই বাংলায়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হয়তো মানুষ নয়- হয়তো বা শঙ্খ চিল শালিকের বেশে ;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হয়তো ভোরের কাক হয়ে এই কার্তিকের নবান্নের দেশে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কুয়াশার বুকে ভেসে একদিন আসিব এ কাঁঠাল-ছায়ায়;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হয়তো বা হাঁস হবো- কিশোরীর ঘুঙুর রহিবে লালা পায়,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সারাদিন কেটে যাবে কলমির গন্ধভরা জলে ভেসে ভেসে;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আবার আসিব আমি বাংলার নদী মাঠ খেত ভালোবেসে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জলাঙ্গীর ঢেউয়ে ভেজা  বাংলার এ সবুজ করুণ ডাঙায়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হয়তো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দেখিবে চেয়ে সুর্দশন উড়িতেছে সন্ধ্যার বাতাসে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হয়তো শুনিবে এক লক্ষীপেচা ডাকিতেছে শিমুলের ডালে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হয়তো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খইয়ের ধান ছড়াতেছে শিশু এক উঠানের ঘাসে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রুপসার ঘোলা জলে হয়তো কিশোর এক সাদা ছেড়াপালে</a:t>
            </a: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ডিঙা বায়;রাঙামেঘ সাঁতরায়ে অন্ধকারে আসিতেছে নীড়ে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দেখিবে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ধবল বক; আমারেই পাবে তুমি ইহাদের ভীড়ে।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15740"/>
            <a:ext cx="8178311" cy="159299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ধানসিঁড়িটির তীরে-এই বাংলায়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1524000"/>
            <a:ext cx="3505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849" y="899951"/>
            <a:ext cx="3867151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661405"/>
            <a:ext cx="8115098" cy="170928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মানুষ নয়-হয়তো বা শঙ্খচিল শালিকের বেশে;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0849" y="3206656"/>
            <a:ext cx="2154382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523" y="2662713"/>
            <a:ext cx="2135499" cy="17079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81655" y="3206656"/>
            <a:ext cx="1600200" cy="1698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108" y="2653770"/>
            <a:ext cx="1787891" cy="167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4669476"/>
            <a:ext cx="8155966" cy="1883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ভোরের কাক হয়ে এই কার্তিকের নবান্নের দেশে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0849" y="4966589"/>
            <a:ext cx="2154382" cy="1586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744" y="4650769"/>
            <a:ext cx="2221055" cy="19021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095511" y="4966588"/>
            <a:ext cx="1586345" cy="1891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494" y="4518442"/>
            <a:ext cx="1695527" cy="20344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10458" y="113212"/>
            <a:ext cx="345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solidFill>
                  <a:srgbClr val="FF0000"/>
                </a:solidFill>
              </a:rPr>
              <a:t>পাঠ বিশ্লেষণ</a:t>
            </a:r>
            <a:endParaRPr lang="en-GB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927279"/>
            <a:ext cx="8018584" cy="1271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কুয়াশার বুকে ভেসে একদিন আসিব এ কাঁঠাল-ছায়ায়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1800" y="55159"/>
            <a:ext cx="3886200" cy="2355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927279"/>
            <a:ext cx="4038600" cy="12577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2391120"/>
            <a:ext cx="8006845" cy="23227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বা হাঁস হবো-কিশোরীর ঘুঙুর রহিবে লাল পায়,</a:t>
            </a:r>
          </a:p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 কেটে যাবে কলমির গন্ধভরা জলে ভেসে ভেসে;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1" y="2434937"/>
            <a:ext cx="2279073" cy="2140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172" y="2496655"/>
            <a:ext cx="2272145" cy="22455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91600" y="2434936"/>
            <a:ext cx="1676400" cy="2115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2954" y="2503785"/>
            <a:ext cx="1719046" cy="21569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836966"/>
            <a:ext cx="8006846" cy="18979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আমি বাংলার নদী মাঠ খেত ভালোবেসে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5545" y="4644734"/>
            <a:ext cx="2244436" cy="2213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08474" y="4653418"/>
            <a:ext cx="1709195" cy="2213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341" y="4811514"/>
            <a:ext cx="2396030" cy="19233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9863" y="4811513"/>
            <a:ext cx="1753140" cy="19233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22695" y="137276"/>
            <a:ext cx="345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solidFill>
                  <a:srgbClr val="FF0000"/>
                </a:solidFill>
              </a:rPr>
              <a:t>পাঠ বিশ্লেষণ</a:t>
            </a:r>
            <a:endParaRPr lang="en-GB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5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30" y="1019165"/>
            <a:ext cx="7402206" cy="17269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জলাঙ্গীর ঢেউয়ে ভেজা এ সবুজ করুণ ডাঙায়;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30" y="2985010"/>
            <a:ext cx="7451536" cy="1903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দেখিবে চেয়ে সুদর্শন উড়িতেছে সন্ধ্যার বাতাসে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128430"/>
            <a:ext cx="7451536" cy="1513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শুনিবে এক লক্ষীপেচা ডাকিতেছে শিমুলের ডালে;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55418"/>
            <a:ext cx="2362200" cy="1925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100" y="1066799"/>
            <a:ext cx="2459180" cy="16646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35290" y="27708"/>
            <a:ext cx="1905000" cy="2078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633" y="1076025"/>
            <a:ext cx="2029690" cy="1664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866" y="5128429"/>
            <a:ext cx="4573457" cy="15132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86678" y="2209801"/>
            <a:ext cx="4453612" cy="2057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36123" y="2964320"/>
            <a:ext cx="4538200" cy="19241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40927" y="79443"/>
            <a:ext cx="345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solidFill>
                  <a:srgbClr val="FF0000"/>
                </a:solidFill>
              </a:rPr>
              <a:t>পাঠ বিশ্লেষণ</a:t>
            </a:r>
            <a:endParaRPr lang="en-GB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8946"/>
            <a:ext cx="7491395" cy="1543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খইয়ের ধান ছড়াতেছে শিশু এক উঠানের ঘাসে;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730321"/>
            <a:ext cx="7426571" cy="2551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রুপসার ঘোলা জলে হয়তো কিশোর এক সাদা ছেড়াপালে</a:t>
            </a:r>
          </a:p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ডিঙা বায়;রাঙামেঘ সাঁতরায়ে অন্ধকারে আসিতেছে নীড়ে;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34884"/>
            <a:ext cx="7426571" cy="14231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দেখিবে ধবল বক; আমারেই পাবে তুমি ইহাদের ভীড়ে।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5570" y="35257"/>
            <a:ext cx="4542429" cy="1487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5570" y="1752600"/>
            <a:ext cx="2438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122" y="2730322"/>
            <a:ext cx="2438400" cy="23976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16287" y="1712154"/>
            <a:ext cx="2051713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680" y="2730321"/>
            <a:ext cx="2051713" cy="23976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25570" y="3581400"/>
            <a:ext cx="4542428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122" y="1067072"/>
            <a:ext cx="4571998" cy="15416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6633" y="129377"/>
            <a:ext cx="345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solidFill>
                  <a:srgbClr val="FF0000"/>
                </a:solidFill>
              </a:rPr>
              <a:t>পাঠ বিশ্লেষণ</a:t>
            </a:r>
            <a:endParaRPr lang="en-GB" sz="4000" b="1" u="sng" dirty="0">
              <a:solidFill>
                <a:srgbClr val="FF0000"/>
              </a:solidFill>
            </a:endParaRPr>
          </a:p>
        </p:txBody>
      </p:sp>
      <p:pic>
        <p:nvPicPr>
          <p:cNvPr id="15" name="Content Placeholder 4" descr="bok-3.jpg"/>
          <p:cNvPicPr>
            <a:picLocks noChangeAspect="1"/>
          </p:cNvPicPr>
          <p:nvPr/>
        </p:nvPicPr>
        <p:blipFill>
          <a:blip r:embed="rId5"/>
          <a:srcRect t="22353"/>
          <a:stretch>
            <a:fillRect/>
          </a:stretch>
        </p:blipFill>
        <p:spPr>
          <a:xfrm>
            <a:off x="7547122" y="5316394"/>
            <a:ext cx="4644878" cy="1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236" y="106017"/>
            <a:ext cx="2809463" cy="56984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মূলকথা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02" y="1391478"/>
            <a:ext cx="12109937" cy="4834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 কবিতাটি কবির রুপসী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কাব্য থেকে নেয়া হয়েছে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কবি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কবিতায় দেখিয়েছেন যে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তিনি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দেশকে খুবই ভালবাসেন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প্রিয়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 অত্যন্ত তুচ্ছ জিনিস গুলো তাঁর দৃষ্টিতে সুন্দর হয়ে ধরা দিয়েছে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কবি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করেন যখন তার মৃত্যু হবে তখন ও দেশের সঙ্গে তাঁর মমতার বাঁধন শেষ হবেনা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তিনি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নদী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মাঠ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ক্ষেতকে ভালবেসে শঙ্খচিল বা শালিকের বেসে এদেশে ফিরে আসবেন।</a:t>
            </a:r>
          </a:p>
          <a:p>
            <a:pPr algn="just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প্রকৃতির অপরুপ সৌন্দর্যের মাঝে মৃত্যুর পরে ও মিশে থাকবেন একথা তিনি তাঁর কবিতায় গভীর ভাবে তুলে ধরেছেন।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6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689" y="40338"/>
            <a:ext cx="4964063" cy="83820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7515" y="1161694"/>
            <a:ext cx="2800412" cy="1082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ক-দল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092" y="2397752"/>
            <a:ext cx="11939954" cy="104405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প্রাকৃতিক সৌন্দর্যের বর্ণনা দাও।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7515" y="3748478"/>
            <a:ext cx="2800412" cy="905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খ-দল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092" y="4961020"/>
            <a:ext cx="11939954" cy="1747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কিভাবে এই বাংলায় ফিরে আসবেন ব্যাখ্যা কর।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8665" y="222864"/>
            <a:ext cx="3150726" cy="595602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algn="ctr"/>
            <a:r>
              <a:rPr lang="bn-BD" sz="48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636" y="1018399"/>
            <a:ext cx="11903824" cy="1429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 কত সালে 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করেন?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উঃ-১৮৯৯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92152" y="1600200"/>
            <a:ext cx="2286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635" y="2609561"/>
            <a:ext cx="11903825" cy="12032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উঃ-রুপসী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3552" y="2743200"/>
            <a:ext cx="2514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635" y="4001079"/>
            <a:ext cx="11903825" cy="146372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নানন্দ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োজিত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-অ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3551" y="3946478"/>
            <a:ext cx="2514600" cy="1082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635" y="5664734"/>
            <a:ext cx="11903824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কত সালে মৃত্যু বরণ করেন?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উঃ-১৯৫৪</a:t>
            </a:r>
          </a:p>
        </p:txBody>
      </p:sp>
    </p:spTree>
    <p:extLst>
      <p:ext uri="{BB962C8B-B14F-4D97-AF65-F5344CB8AC3E}">
        <p14:creationId xmlns:p14="http://schemas.microsoft.com/office/powerpoint/2010/main" val="4240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413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62329" y="1007165"/>
            <a:ext cx="3167271" cy="234004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3426" y="4664765"/>
            <a:ext cx="10684820" cy="1449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কবিতা অবলম্বনে 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বাংলাদেশের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বৈচিত্র 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</a:p>
        </p:txBody>
      </p:sp>
    </p:spTree>
    <p:extLst>
      <p:ext uri="{BB962C8B-B14F-4D97-AF65-F5344CB8AC3E}">
        <p14:creationId xmlns:p14="http://schemas.microsoft.com/office/powerpoint/2010/main" val="36361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0" y="989558"/>
            <a:ext cx="12192000" cy="5752532"/>
          </a:xfrm>
          <a:prstGeom prst="snip1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6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6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6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6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</a:p>
          <a:p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  <a:endParaRPr lang="en-US" sz="60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36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 - rmoklesuddin12@gmail.com</a:t>
            </a:r>
            <a:endParaRPr lang="en-US" sz="40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4229100" y="0"/>
            <a:ext cx="3733800" cy="860767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/>
                <a:solidFill>
                  <a:srgbClr val="7030A0"/>
                </a:solidFill>
              </a:rPr>
              <a:t>শিক্ষক </a:t>
            </a:r>
            <a:r>
              <a:rPr lang="en-US" sz="3200" b="1" dirty="0" err="1">
                <a:ln/>
                <a:solidFill>
                  <a:srgbClr val="7030A0"/>
                </a:solidFill>
              </a:rPr>
              <a:t>পরিচিতি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43" y="1930759"/>
            <a:ext cx="3697357" cy="3741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02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3124200"/>
            <a:ext cx="91440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16675" y="114299"/>
            <a:ext cx="10576541" cy="20107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626" y="231820"/>
            <a:ext cx="6953600" cy="1617372"/>
          </a:xfrm>
          <a:solidFill>
            <a:schemeClr val="tx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3" y="2141114"/>
            <a:ext cx="11904785" cy="4525963"/>
          </a:xfrm>
          <a:solidFill>
            <a:srgbClr val="009900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marL="0" indent="0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bn-B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৩-০২-২১ইং</a:t>
            </a:r>
          </a:p>
          <a:p>
            <a:pPr marL="0" indent="0">
              <a:buNone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572" y="99811"/>
            <a:ext cx="4773769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25908"/>
            <a:ext cx="1193995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জন্ম ও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গঠন করতে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শুদ্ধরূপে পাঠ করতে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অপরুপ সৌন্দর্যের ব্যাখ্যা করতে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এদেশে আবার কেন ফিরে আসতে চান তার  বর্ণনা করতে  পারবে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4107" y="1242811"/>
            <a:ext cx="7366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  <a:endParaRPr lang="bn-B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30262" cy="3332609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022" y="56010"/>
            <a:ext cx="4219977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32610"/>
            <a:ext cx="4730262" cy="3525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023" y="3388619"/>
            <a:ext cx="4219976" cy="3469379"/>
          </a:xfrm>
          <a:prstGeom prst="rect">
            <a:avLst/>
          </a:prstGeom>
        </p:spPr>
      </p:pic>
      <p:pic>
        <p:nvPicPr>
          <p:cNvPr id="6" name="Content Placeholder 3" descr="white_heron_t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263" y="1"/>
            <a:ext cx="3241760" cy="3332610"/>
          </a:xfrm>
          <a:prstGeom prst="rect">
            <a:avLst/>
          </a:prstGeom>
        </p:spPr>
      </p:pic>
      <p:pic>
        <p:nvPicPr>
          <p:cNvPr id="7" name="Content Placeholder 4" descr="chi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0263" y="3332609"/>
            <a:ext cx="3241758" cy="35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38101"/>
            <a:ext cx="12192000" cy="433965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5178" y="5534561"/>
            <a:ext cx="7833327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4548" y="22438"/>
            <a:ext cx="6035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</a:rPr>
              <a:t>আজকের পাঠ</a:t>
            </a:r>
            <a:r>
              <a:rPr lang="bn-BD" sz="6000" b="1" dirty="0" smtClean="0">
                <a:solidFill>
                  <a:srgbClr val="FF0000"/>
                </a:solidFill>
              </a:rPr>
              <a:t>..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7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284" y="55877"/>
            <a:ext cx="4031087" cy="710101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8720" y="3423497"/>
            <a:ext cx="2561025" cy="15454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1820" y="837436"/>
            <a:ext cx="3131435" cy="19679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জন্মঃ১৮৯৯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১৭ই ফেব্রুয়ারী, বরিশালে।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54569" y="837436"/>
            <a:ext cx="4069724" cy="22007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পিতাঃ সত্যানন্দ দাশ </a:t>
            </a:r>
          </a:p>
          <a:p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মাতাঃ 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কুমারী 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 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28155" y="773352"/>
            <a:ext cx="4352228" cy="22648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জীবনঃএস,এস ,সি ১৯১৫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এইচ,এস,সি ১৯১৭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বি,এ অনার্স ১৯১৯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এম,এ ১৯২১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46142" y="3181083"/>
            <a:ext cx="4234241" cy="367691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অধ্যাপনা দিয়ে  কর্মজীবন শুরু।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শিক্ষকতাঃকলকাতা সিটি কলেজ,বাগেরহাট কলেজ,দিল্লির রামযশ,ব্রজমোহন,খগড়পুর,বড়িষা,হাওড়া গার্লস কলেজ।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896" y="3262924"/>
            <a:ext cx="4430332" cy="34120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কাব্যগ্রন্থঃঝরা পালক,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বনলতা সেন,মহাপ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থিবী,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রুপসী বাংলা,বেলা অবেলা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কালবেলা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উপন্যাসঃমাল্যবান,স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তীর্থ।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অবদানঃস্বরাজ পত্রিকা সম্পাদনা।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90941" y="5354288"/>
            <a:ext cx="2833352" cy="1238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পরলোকগমনঃ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১৯৫৪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</a:p>
          <a:p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২২শে অক্টোবর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8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390" y="1539888"/>
            <a:ext cx="312444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ঘুঙ্গুর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0660" y="1678098"/>
            <a:ext cx="412123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পায়ের গয়না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390" y="3451932"/>
            <a:ext cx="274237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সুদর্শন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3976" y="3636598"/>
            <a:ext cx="44146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গোবরে পোকা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471" y="5493976"/>
            <a:ext cx="312444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ডিঙ্গা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5054" y="5493976"/>
            <a:ext cx="3992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ছোট নৌকা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50000" b="21854"/>
          <a:stretch/>
        </p:blipFill>
        <p:spPr>
          <a:xfrm>
            <a:off x="3614300" y="5197638"/>
            <a:ext cx="4038599" cy="15160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2"/>
          <a:stretch/>
        </p:blipFill>
        <p:spPr>
          <a:xfrm>
            <a:off x="3470948" y="3057444"/>
            <a:ext cx="4197122" cy="1812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47" y="1293497"/>
            <a:ext cx="4181951" cy="1600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699EB2E-0BE7-477E-A90D-2040C4ACF25B}"/>
              </a:ext>
            </a:extLst>
          </p:cNvPr>
          <p:cNvSpPr/>
          <p:nvPr/>
        </p:nvSpPr>
        <p:spPr>
          <a:xfrm>
            <a:off x="4268973" y="196562"/>
            <a:ext cx="2729251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400" dirty="0" smtClean="0">
                <a:solidFill>
                  <a:prstClr val="white"/>
                </a:solidFill>
              </a:rPr>
              <a:t>শব্দার্থ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278" y="2945077"/>
            <a:ext cx="2998303" cy="1692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নীড়-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1" y="31844"/>
            <a:ext cx="3581401" cy="255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826" y="2827303"/>
            <a:ext cx="3932908" cy="2108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94428" y="3316725"/>
            <a:ext cx="4697571" cy="1320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 </a:t>
            </a:r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542700"/>
            <a:ext cx="3760631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ধবল বক-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1" y="3663288"/>
            <a:ext cx="3581400" cy="1975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029" y="5234609"/>
            <a:ext cx="3581400" cy="16346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99582" y="5492088"/>
            <a:ext cx="4568617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 </a:t>
            </a:r>
            <a:r>
              <a:rPr lang="bn-BD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699EB2E-0BE7-477E-A90D-2040C4ACF25B}"/>
              </a:ext>
            </a:extLst>
          </p:cNvPr>
          <p:cNvSpPr/>
          <p:nvPr/>
        </p:nvSpPr>
        <p:spPr>
          <a:xfrm>
            <a:off x="4343401" y="186850"/>
            <a:ext cx="2729251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400" dirty="0" smtClean="0">
                <a:solidFill>
                  <a:prstClr val="white"/>
                </a:solidFill>
              </a:rPr>
              <a:t>শব্দার্থ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278" y="1476638"/>
            <a:ext cx="29983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জলাঙ্গী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170581" y="1223430"/>
            <a:ext cx="4828038" cy="14545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8362121" y="1291972"/>
            <a:ext cx="35780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নদী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1" grpId="0" animBg="1"/>
      <p:bldP spid="12" grpId="0" animBg="1"/>
      <p:bldP spid="13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598</TotalTime>
  <Words>624</Words>
  <Application>Microsoft Office PowerPoint</Application>
  <PresentationFormat>Widescreen</PresentationFormat>
  <Paragraphs>115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Garamond</vt:lpstr>
      <vt:lpstr>NikoshBAN</vt:lpstr>
      <vt:lpstr>Vrinda</vt:lpstr>
      <vt:lpstr>Wingdings</vt:lpstr>
      <vt:lpstr>Wingdings 3</vt:lpstr>
      <vt:lpstr>Ion</vt:lpstr>
      <vt:lpstr>আজকের ক্লাসে সকলকে</vt:lpstr>
      <vt:lpstr>PowerPoint Presentation</vt:lpstr>
      <vt:lpstr>পাঠ পরিচিতি</vt:lpstr>
      <vt:lpstr>শিখনফল</vt:lpstr>
      <vt:lpstr>PowerPoint Presentation</vt:lpstr>
      <vt:lpstr>PowerPoint Presentation</vt:lpstr>
      <vt:lpstr>কবি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মূলকথা</vt:lpstr>
      <vt:lpstr>দলগত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MoklesPC</cp:lastModifiedBy>
  <cp:revision>143</cp:revision>
  <dcterms:created xsi:type="dcterms:W3CDTF">2015-05-10T15:49:00Z</dcterms:created>
  <dcterms:modified xsi:type="dcterms:W3CDTF">2021-02-01T15:18:02Z</dcterms:modified>
</cp:coreProperties>
</file>