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69" r:id="rId3"/>
    <p:sldId id="294" r:id="rId4"/>
    <p:sldId id="271" r:id="rId5"/>
    <p:sldId id="272" r:id="rId6"/>
    <p:sldId id="324" r:id="rId7"/>
    <p:sldId id="325" r:id="rId8"/>
    <p:sldId id="299" r:id="rId9"/>
    <p:sldId id="334" r:id="rId10"/>
    <p:sldId id="335" r:id="rId11"/>
    <p:sldId id="340" r:id="rId12"/>
    <p:sldId id="336" r:id="rId13"/>
    <p:sldId id="337" r:id="rId14"/>
    <p:sldId id="338" r:id="rId15"/>
    <p:sldId id="339" r:id="rId16"/>
    <p:sldId id="306" r:id="rId17"/>
    <p:sldId id="312" r:id="rId18"/>
    <p:sldId id="309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91AD1-C6CE-4C1F-AEA0-1F512CBA3412}" type="presOf" srcId="{B66585AF-9E68-4668-9DED-FFECEF032BE5}" destId="{FEC0D7AC-7224-421A-AA75-F5A9B40DEFD1}" srcOrd="0" destOrd="0" presId="urn:microsoft.com/office/officeart/2008/layout/CircularPictureCallout"/>
    <dgm:cxn modelId="{FE945AF2-D9FE-416E-8E02-5EDFCA0236E9}" type="presOf" srcId="{72C63C76-153C-48B7-B57B-C97D3792EDCD}" destId="{8E481DE8-C915-4E6E-9E2C-CBCE4F434B5A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13BCC258-16EF-442A-8F7F-505F03CB585D}" type="presOf" srcId="{63C483A7-19B9-4E4B-ACF3-D3D636F1A9DE}" destId="{F5F471D1-D914-41A3-A25D-AF3575C00111}" srcOrd="0" destOrd="0" presId="urn:microsoft.com/office/officeart/2008/layout/CircularPictureCallout"/>
    <dgm:cxn modelId="{9EB65996-1ECB-49E4-A5DA-36796BC50560}" type="presParOf" srcId="{8E481DE8-C915-4E6E-9E2C-CBCE4F434B5A}" destId="{51DEBB0B-4383-4192-8D96-BF69710564C9}" srcOrd="0" destOrd="0" presId="urn:microsoft.com/office/officeart/2008/layout/CircularPictureCallout"/>
    <dgm:cxn modelId="{288AA92A-444F-4428-B8CA-982BA281537E}" type="presParOf" srcId="{51DEBB0B-4383-4192-8D96-BF69710564C9}" destId="{1402F882-3DDD-4EB3-AC91-A4AFC6117EEB}" srcOrd="0" destOrd="0" presId="urn:microsoft.com/office/officeart/2008/layout/CircularPictureCallout"/>
    <dgm:cxn modelId="{9B6C7773-28D9-4BE9-A8E4-12E335FF69B3}" type="presParOf" srcId="{1402F882-3DDD-4EB3-AC91-A4AFC6117EEB}" destId="{FEC0D7AC-7224-421A-AA75-F5A9B40DEFD1}" srcOrd="0" destOrd="0" presId="urn:microsoft.com/office/officeart/2008/layout/CircularPictureCallout"/>
    <dgm:cxn modelId="{CD6444C2-E29E-494F-BA63-7E1323FF29FE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E7F4-C3C1-49CE-B738-11729216E436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5305-9F92-41C6-9C16-1122444D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5334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7413" y="228600"/>
                <a:ext cx="8036987" cy="48768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৩/ তাপমাত্রা ও চাপের সম্পর্কঃ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𝑚𝑜𝑙</m:t>
                    </m:r>
                  </m:oMath>
                </a14:m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আদর্শ গ্যাসের জন্য আমরা জানি,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𝑃𝑉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𝑅𝑇</m:t>
                    </m:r>
                  </m:oMath>
                </a14:m>
                <a:endPara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		       </a:t>
                </a:r>
                <a:r>
                  <a:rPr lang="en-US" sz="2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𝑅𝑇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r>
                  <a:rPr lang="bn-IN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সমীকরণে বসিয়ে পাই, </a:t>
                </a:r>
              </a:p>
              <a:p>
                <a:pPr algn="l"/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bn-IN" sz="280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80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𝑅𝑇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bn-IN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𝛾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endPara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d>
                          <m:dPr>
                            <m:ctrlPr>
                              <a:rPr lang="bn-IN" sz="2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8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bn-IN" sz="2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800" b="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bn-IN" sz="2800" b="0" i="1" dirty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 যা তাপমাত্রা ও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চাপের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সম্পর্ক।</a:t>
                </a:r>
                <a:endParaRPr lang="bn-IN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7413" y="228600"/>
                <a:ext cx="8036987" cy="4876800"/>
              </a:xfrm>
              <a:blipFill rotWithShape="1">
                <a:blip r:embed="rId2"/>
                <a:stretch>
                  <a:fillRect l="-1815" t="-871" b="-6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432" y="594359"/>
            <a:ext cx="2356339" cy="61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85800"/>
            <a:ext cx="2590800" cy="609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819400"/>
            <a:ext cx="63246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রুদ্ধতাপীয়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প্রক্রিয়ায় গ্যাসের চলরাশিগুলোর মধ্যে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 তিনটি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70104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খাড়া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ea typeface="Cambria Math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3200" y="3593068"/>
            <a:ext cx="4191000" cy="3100864"/>
            <a:chOff x="-1600200" y="2362200"/>
            <a:chExt cx="4191000" cy="310086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447800" y="5093732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5093732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000" r="-53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Arc 8"/>
          <p:cNvSpPr/>
          <p:nvPr/>
        </p:nvSpPr>
        <p:spPr>
          <a:xfrm rot="8934871">
            <a:off x="3631013" y="2149308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411826">
            <a:off x="4522501" y="2091351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730636">
            <a:off x="3544468" y="537422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সমোষ্ণ রেখা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835485">
            <a:off x="4158409" y="491712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রুদ্ধতাপীয় রেখা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52400" y="762000"/>
                <a:ext cx="8875187" cy="27548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কতটুকু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খাড়া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সেটি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বুঝা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রেখাটির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ঢাল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নতিমাত্রা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ঢাল</a:t>
                </a:r>
                <a:r>
                  <a:rPr lang="bn-IN" sz="2400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যত বেশি সে রেখা তত বেশি খাড়া। </a:t>
                </a:r>
              </a:p>
              <a:p>
                <a:pPr algn="l"/>
                <a:r>
                  <a:rPr lang="bn-IN" sz="24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আমরা জানি, কোন রেখার ঢাল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solidFill>
                              <a:schemeClr val="accent5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accent5"/>
                            </a:solidFill>
                            <a:latin typeface="Cambria Math"/>
                            <a:cs typeface="NikoshBAN" pitchFamily="2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accent5"/>
                            </a:solidFill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dirty="0" smtClean="0">
                  <a:solidFill>
                    <a:schemeClr val="accent5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bn-IN" sz="240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লেখচিত্র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রেখ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া</a:t>
                </a:r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টির ঢাল হবে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সমোষ্ণ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রেখার জন্য</a:t>
                </a:r>
                <a:r>
                  <a:rPr lang="bn-IN" sz="2400" dirty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নির্ণয় করে দেখব কোনটি বড়। যেটি বড় সেটিই খাড়া। </a:t>
                </a:r>
                <a:endParaRPr lang="bn-IN" sz="2400" b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8875187" cy="2754868"/>
              </a:xfrm>
              <a:prstGeom prst="rect">
                <a:avLst/>
              </a:prstGeom>
              <a:blipFill rotWithShape="1">
                <a:blip r:embed="rId7"/>
                <a:stretch>
                  <a:fillRect l="-890" t="-131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3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0" grpId="0" animBg="1"/>
      <p:bldP spid="11" grpId="0"/>
      <p:bldP spid="12" grpId="0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5013" y="152400"/>
                <a:ext cx="8265587" cy="66294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24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ঢাল,</a:t>
                </a:r>
                <a:r>
                  <a:rPr lang="en-US" sz="24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য়ার ক্ষেত্রে আমরা জানি,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bn-IN" sz="2400" b="0" i="1" dirty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endParaRPr lang="bn-IN" sz="24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এই সমীকরণকে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এর সাপেক্ষে অন্তরীকরণ করে পাই,</a:t>
                </a:r>
              </a:p>
              <a:p>
                <a:pPr algn="l"/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0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bn-IN" sz="2400" b="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f>
                      <m:fPr>
                        <m:ctrlPr>
                          <a:rPr lang="bn-IN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b="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𝛾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  <m:r>
                              <a:rPr lang="en-US" sz="2400" b="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r>
                      <a:rPr lang="en-US" sz="2400" b="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r>
                      <a:rPr lang="en-US" sz="2400" b="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𝛾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IN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রুদ্ধতাপীয় 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ঢাল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r>
                      <a:rPr lang="en-US" sz="2400" b="0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𝛾</m:t>
                    </m:r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… … … (i)</a:t>
                </a:r>
                <a:endPara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5013" y="152400"/>
                <a:ext cx="8265587" cy="6629400"/>
              </a:xfrm>
              <a:blipFill rotWithShape="1">
                <a:blip r:embed="rId2"/>
                <a:stretch>
                  <a:fillRect l="-1029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2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457200"/>
                <a:ext cx="8875187" cy="52578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সমোষ্ণ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bn-IN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ঢাল, </a:t>
                </a:r>
              </a:p>
              <a:p>
                <a:pPr algn="l"/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য়ার ক্ষেত্রে আমরা জানি,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endParaRPr lang="bn-IN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এই সমীকরণকে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এর সাপেক্ষে অন্তরীকরণ করে পাই,</a:t>
                </a:r>
              </a:p>
              <a:p>
                <a:pPr algn="l"/>
                <a:r>
                  <a:rPr lang="bn-IN" sz="28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800" b="0" i="0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8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bn-IN" sz="2800" i="1" dirty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en-US" sz="2800" b="0" i="0" dirty="0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f>
                      <m:fPr>
                        <m:ctrlPr>
                          <a:rPr lang="bn-IN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𝑉</m:t>
                    </m:r>
                    <m:f>
                      <m:fPr>
                        <m:ctrlPr>
                          <a:rPr lang="bn-IN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𝑉</m:t>
                    </m:r>
                    <m:f>
                      <m:fPr>
                        <m:ctrlPr>
                          <a:rPr lang="bn-IN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bn-IN" sz="28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;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বা</a:t>
                </a:r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 </m:t>
                    </m:r>
                    <m:f>
                      <m:fPr>
                        <m:ctrlPr>
                          <a:rPr lang="bn-IN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 রেখার ঢাল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chemeClr val="accent3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𝑑𝑃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den>
                    </m:f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=− </m:t>
                    </m:r>
                    <m:f>
                      <m:fPr>
                        <m:ctrlPr>
                          <a:rPr lang="bn-IN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 … … (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ii)</a:t>
                </a:r>
                <a:endParaRPr lang="bn-IN" sz="28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457200"/>
                <a:ext cx="8875187" cy="5257800"/>
              </a:xfrm>
              <a:blipFill rotWithShape="1">
                <a:blip r:embed="rId2"/>
                <a:stretch>
                  <a:fillRect l="-1575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3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6200" y="457200"/>
                <a:ext cx="8915400" cy="38862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সমীকরণ (i)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ii)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B05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রুদ্ধতাপীয় </m:t>
                        </m:r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rgbClr val="00B05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রেখার ঢাল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rgbClr val="00B05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সমোষ্ণ রেখার ঢাল</m:t>
                        </m:r>
                      </m:den>
                    </m:f>
                    <m:r>
                      <a:rPr lang="bn-IN" sz="28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f>
                          <m:fPr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 </m:t>
                        </m:r>
                        <m:f>
                          <m:fPr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den>
                        </m:f>
                      </m:den>
                    </m:f>
                    <m:r>
                      <a:rPr lang="bn-IN" sz="28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IN" sz="2800" dirty="0" smtClean="0">
                  <a:solidFill>
                    <a:srgbClr val="00B050"/>
                  </a:solidFill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রুদ্ধতাপীয় </m:t>
                        </m:r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rgbClr val="C0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রেখার ঢাল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rgbClr val="C0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সমোষ্ণ রেখার ঢাল</m:t>
                        </m:r>
                      </m:den>
                    </m:f>
                    <m:r>
                      <a:rPr lang="bn-IN" sz="280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tx2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rPr>
                      <m:t>রুদ্ধতাপীয় 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rPr>
                      <m:t>রেখার ঢাল</m:t>
                    </m:r>
                    <m:r>
                      <a:rPr lang="bn-IN" sz="28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bn-IN" sz="2800" dirty="0">
                    <a:solidFill>
                      <a:schemeClr val="tx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rPr>
                      <m:t>সমোষ্ণ রেখার ঢাল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IN" sz="2800" dirty="0" smtClean="0">
                    <a:solidFill>
                      <a:srgbClr val="0070C0"/>
                    </a:solidFill>
                    <a:cs typeface="NikoshBAN" pitchFamily="2" charset="0"/>
                  </a:rPr>
                  <a:t>অর্থাৎ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rPr>
                      <m:t>রুদ্ধতাপীয় 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rPr>
                      <m:t>রেখার ঢাল</m:t>
                    </m:r>
                    <m:r>
                      <a:rPr lang="bn-IN" sz="2800" b="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rPr>
                      <m:t>সমোষ্ণ রেখার ঢাল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অপেক্ষা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গুণ খাড়া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24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24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57200"/>
                <a:ext cx="8915400" cy="3886200"/>
              </a:xfrm>
              <a:prstGeom prst="rect">
                <a:avLst/>
              </a:prstGeom>
              <a:blipFill rotWithShape="1">
                <a:blip r:embed="rId2"/>
                <a:stretch>
                  <a:fillRect l="-1296" t="-1090" b="-17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971800"/>
            <a:ext cx="4572000" cy="871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18295" y="332935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 মিনিট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13" y="344269"/>
            <a:ext cx="270028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3810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3429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রুদ্ধ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তাপীয় প্রক্রিয়া কী?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782" y="3962400"/>
            <a:ext cx="8666018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তাপগতিবিদ্যার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 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590800"/>
            <a:ext cx="7391400" cy="838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রুদ্ধ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তাপীয়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 আপেক্ষিক তাপ শূন্য কেন?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1782" y="5181600"/>
                <a:ext cx="8666018" cy="8382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৪।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রুদ্ধতাপীয় </m:t>
                    </m:r>
                    <m:r>
                      <m:rPr>
                        <m:nor/>
                      </m:rPr>
                      <a:rPr lang="bn-IN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রেখার ঢাল</m:t>
                    </m:r>
                    <m:r>
                      <a:rPr lang="bn-IN" sz="32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m:rPr>
                        <m:nor/>
                      </m:rPr>
                      <a:rPr lang="bn-IN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সমোষ্ণ রেখার ঢাল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অপেক্ষা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কত গুণ খাড়া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endPara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5181600"/>
                <a:ext cx="8666018" cy="838200"/>
              </a:xfrm>
              <a:prstGeom prst="rect">
                <a:avLst/>
              </a:prstGeom>
              <a:blipFill rotWithShape="1">
                <a:blip r:embed="rId2"/>
                <a:stretch>
                  <a:fillRect l="-1683" r="-2735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wnloads\Modern-Interior-Design-and-feet-beautiful-villa-design-Kerala-home-design-and-floor-plans-Beautiful-House-Plans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7432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4151141"/>
                <a:ext cx="8839200" cy="13352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বায়ুমন্ডলীয় চাপে আবদ্ধ শুষ্ক বায়ুকে হঠাৎ সংনমিত করে আয়তন অর্ধেক করা হল। চূড়ান্ত তাপমাত্রা ও চাপ নির্ণয়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51141"/>
                <a:ext cx="8839200" cy="1335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4572000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0699174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7828" y="3939570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0978" y="5215526"/>
            <a:ext cx="642054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ঘটনা দুটিতে কী তাপের আদান প্রদান হচ্ছে?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838575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501252" y="4144373"/>
            <a:ext cx="3810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1366" y="4246594"/>
            <a:ext cx="337027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199" y="3969595"/>
            <a:ext cx="341244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115" r="1854" b="15417"/>
          <a:stretch/>
        </p:blipFill>
        <p:spPr>
          <a:xfrm>
            <a:off x="468923" y="914400"/>
            <a:ext cx="4026877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2652684" y="5215525"/>
            <a:ext cx="368623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তাপের আদান প্রদান হচ্ছে না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4762" y="5215526"/>
            <a:ext cx="603656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তাপগতিবিদ্যায় এই ঘটনা দুটিকে বলা হয়... ...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 animBg="1"/>
      <p:bldP spid="13" grpId="0" animBg="1"/>
      <p:bldP spid="14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092" y="1905000"/>
            <a:ext cx="4416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রুদ্ধ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পীয়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5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524000"/>
            <a:ext cx="4343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 . . 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5943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রুদ্ধতাপীয় প্রক্রিয়া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বল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ে,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8077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রুদ্ধতাপীয় প্রক্রিয়ায় গ্যাসের চলরাশিগুলোর মধ্যে সম্পর্ক স্থাপন করতে পারবে,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876800"/>
            <a:ext cx="8534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রুদ্ধতাপীয় রেখার ঢাল সমোষ্ণ রেখার ঢাল অপেক্ষা অধিকতর খাঁড়া তা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70301"/>
            <a:ext cx="274261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8200" y="3854614"/>
            <a:ext cx="685800" cy="793586"/>
            <a:chOff x="-1905000" y="3697558"/>
            <a:chExt cx="685800" cy="1078476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1" y="199955"/>
            <a:ext cx="2209799" cy="6335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রুদ্ধতাপীয়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য়া </a:t>
            </a:r>
          </a:p>
          <a:p>
            <a:pPr algn="l"/>
            <a:endParaRPr lang="bn-IN" b="1" u="sng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grpSp>
        <p:nvGrpSpPr>
          <p:cNvPr id="60" name="Group 59"/>
          <p:cNvGrpSpPr/>
          <p:nvPr/>
        </p:nvGrpSpPr>
        <p:grpSpPr>
          <a:xfrm>
            <a:off x="3810000" y="453144"/>
            <a:ext cx="2231571" cy="3308350"/>
            <a:chOff x="8644449" y="2940050"/>
            <a:chExt cx="2231571" cy="3155950"/>
          </a:xfrm>
        </p:grpSpPr>
        <p:sp>
          <p:nvSpPr>
            <p:cNvPr id="23" name="Can 22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644449" y="2940050"/>
              <a:ext cx="2209800" cy="1250950"/>
              <a:chOff x="8825345" y="3108325"/>
              <a:chExt cx="2209800" cy="12509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an 28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1201" y="3329698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15200" y="228600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 rot="10800000">
            <a:off x="7880572" y="998767"/>
            <a:ext cx="371445" cy="2276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0" y="769612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10452808">
            <a:off x="811756" y="-715639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29390" y="1766423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10000" y="421394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09026"/>
            <a:ext cx="2819400" cy="3717052"/>
            <a:chOff x="9529855" y="1653018"/>
            <a:chExt cx="2819400" cy="3717052"/>
          </a:xfrm>
        </p:grpSpPr>
        <p:grpSp>
          <p:nvGrpSpPr>
            <p:cNvPr id="18" name="Group 17"/>
            <p:cNvGrpSpPr/>
            <p:nvPr/>
          </p:nvGrpSpPr>
          <p:grpSpPr>
            <a:xfrm>
              <a:off x="9665732" y="1692396"/>
              <a:ext cx="2615845" cy="3661791"/>
              <a:chOff x="9372600" y="2358008"/>
              <a:chExt cx="2615845" cy="3661791"/>
            </a:xfrm>
          </p:grpSpPr>
          <p:sp>
            <p:nvSpPr>
              <p:cNvPr id="8" name="Block Arc 7"/>
              <p:cNvSpPr/>
              <p:nvPr/>
            </p:nvSpPr>
            <p:spPr>
              <a:xfrm>
                <a:off x="9394371" y="2358008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10800000">
                <a:off x="9394371" y="5558407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9372600" y="2590800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1963400" y="2575218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 rot="5400000">
              <a:off x="11783589" y="31254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 rot="20873797">
              <a:off x="11473843" y="50007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 rot="5400000">
              <a:off x="9333521" y="33540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 rot="21026703">
              <a:off x="9733087" y="165301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2"/>
              <p:cNvSpPr txBox="1">
                <a:spLocks/>
              </p:cNvSpPr>
              <p:nvPr/>
            </p:nvSpPr>
            <p:spPr>
              <a:xfrm>
                <a:off x="110162" y="4712172"/>
                <a:ext cx="8951387" cy="2069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যে 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প্রক্রিয়ায় কোন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সিস্টেম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তাপশক্তি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বাইরে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বাইরে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তাপশক্তি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সিস্টেমের ভিতরে প্রবেশ করতে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কিন্তু সিস্টেমের অভ্যন্তরের চাপ, আয়তন ও তাপমাত্রার পরিবর্তন ঘটে তাকে রুদ্ধতাপীয়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প্রক্রিয়া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বলে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এক্ষেত্রে,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bn-IN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।</m:t>
                    </m:r>
                    <m:r>
                      <a:rPr lang="bn-IN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i="1" dirty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</a:rPr>
                  <a:t> </a:t>
                </a:r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হঠাৎ গাড়ির চাকার টিউব ফেটে যাওয়া, গ্যাসীয় মাধ্যমে শব্দ সঞ্চালন</a:t>
                </a:r>
                <a:r>
                  <a:rPr lang="bn-IN" sz="24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রুদ্ধতাপীয়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4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য়ার উদাহরণ। </a:t>
                </a:r>
                <a:endParaRPr lang="bn-IN" sz="2400" b="1" u="sng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b="1" u="sng" dirty="0"/>
              </a:p>
            </p:txBody>
          </p:sp>
        </mc:Choice>
        <mc:Fallback xmlns="">
          <p:sp>
            <p:nvSpPr>
              <p:cNvPr id="5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2" y="4712172"/>
                <a:ext cx="8951387" cy="2069628"/>
              </a:xfrm>
              <a:prstGeom prst="rect">
                <a:avLst/>
              </a:prstGeom>
              <a:blipFill rotWithShape="1">
                <a:blip r:embed="rId7"/>
                <a:stretch>
                  <a:fillRect l="-883" t="-1744" r="-108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391400" y="395104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তাপমাত্রা হ্রাস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1" grpId="0" animBg="1"/>
      <p:bldP spid="61" grpId="1" animBg="1"/>
      <p:bldP spid="55" grpId="0" animBg="1"/>
      <p:bldP spid="52" grpId="0" build="p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152400"/>
                <a:ext cx="8875187" cy="17526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bn-IN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0" i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ধ্রুবক।</m:t>
                    </m:r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অর্থাৎ তাপ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 পরিবর্তন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bn-IN" sz="280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।</a:t>
                </a:r>
                <a:endParaRPr lang="bn-IN" sz="2800" dirty="0" smtClean="0">
                  <a:solidFill>
                    <a:srgbClr val="C0000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আপেক্ষিক তাপ,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অর্থাৎ</a:t>
                </a:r>
                <a:r>
                  <a:rPr lang="bn-IN" sz="28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রুদ্ধতাপীয়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পরিবর্তনের সময় গ্যাসের আপেক্ষিক তাপ শূন্য হয়। </a:t>
                </a:r>
                <a:endParaRPr lang="bn-IN" sz="2800" b="1" u="sng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152400"/>
                <a:ext cx="8875187" cy="1752600"/>
              </a:xfrm>
              <a:blipFill rotWithShape="1">
                <a:blip r:embed="rId2"/>
                <a:stretch>
                  <a:fillRect l="-1233" t="-2055"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3" y="2057399"/>
                <a:ext cx="8875187" cy="46482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যেহেতু রুদ্ধতাপীয়</a:t>
                </a:r>
                <a:r>
                  <a:rPr lang="en-US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0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70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bn-IN" sz="70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গৃহীত বা বর্জিত তাপ,  </a:t>
                </a:r>
                <a14:m>
                  <m:oMath xmlns:m="http://schemas.openxmlformats.org/officeDocument/2006/math">
                    <m:r>
                      <a:rPr lang="en-US" sz="7000" i="1" dirty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7000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7000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70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7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সেহেতু</a:t>
                </a:r>
                <a:r>
                  <a:rPr lang="bn-IN" sz="7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তাপগতিবিদ্যার ১ম সূত্রকে লেখা যায়-</a:t>
                </a:r>
                <a:endParaRPr lang="en-US" sz="7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7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7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7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bn-IN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7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endParaRPr lang="bn-IN" sz="7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  বা, </a:t>
                </a:r>
                <a:r>
                  <a:rPr lang="en-US" sz="7000" dirty="0" smtClean="0">
                    <a:solidFill>
                      <a:schemeClr val="accent5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𝑑𝑈</m:t>
                    </m:r>
                    <m:r>
                      <a:rPr lang="bn-IN" sz="7000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𝑑𝑊</m:t>
                    </m:r>
                  </m:oMath>
                </a14:m>
                <a:endParaRPr lang="en-US" sz="7000" dirty="0" smtClean="0">
                  <a:solidFill>
                    <a:schemeClr val="accent5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7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7000" dirty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𝑑𝑈</m:t>
                    </m:r>
                    <m:r>
                      <a:rPr lang="en-US" sz="7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7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𝑑𝑊</m:t>
                    </m:r>
                  </m:oMath>
                </a14:m>
                <a:endParaRPr lang="en-US" sz="7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সুতরাং রুদ্ধতাপীয় প্রসারণের সময় সিস্টেম যতটুকু বহিঃস্থ কাজ সম্পাদন করে, </a:t>
                </a:r>
                <a:r>
                  <a:rPr lang="bn-IN" sz="7000" dirty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সিস্টেমের</a:t>
                </a:r>
                <a:r>
                  <a:rPr lang="bn-IN" sz="70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অন্তঃস্থ শক্তি ততটুকু হ্রাস পায়।</a:t>
                </a:r>
                <a:r>
                  <a:rPr lang="bn-IN" sz="7000" dirty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7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রুদ্ধতাপীয়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সংকোচনের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সময়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সিস্টেমের উপর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যতটুকু বহিঃস্থ কাজ সম্পাদন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করা হয়, সিস্টেমের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অন্তঃস্থ শক্তি ততটুকু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বৃদ্ধি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পায়।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endParaRPr lang="en-US" sz="8000" b="0" i="1" dirty="0" smtClean="0">
                  <a:solidFill>
                    <a:schemeClr val="accent4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3" y="2057399"/>
                <a:ext cx="8875187" cy="4648201"/>
              </a:xfrm>
              <a:prstGeom prst="rect">
                <a:avLst/>
              </a:prstGeom>
              <a:blipFill rotWithShape="1">
                <a:blip r:embed="rId3"/>
                <a:stretch>
                  <a:fillRect l="-2055" t="-2738" r="-959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9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432" y="594359"/>
            <a:ext cx="2356339" cy="61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85800"/>
            <a:ext cx="2590800" cy="609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124200"/>
            <a:ext cx="3657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রুদ্ধতাপীয় প্রক্রিয়া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228600"/>
                <a:ext cx="8951387" cy="64008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পরিবর্তনে</a:t>
                </a:r>
                <a:r>
                  <a:rPr lang="bn-IN" sz="28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চলরাশি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চাপ</a:t>
                </a:r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),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 মধ্যে তিনটি সম্পর্ক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স্থাপন করা যায়। </a:t>
                </a:r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b="1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১/ চাপ ও আয়তনের সম্পর্কঃ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(যা ইতোমধ্যে </a:t>
                </a:r>
                <a:r>
                  <a:rPr lang="bn-IN" sz="2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bn-IN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জেনেছি</a:t>
                </a:r>
                <a:r>
                  <a:rPr lang="bn-IN" sz="2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২/</a:t>
                </a:r>
                <a:r>
                  <a:rPr lang="bn-IN" sz="28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তাপমাত্রা ও আয়তনের সম্পর্কঃ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𝑚𝑜𝑙</m:t>
                    </m:r>
                  </m:oMath>
                </a14:m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আদর্শ গ্যাসের জন্য আমরা জানি,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𝑃𝑉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𝑅𝑇</m:t>
                    </m:r>
                  </m:oMath>
                </a14:m>
                <a:endPara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		       </a:t>
                </a:r>
                <a:r>
                  <a:rPr lang="en-US" sz="2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𝑅𝑇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8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r>
                  <a:rPr lang="bn-IN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সমীকরণে বসিয়ে পাই, </a:t>
                </a:r>
              </a:p>
              <a:p>
                <a:pPr algn="l"/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𝑅𝑇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bn-IN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p>
                        <m:r>
                          <a:rPr lang="bn-IN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𝛾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endPara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𝑅𝑇</m:t>
                        </m:r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bn-IN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r>
                  <a:rPr lang="bn-IN" sz="28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bn-IN" sz="28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bn-IN" sz="2800" i="1" dirty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 যা তাপমাত্রা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ও আয়তনের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সম্পর্ক।</a:t>
                </a:r>
                <a:endParaRPr lang="bn-IN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228600"/>
                <a:ext cx="8951387" cy="6400800"/>
              </a:xfrm>
              <a:blipFill rotWithShape="1">
                <a:blip r:embed="rId2"/>
                <a:stretch>
                  <a:fillRect l="-1561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2621</TotalTime>
  <Words>980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Alkas mia</dc:creator>
  <cp:lastModifiedBy>Windows User</cp:lastModifiedBy>
  <cp:revision>306</cp:revision>
  <dcterms:created xsi:type="dcterms:W3CDTF">2006-08-16T00:00:00Z</dcterms:created>
  <dcterms:modified xsi:type="dcterms:W3CDTF">2021-02-01T12:29:26Z</dcterms:modified>
</cp:coreProperties>
</file>