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9" r:id="rId5"/>
    <p:sldId id="282" r:id="rId6"/>
    <p:sldId id="263" r:id="rId7"/>
    <p:sldId id="262" r:id="rId8"/>
    <p:sldId id="280" r:id="rId9"/>
    <p:sldId id="260" r:id="rId10"/>
    <p:sldId id="264" r:id="rId11"/>
    <p:sldId id="265" r:id="rId12"/>
    <p:sldId id="266" r:id="rId13"/>
    <p:sldId id="281" r:id="rId14"/>
    <p:sldId id="276" r:id="rId15"/>
    <p:sldId id="283" r:id="rId16"/>
    <p:sldId id="270" r:id="rId17"/>
    <p:sldId id="278" r:id="rId18"/>
    <p:sldId id="271" r:id="rId19"/>
    <p:sldId id="274" r:id="rId20"/>
    <p:sldId id="273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F6C34-6A2B-4B29-8440-A0378932500F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2F896-6D00-4063-8657-AEE4A860C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4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2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5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76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43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75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9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3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9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995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825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54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5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14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7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39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6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6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2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2F896-6D00-4063-8657-AEE4A860CF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3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2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6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2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2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6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1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5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9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3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1373-47DD-4EE4-94CA-42C14C32109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C54E8-47C5-4D43-ABF5-C7AB0415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4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dkhairul00055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941689" y="214489"/>
            <a:ext cx="7789333" cy="1253067"/>
          </a:xfrm>
          <a:prstGeom prst="flowChartAlternateProcess">
            <a:avLst/>
          </a:prstGeom>
          <a:solidFill>
            <a:schemeClr val="tx2"/>
          </a:solidFill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11022" y="379357"/>
            <a:ext cx="7450666" cy="923330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  <a:effectLst>
            <a:glow rad="101600">
              <a:srgbClr val="00206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5400" b="1" dirty="0" err="1" smtClean="0"/>
              <a:t>আসসালামু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আলাইকুম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41867" y="1632424"/>
            <a:ext cx="10555111" cy="4960287"/>
          </a:xfrm>
          <a:prstGeom prst="roundRect">
            <a:avLst>
              <a:gd name="adj" fmla="val 184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41689" y="1736257"/>
            <a:ext cx="756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আজকের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ক্লাসে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স্বাগতম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756" y="2486420"/>
            <a:ext cx="9234311" cy="37205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  <a:effectLst>
            <a:glow rad="101600">
              <a:schemeClr val="accent2">
                <a:lumMod val="60000"/>
                <a:lumOff val="40000"/>
                <a:alpha val="6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38229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16656" y="0"/>
            <a:ext cx="3771374" cy="10076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34895" y="202612"/>
            <a:ext cx="350301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101600">
              <a:srgbClr val="FFC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একক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কাজঃ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023582" y="1210216"/>
            <a:ext cx="10099343" cy="5529251"/>
          </a:xfrm>
          <a:prstGeom prst="roundRect">
            <a:avLst/>
          </a:prstGeom>
          <a:solidFill>
            <a:srgbClr val="7030A0"/>
          </a:solidFill>
          <a:ln>
            <a:solidFill>
              <a:srgbClr val="C00000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80187" y="3140669"/>
            <a:ext cx="7551171" cy="2554545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ঈমান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শব্দের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অর্থ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কী</a:t>
            </a:r>
            <a:r>
              <a:rPr lang="en-US" sz="4000" b="1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ঈমান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বলে</a:t>
            </a:r>
            <a:r>
              <a:rPr lang="en-US" sz="4000" b="1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ঈমানের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দিকগুলো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কি</a:t>
            </a:r>
            <a:r>
              <a:rPr lang="en-US" sz="4000" b="1" dirty="0"/>
              <a:t> </a:t>
            </a:r>
            <a:r>
              <a:rPr lang="en-US" sz="4000" b="1" dirty="0" smtClean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ঈমানের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মৌলিক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বিষয়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কয়টি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  <p:pic>
        <p:nvPicPr>
          <p:cNvPr id="6" name="Picture 4" descr="Logo al quran png 2 » PNG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1814" y="1322458"/>
            <a:ext cx="5622877" cy="17059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55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86667" y="158044"/>
            <a:ext cx="4233333" cy="1083733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70489" y="349956"/>
            <a:ext cx="360115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এবার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মিলিয়ে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নিই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64442" y="1417064"/>
            <a:ext cx="9877779" cy="51379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3665" y="1785414"/>
            <a:ext cx="9194801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b="1" dirty="0"/>
              <a:t>.</a:t>
            </a:r>
            <a:r>
              <a:rPr lang="en-US" sz="4000" b="1" dirty="0" err="1" smtClean="0"/>
              <a:t>ঈমান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শব্দের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অর্থ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বিশ্বাস</a:t>
            </a:r>
            <a:r>
              <a:rPr lang="en-US" sz="4000" b="1" dirty="0" smtClean="0"/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 </a:t>
            </a:r>
            <a:r>
              <a:rPr lang="en-US" sz="4000" b="1" dirty="0" err="1" smtClean="0"/>
              <a:t>ইসলামের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যাবতীয়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বিষয়ের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প্রতি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আন্তরিক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বিশ্বাস,মৌখিক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স্বীকৃতি</a:t>
            </a:r>
            <a:r>
              <a:rPr lang="en-US" sz="4000" b="1" dirty="0" smtClean="0"/>
              <a:t> ও </a:t>
            </a:r>
            <a:r>
              <a:rPr lang="en-US" sz="4000" b="1" dirty="0" err="1" smtClean="0"/>
              <a:t>তদনুসারে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আমল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নাম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ঈমান</a:t>
            </a:r>
            <a:r>
              <a:rPr lang="en-US" sz="4000" b="1" dirty="0" smtClean="0"/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আন্তরিক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বিশ্বাস,মৌখিক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স্বীকৃতিও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তদনুসারে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আমল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করা</a:t>
            </a:r>
            <a:r>
              <a:rPr lang="en-US" sz="4000" b="1" dirty="0" smtClean="0"/>
              <a:t>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err="1" smtClean="0"/>
              <a:t>ঈমানের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মৌলিক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বিষয়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সাতটি</a:t>
            </a:r>
            <a:r>
              <a:rPr lang="en-US" sz="4000" b="1" dirty="0" smtClean="0"/>
              <a:t>।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29729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83556" y="180622"/>
            <a:ext cx="5926665" cy="66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96356" y="252034"/>
            <a:ext cx="4797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ঈমান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আনার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শুভ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পরিনাম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564444" y="1332089"/>
            <a:ext cx="11017956" cy="5328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5646" y="1625600"/>
            <a:ext cx="9889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ঈমান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আল্লাহর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একটি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বড়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নিয়ামত।ঈমানের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মাধ্যমে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মানুষ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দুনিয়া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আখিরাতের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কল্যাণ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লাভ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করতে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পারে।যারা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ঈমান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আনে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তারাই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মুমিন।মহান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আল্লাহ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বলেন</a:t>
            </a:r>
            <a:r>
              <a:rPr lang="en-US" sz="3200" b="1" dirty="0" smtClean="0"/>
              <a:t>,“</a:t>
            </a:r>
            <a:r>
              <a:rPr lang="en-US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আর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সম্মান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তো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কেবল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আল্লাহ,তাঁর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রাসুল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এবং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মুমিনদের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জন্যই</a:t>
            </a:r>
            <a:r>
              <a:rPr lang="en-US" sz="3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।</a:t>
            </a:r>
            <a:r>
              <a:rPr lang="en-US" sz="3200" b="1" i="1" dirty="0" smtClean="0"/>
              <a:t>”(</a:t>
            </a:r>
            <a:r>
              <a:rPr lang="en-US" sz="3200" b="1" i="1" dirty="0" err="1" smtClean="0"/>
              <a:t>সূরা</a:t>
            </a:r>
            <a:r>
              <a:rPr lang="en-US" sz="3200" b="1" i="1" dirty="0" smtClean="0"/>
              <a:t> </a:t>
            </a:r>
            <a:r>
              <a:rPr lang="en-US" sz="3200" b="1" dirty="0" err="1" smtClean="0"/>
              <a:t>আল-মুনাফিকুন,আয়াত</a:t>
            </a:r>
            <a:r>
              <a:rPr lang="en-US" sz="3200" b="1" dirty="0" smtClean="0"/>
              <a:t> ৮)</a:t>
            </a:r>
          </a:p>
          <a:p>
            <a:r>
              <a:rPr lang="en-US" sz="3200" b="1" dirty="0" err="1" smtClean="0"/>
              <a:t>মহান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আল্লাহ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আরো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বলেন</a:t>
            </a:r>
            <a:r>
              <a:rPr lang="en-US" sz="3200" b="1" dirty="0" smtClean="0"/>
              <a:t>,“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নিশ্চয়ই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যারা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ঈমান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আনে</a:t>
            </a:r>
            <a:r>
              <a:rPr lang="en-US" sz="3200" b="1" i="1" dirty="0" smtClean="0">
                <a:solidFill>
                  <a:srgbClr val="002060"/>
                </a:solidFill>
              </a:rPr>
              <a:t> ও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সৎকর্ম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করে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তাঁদের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আপ্যায়নের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জন্য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রয়েছে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জান্নাতুল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ফিরদাউস</a:t>
            </a:r>
            <a:r>
              <a:rPr lang="en-US" sz="3200" b="1" i="1" dirty="0" smtClean="0">
                <a:solidFill>
                  <a:srgbClr val="002060"/>
                </a:solidFill>
              </a:rPr>
              <a:t>,</a:t>
            </a:r>
            <a:r>
              <a:rPr lang="en-US" sz="3200" b="1" dirty="0" smtClean="0"/>
              <a:t>।”(</a:t>
            </a:r>
            <a:r>
              <a:rPr lang="en-US" sz="3200" b="1" dirty="0" err="1" smtClean="0"/>
              <a:t>সূরা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আল-কাহফ,আয়াত</a:t>
            </a:r>
            <a:r>
              <a:rPr lang="en-US" sz="3200" b="1" dirty="0" smtClean="0"/>
              <a:t> ১০৭-১০৮)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9239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81283" y="304631"/>
            <a:ext cx="5500048" cy="90075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6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" name="TextBox 2"/>
          <p:cNvSpPr txBox="1"/>
          <p:nvPr/>
        </p:nvSpPr>
        <p:spPr>
          <a:xfrm>
            <a:off x="2760259" y="370286"/>
            <a:ext cx="4142096" cy="769441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>
            <a:glow rad="101600">
              <a:srgbClr val="FF0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জোড়ায়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কাজঃ</a:t>
            </a:r>
            <a:endParaRPr lang="en-US" sz="24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00501" y="1410099"/>
            <a:ext cx="10863618" cy="51817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extBox 4"/>
          <p:cNvSpPr txBox="1"/>
          <p:nvPr/>
        </p:nvSpPr>
        <p:spPr>
          <a:xfrm>
            <a:off x="1037230" y="1828800"/>
            <a:ext cx="9822681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.</a:t>
            </a:r>
            <a:r>
              <a:rPr lang="en-US" sz="4800" b="1" dirty="0" err="1" smtClean="0"/>
              <a:t>মুমিন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কাকে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বলে</a:t>
            </a:r>
            <a:r>
              <a:rPr lang="en-US" sz="4800" b="1" dirty="0" smtClean="0"/>
              <a:t>?</a:t>
            </a:r>
            <a:endParaRPr lang="en-US" sz="4800" b="1" dirty="0" smtClean="0"/>
          </a:p>
          <a:p>
            <a:r>
              <a:rPr lang="en-US" sz="4800" b="1" dirty="0" smtClean="0"/>
              <a:t>.</a:t>
            </a:r>
            <a:r>
              <a:rPr lang="en-US" sz="4800" b="1" dirty="0" err="1" smtClean="0"/>
              <a:t>কারা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মুমিন</a:t>
            </a:r>
            <a:r>
              <a:rPr lang="en-US" sz="4800" b="1" dirty="0" smtClean="0"/>
              <a:t>?</a:t>
            </a:r>
            <a:endParaRPr lang="en-US" sz="4800" b="1" dirty="0" smtClean="0"/>
          </a:p>
          <a:p>
            <a:r>
              <a:rPr lang="en-US" sz="4800" b="1" dirty="0" smtClean="0"/>
              <a:t>.</a:t>
            </a:r>
            <a:r>
              <a:rPr lang="en-US" sz="4800" b="1" dirty="0" err="1" smtClean="0"/>
              <a:t>শুধু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মৌখিক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স্বীকৃতিতে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ঈমানদার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হওয়া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যায়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কী</a:t>
            </a:r>
            <a:r>
              <a:rPr lang="en-US" sz="4800" b="1" dirty="0" smtClean="0"/>
              <a:t>?</a:t>
            </a:r>
            <a:endParaRPr lang="en-US" sz="4800" b="1" dirty="0" smtClean="0"/>
          </a:p>
          <a:p>
            <a:r>
              <a:rPr lang="en-US" sz="4800" b="1" dirty="0" smtClean="0"/>
              <a:t>. </a:t>
            </a:r>
            <a:r>
              <a:rPr lang="en-US" sz="4800" b="1" dirty="0" err="1" smtClean="0"/>
              <a:t>আখিরাতের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প্রতি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বিশ্বাস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অর্থ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কী</a:t>
            </a:r>
            <a:r>
              <a:rPr lang="en-US" sz="4800" b="1" dirty="0" smtClean="0"/>
              <a:t>?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45247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41511" y="156826"/>
            <a:ext cx="3894668" cy="1285417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33504" y="425942"/>
            <a:ext cx="3014134" cy="830997"/>
          </a:xfrm>
          <a:prstGeom prst="rect">
            <a:avLst/>
          </a:prstGeom>
          <a:solidFill>
            <a:schemeClr val="accent4"/>
          </a:solidFill>
          <a:ln>
            <a:solidFill>
              <a:schemeClr val="accent6"/>
            </a:solidFill>
          </a:ln>
          <a:effectLst>
            <a:glow rad="101600">
              <a:schemeClr val="accent5">
                <a:lumMod val="50000"/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/>
              <a:t>নিফাক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82137" y="1526055"/>
            <a:ext cx="11177516" cy="5093110"/>
          </a:xfrm>
          <a:prstGeom prst="roundRect">
            <a:avLst/>
          </a:prstGeom>
          <a:solidFill>
            <a:schemeClr val="accent5"/>
          </a:solidFill>
          <a:ln>
            <a:solidFill>
              <a:srgbClr val="7030A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81" y="1872007"/>
            <a:ext cx="9798628" cy="44012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নিফাক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শব্দের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অর্থ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ভন্ডামী,কপটতা,প্রতারণা,দ্বিমুখী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নীতি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ইত্যাদী</a:t>
            </a:r>
            <a:r>
              <a:rPr lang="en-US" sz="2800" b="1" dirty="0" smtClean="0"/>
              <a:t>।</a:t>
            </a:r>
          </a:p>
          <a:p>
            <a:r>
              <a:rPr lang="en-US" sz="2800" b="1" dirty="0" err="1" smtClean="0"/>
              <a:t>ইসলামী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পরিভাষায়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মুখে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ইমানের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স্বীকার</a:t>
            </a:r>
            <a:r>
              <a:rPr lang="en-US" sz="2800" b="1" dirty="0" smtClean="0"/>
              <a:t> ও </a:t>
            </a:r>
            <a:r>
              <a:rPr lang="en-US" sz="2800" b="1" dirty="0" err="1" smtClean="0"/>
              <a:t>অন্তরে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অবিশ্বাস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নিফাক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বলে।যে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ব্যক্তি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এমন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কাজ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তাকে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মুনাফিক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বলে</a:t>
            </a:r>
            <a:r>
              <a:rPr lang="en-US" sz="2800" b="1" dirty="0" smtClean="0"/>
              <a:t>।</a:t>
            </a:r>
          </a:p>
          <a:p>
            <a:r>
              <a:rPr lang="en-US" sz="2800" b="1" dirty="0" err="1" smtClean="0">
                <a:solidFill>
                  <a:schemeClr val="accent5"/>
                </a:solidFill>
              </a:rPr>
              <a:t>মহান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আল্লাহ</a:t>
            </a:r>
            <a:r>
              <a:rPr lang="en-US" sz="2800" b="1" dirty="0" smtClean="0">
                <a:solidFill>
                  <a:schemeClr val="accent5"/>
                </a:solidFill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</a:rPr>
              <a:t>বলেন</a:t>
            </a:r>
            <a:r>
              <a:rPr lang="en-US" sz="2800" b="1" dirty="0" smtClean="0"/>
              <a:t>,“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যখন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তারা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ঈমানদারদের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সাথে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মলিতি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হয়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তখন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বলে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আমরা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ঈমান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এনেছি।আর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যখন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তারা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গোপনে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শয়তানদের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সাথে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মিলিত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হয়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তখন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বলেআমরাতো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তোমাদের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সাথেই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আছি।আমরা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শুধু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তাদের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সাথে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ঠাট্রা-তামাশা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করে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থাকি</a:t>
            </a:r>
            <a:r>
              <a:rPr lang="en-US" sz="2800" b="1" i="1" dirty="0" smtClean="0">
                <a:solidFill>
                  <a:srgbClr val="002060"/>
                </a:solidFill>
              </a:rPr>
              <a:t>।”</a:t>
            </a:r>
            <a:r>
              <a:rPr lang="en-US" sz="2800" b="1" dirty="0" smtClean="0"/>
              <a:t>(</a:t>
            </a:r>
            <a:r>
              <a:rPr lang="en-US" sz="2800" b="1" dirty="0" err="1" smtClean="0">
                <a:solidFill>
                  <a:srgbClr val="00B0F0"/>
                </a:solidFill>
              </a:rPr>
              <a:t>সূরা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আল</a:t>
            </a: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বাকারা,আয়াত</a:t>
            </a:r>
            <a:r>
              <a:rPr lang="en-US" sz="2800" b="1" dirty="0" smtClean="0">
                <a:solidFill>
                  <a:srgbClr val="00B0F0"/>
                </a:solidFill>
              </a:rPr>
              <a:t> ১৪)</a:t>
            </a:r>
            <a:endParaRPr lang="en-US" sz="28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78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90042" y="169333"/>
            <a:ext cx="5870225" cy="118533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73865" y="360992"/>
            <a:ext cx="5305779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B0F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মুনাফিকের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চরিত্রঃ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7644" y="1941689"/>
            <a:ext cx="9764889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..</a:t>
            </a:r>
            <a:r>
              <a:rPr lang="en-US" sz="5400" b="1" dirty="0" err="1" smtClean="0">
                <a:solidFill>
                  <a:srgbClr val="00B0F0"/>
                </a:solidFill>
              </a:rPr>
              <a:t>মুনাফিকের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</a:rPr>
              <a:t>নিদর্শন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</a:rPr>
              <a:t>তিনটিঃ</a:t>
            </a:r>
            <a:endParaRPr lang="en-US" sz="5400" b="1" dirty="0" smtClean="0">
              <a:solidFill>
                <a:srgbClr val="00B0F0"/>
              </a:solidFill>
            </a:endParaRPr>
          </a:p>
          <a:p>
            <a:endParaRPr lang="en-US" dirty="0"/>
          </a:p>
          <a:p>
            <a:r>
              <a:rPr lang="en-US" sz="6000" b="1" dirty="0" smtClean="0">
                <a:solidFill>
                  <a:srgbClr val="002060"/>
                </a:solidFill>
              </a:rPr>
              <a:t>*</a:t>
            </a:r>
            <a:r>
              <a:rPr lang="en-US" sz="6000" b="1" dirty="0" err="1" smtClean="0">
                <a:solidFill>
                  <a:srgbClr val="002060"/>
                </a:solidFill>
              </a:rPr>
              <a:t>যখন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কথা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বলে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মথ্যিা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বলে</a:t>
            </a:r>
            <a:endParaRPr lang="en-US" sz="6000" b="1" dirty="0" smtClean="0">
              <a:solidFill>
                <a:srgbClr val="002060"/>
              </a:solidFill>
            </a:endParaRPr>
          </a:p>
          <a:p>
            <a:r>
              <a:rPr lang="en-US" sz="6000" b="1" dirty="0" smtClean="0">
                <a:solidFill>
                  <a:srgbClr val="002060"/>
                </a:solidFill>
              </a:rPr>
              <a:t>*</a:t>
            </a:r>
            <a:r>
              <a:rPr lang="en-US" sz="6000" b="1" dirty="0" err="1" smtClean="0">
                <a:solidFill>
                  <a:srgbClr val="002060"/>
                </a:solidFill>
              </a:rPr>
              <a:t>ওয়াদা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করলে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তা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ভংগ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করে</a:t>
            </a:r>
            <a:endParaRPr lang="en-US" sz="6000" b="1" dirty="0" smtClean="0">
              <a:solidFill>
                <a:srgbClr val="002060"/>
              </a:solidFill>
            </a:endParaRPr>
          </a:p>
          <a:p>
            <a:r>
              <a:rPr lang="en-US" sz="6000" b="1" dirty="0" smtClean="0">
                <a:solidFill>
                  <a:srgbClr val="002060"/>
                </a:solidFill>
              </a:rPr>
              <a:t>*</a:t>
            </a:r>
            <a:r>
              <a:rPr lang="en-US" sz="6000" b="1" dirty="0" err="1" smtClean="0">
                <a:solidFill>
                  <a:srgbClr val="002060"/>
                </a:solidFill>
              </a:rPr>
              <a:t>আমানতের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খিয়ানত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</a:rPr>
              <a:t>করে</a:t>
            </a:r>
            <a:endParaRPr lang="en-US" sz="6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13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</a:schemeClr>
            </a:gs>
            <a:gs pos="67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99555" y="124178"/>
            <a:ext cx="4447823" cy="100471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" name="TextBox 2"/>
          <p:cNvSpPr txBox="1"/>
          <p:nvPr/>
        </p:nvSpPr>
        <p:spPr>
          <a:xfrm>
            <a:off x="4030132" y="272590"/>
            <a:ext cx="3386667" cy="707886"/>
          </a:xfrm>
          <a:prstGeom prst="rect">
            <a:avLst/>
          </a:prstGeom>
          <a:solidFill>
            <a:schemeClr val="accent2"/>
          </a:solidFill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দলীয়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</a:t>
            </a:r>
            <a:endParaRPr lang="en-US" sz="4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444979" y="1761067"/>
            <a:ext cx="9426222" cy="41204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06133" y="1928463"/>
            <a:ext cx="76651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শিক্ষার্থীরা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পাঁচ</a:t>
            </a:r>
            <a:r>
              <a:rPr lang="en-US" sz="4800" b="1" dirty="0" err="1" smtClean="0"/>
              <a:t>টি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দলে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বিভক্ত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হয়ে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মুনাফিক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কী</a:t>
            </a:r>
            <a:r>
              <a:rPr lang="en-US" sz="4800" b="1" dirty="0" smtClean="0"/>
              <a:t> ও </a:t>
            </a:r>
            <a:r>
              <a:rPr lang="en-US" sz="4800" b="1" dirty="0" err="1" smtClean="0"/>
              <a:t>তার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নিদর্শনগুলি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পোস্টার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পেপারে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উপস্থাপন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কর</a:t>
            </a:r>
            <a:r>
              <a:rPr lang="en-US" sz="4800" b="1" dirty="0" smtClean="0"/>
              <a:t>……..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87133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701" y="1011675"/>
            <a:ext cx="10413242" cy="550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* </a:t>
            </a:r>
            <a:r>
              <a:rPr lang="en-US" sz="4400" b="1" dirty="0" err="1" smtClean="0">
                <a:solidFill>
                  <a:srgbClr val="7030A0"/>
                </a:solidFill>
              </a:rPr>
              <a:t>নিফাক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যঘন্যতম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পাপ।এটা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মানুষের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চরিত্র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ধ্বয়স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ফেলে।নিফাকের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ফলে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মানুষ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অন্যায়</a:t>
            </a:r>
            <a:r>
              <a:rPr lang="en-US" sz="4400" b="1" dirty="0" smtClean="0">
                <a:solidFill>
                  <a:srgbClr val="7030A0"/>
                </a:solidFill>
              </a:rPr>
              <a:t>–</a:t>
            </a:r>
            <a:r>
              <a:rPr lang="en-US" sz="4400" b="1" dirty="0" err="1" smtClean="0">
                <a:solidFill>
                  <a:srgbClr val="7030A0"/>
                </a:solidFill>
              </a:rPr>
              <a:t>অশ্লীল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কাজে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লিপ্ত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হয়ে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যায়</a:t>
            </a:r>
            <a:r>
              <a:rPr lang="en-US" sz="4400" b="1" dirty="0" smtClean="0">
                <a:solidFill>
                  <a:srgbClr val="7030A0"/>
                </a:solidFill>
              </a:rPr>
              <a:t>। </a:t>
            </a:r>
            <a:r>
              <a:rPr lang="en-US" sz="4400" b="1" dirty="0" err="1" smtClean="0">
                <a:solidFill>
                  <a:srgbClr val="7030A0"/>
                </a:solidFill>
              </a:rPr>
              <a:t>একারণে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নফিাক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মানুষকে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তোলে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জাহান্নামী</a:t>
            </a:r>
            <a:r>
              <a:rPr lang="en-US" sz="4400" b="1" dirty="0" smtClean="0">
                <a:solidFill>
                  <a:srgbClr val="7030A0"/>
                </a:solidFill>
              </a:rPr>
              <a:t>।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r>
              <a:rPr lang="en-US" sz="4400" b="1" dirty="0" err="1" smtClean="0">
                <a:solidFill>
                  <a:srgbClr val="7030A0"/>
                </a:solidFill>
              </a:rPr>
              <a:t>মহান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আল্লাহ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বলেন</a:t>
            </a:r>
            <a:r>
              <a:rPr lang="en-US" sz="4400" b="1" dirty="0" smtClean="0">
                <a:solidFill>
                  <a:srgbClr val="7030A0"/>
                </a:solidFill>
              </a:rPr>
              <a:t>,</a:t>
            </a:r>
            <a:r>
              <a:rPr lang="en-US" sz="4400" b="1" dirty="0" smtClean="0"/>
              <a:t>“</a:t>
            </a:r>
            <a:r>
              <a:rPr lang="en-US" sz="4400" b="1" i="1" dirty="0" err="1" smtClean="0">
                <a:solidFill>
                  <a:srgbClr val="002060"/>
                </a:solidFill>
              </a:rPr>
              <a:t>নিশ্চয়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মুনাফিকদের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স্থান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জাহান্নামের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সর্বনিম্ন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স্তরে</a:t>
            </a:r>
            <a:r>
              <a:rPr lang="en-US" sz="4400" b="1" i="1" dirty="0" smtClean="0">
                <a:solidFill>
                  <a:srgbClr val="002060"/>
                </a:solidFill>
              </a:rPr>
              <a:t>।”(</a:t>
            </a:r>
            <a:r>
              <a:rPr lang="en-US" sz="4000" b="1" i="1" dirty="0" err="1" smtClean="0">
                <a:solidFill>
                  <a:srgbClr val="002060"/>
                </a:solidFill>
              </a:rPr>
              <a:t>সূরা</a:t>
            </a:r>
            <a:r>
              <a:rPr lang="en-US" sz="4000" b="1" i="1" dirty="0" smtClean="0">
                <a:solidFill>
                  <a:srgbClr val="002060"/>
                </a:solidFill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</a:rPr>
              <a:t>আলেআন</a:t>
            </a:r>
            <a:r>
              <a:rPr lang="en-US" sz="4000" b="1" i="1" dirty="0" smtClean="0">
                <a:solidFill>
                  <a:srgbClr val="002060"/>
                </a:solidFill>
              </a:rPr>
              <a:t> নিসা,আয়াত-১৪৫</a:t>
            </a:r>
            <a:r>
              <a:rPr lang="en-US" sz="4400" b="1" i="1" dirty="0" smtClean="0">
                <a:solidFill>
                  <a:srgbClr val="002060"/>
                </a:solidFill>
              </a:rPr>
              <a:t>)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336800" y="92165"/>
            <a:ext cx="6615289" cy="785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82709" y="192360"/>
            <a:ext cx="5977469" cy="584775"/>
          </a:xfrm>
          <a:prstGeom prst="rect">
            <a:avLst/>
          </a:prstGeom>
          <a:solidFill>
            <a:schemeClr val="accent3"/>
          </a:solidFill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মুনাফিকের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কুফল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পরিনতি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58031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89000"/>
              </a:schemeClr>
            </a:gs>
            <a:gs pos="23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55665" y="196914"/>
            <a:ext cx="5159022" cy="1095022"/>
          </a:xfrm>
          <a:prstGeom prst="roundRect">
            <a:avLst/>
          </a:prstGeom>
          <a:solidFill>
            <a:schemeClr val="accent1"/>
          </a:solidFill>
          <a:ln>
            <a:solidFill>
              <a:srgbClr val="7030A0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31063" y="424767"/>
            <a:ext cx="440822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glow rad="139700">
              <a:srgbClr val="00206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জোড়ায়</a:t>
            </a:r>
            <a:r>
              <a:rPr lang="en-US" sz="3200" b="1" dirty="0" smtClean="0"/>
              <a:t> </a:t>
            </a:r>
            <a:r>
              <a:rPr lang="en-US" sz="3600" b="1" dirty="0" err="1" smtClean="0"/>
              <a:t>কাজ</a:t>
            </a:r>
            <a:r>
              <a:rPr lang="en-US" sz="3600" b="1" dirty="0" err="1"/>
              <a:t>ঃ</a:t>
            </a:r>
            <a:endParaRPr lang="en-US" sz="3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76768" y="1553882"/>
            <a:ext cx="10916816" cy="46736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1119674" y="3165781"/>
            <a:ext cx="9088016" cy="280076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*</a:t>
            </a:r>
            <a:r>
              <a:rPr lang="en-US" sz="4400" b="1" dirty="0" err="1" smtClean="0"/>
              <a:t>কে</a:t>
            </a:r>
            <a:r>
              <a:rPr lang="en-US" sz="4400" b="1" dirty="0" smtClean="0"/>
              <a:t>  </a:t>
            </a:r>
            <a:r>
              <a:rPr lang="en-US" sz="4400" b="1" dirty="0" err="1" smtClean="0"/>
              <a:t>মিথ্যা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কথা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বলে</a:t>
            </a:r>
            <a:r>
              <a:rPr lang="en-US" sz="4400" b="1" dirty="0" smtClean="0"/>
              <a:t>?</a:t>
            </a:r>
            <a:endParaRPr lang="en-US" sz="4400" b="1" dirty="0" smtClean="0"/>
          </a:p>
          <a:p>
            <a:r>
              <a:rPr lang="en-US" sz="4400" b="1" dirty="0" smtClean="0"/>
              <a:t>*</a:t>
            </a:r>
            <a:r>
              <a:rPr lang="en-US" sz="4400" b="1" dirty="0" err="1" smtClean="0"/>
              <a:t>সমাজে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মুনাফিকদের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ভাষা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কেমন</a:t>
            </a:r>
            <a:r>
              <a:rPr lang="en-US" sz="4400" b="1" dirty="0" smtClean="0"/>
              <a:t>?</a:t>
            </a:r>
            <a:endParaRPr lang="en-US" sz="4400" b="1" dirty="0" smtClean="0"/>
          </a:p>
          <a:p>
            <a:r>
              <a:rPr lang="en-US" sz="4400" b="1" dirty="0" smtClean="0"/>
              <a:t>*</a:t>
            </a:r>
            <a:r>
              <a:rPr lang="en-US" sz="4400" b="1" dirty="0" err="1" smtClean="0"/>
              <a:t>মুনাফিকদের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স্থান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কোথায়</a:t>
            </a:r>
            <a:r>
              <a:rPr lang="en-US" sz="4400" b="1" dirty="0" smtClean="0"/>
              <a:t>?</a:t>
            </a:r>
            <a:endParaRPr lang="en-US" sz="4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04620" y="1704519"/>
            <a:ext cx="8503069" cy="1200329"/>
          </a:xfrm>
          <a:prstGeom prst="rect">
            <a:avLst/>
          </a:prstGeom>
          <a:solidFill>
            <a:srgbClr val="7030A0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শিক্ষার্থীরা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জোড়ায়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জোড়ায়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বিভক্ত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হয়ে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প্রশ্নগুলির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উত্তর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লিখ</a:t>
            </a:r>
            <a:r>
              <a:rPr lang="en-US" sz="3600" b="1" dirty="0" smtClean="0"/>
              <a:t>..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28360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11440" y="177422"/>
            <a:ext cx="5636524" cy="97268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83673" y="300924"/>
            <a:ext cx="3892057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FF00"/>
            </a:solidFill>
          </a:ln>
          <a:effectLst>
            <a:glow rad="63500">
              <a:srgbClr val="0070C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মুল্যায়ন</a:t>
            </a:r>
            <a:endParaRPr lang="en-US" sz="4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32011" y="1487773"/>
            <a:ext cx="11313995" cy="496761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5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60060" y="2420371"/>
            <a:ext cx="9580728" cy="31700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  <a:effectLst>
            <a:glow rad="101600">
              <a:srgbClr val="00206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*</a:t>
            </a:r>
            <a:r>
              <a:rPr lang="en-US" sz="4000" b="1" dirty="0" err="1" smtClean="0"/>
              <a:t>নিফাক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পরিহারের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উপায়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গুলো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মুখে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মুখে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বলি</a:t>
            </a:r>
            <a:r>
              <a:rPr lang="en-US" sz="4000" b="1" dirty="0" smtClean="0"/>
              <a:t>…….</a:t>
            </a:r>
          </a:p>
          <a:p>
            <a:r>
              <a:rPr lang="en-US" sz="4000" b="1" dirty="0" err="1" smtClean="0"/>
              <a:t>কথাবলার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সময়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সত্য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কথা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বলা</a:t>
            </a:r>
            <a:r>
              <a:rPr lang="en-US" sz="4000" b="1" dirty="0" smtClean="0"/>
              <a:t>।</a:t>
            </a:r>
          </a:p>
          <a:p>
            <a:r>
              <a:rPr lang="en-US" sz="4000" b="1" dirty="0" err="1" smtClean="0"/>
              <a:t>কাউকে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কথা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দিলে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তা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রক্ষা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করা</a:t>
            </a:r>
            <a:r>
              <a:rPr lang="en-US" sz="4000" b="1" dirty="0" smtClean="0"/>
              <a:t>।</a:t>
            </a:r>
          </a:p>
          <a:p>
            <a:r>
              <a:rPr lang="en-US" sz="4000" b="1" dirty="0" err="1" smtClean="0"/>
              <a:t>আমানতের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খিয়ানম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না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করা</a:t>
            </a:r>
            <a:r>
              <a:rPr lang="en-US" sz="4000" b="1" dirty="0" smtClean="0"/>
              <a:t>।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54216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613032" y="3203"/>
            <a:ext cx="5859624" cy="970844"/>
          </a:xfrm>
          <a:prstGeom prst="flowChartAlternateProcess">
            <a:avLst/>
          </a:prstGeom>
          <a:solidFill>
            <a:schemeClr val="accent3"/>
          </a:solidFill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59200" y="87848"/>
            <a:ext cx="3939821" cy="769441"/>
          </a:xfrm>
          <a:prstGeom prst="rect">
            <a:avLst/>
          </a:prstGeom>
          <a:solidFill>
            <a:schemeClr val="accent1"/>
          </a:solidFill>
          <a:effectLst>
            <a:glow rad="101600">
              <a:srgbClr val="7030A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পরিচিতি</a:t>
            </a:r>
            <a:endParaRPr lang="en-US" sz="2400" b="1" dirty="0"/>
          </a:p>
        </p:txBody>
      </p:sp>
      <p:sp>
        <p:nvSpPr>
          <p:cNvPr id="5" name="Diagonal Stripe 4"/>
          <p:cNvSpPr/>
          <p:nvPr/>
        </p:nvSpPr>
        <p:spPr>
          <a:xfrm flipH="1">
            <a:off x="6211417" y="1248010"/>
            <a:ext cx="45719" cy="51948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23331" y="964950"/>
            <a:ext cx="4724124" cy="1111021"/>
          </a:xfrm>
          <a:prstGeom prst="ellipse">
            <a:avLst/>
          </a:prstGeom>
          <a:solidFill>
            <a:srgbClr val="0070C0"/>
          </a:solidFill>
          <a:effectLst>
            <a:glow rad="101600">
              <a:srgbClr val="7030A0">
                <a:alpha val="60000"/>
              </a:srgbClr>
            </a:glo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04248" y="1248010"/>
            <a:ext cx="3217042" cy="584775"/>
          </a:xfrm>
          <a:prstGeom prst="rect">
            <a:avLst/>
          </a:prstGeom>
          <a:solidFill>
            <a:schemeClr val="accent3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শিক্ষক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পরিচিতি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64487" y="926471"/>
            <a:ext cx="4842936" cy="1072443"/>
          </a:xfrm>
          <a:prstGeom prst="ellipse">
            <a:avLst/>
          </a:prstGeom>
          <a:solidFill>
            <a:srgbClr val="0070C0"/>
          </a:solidFill>
          <a:ln>
            <a:solidFill>
              <a:srgbClr val="7030A0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94221" y="1217233"/>
            <a:ext cx="3130709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</a:rPr>
              <a:t>পাঠ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পরিচিতি</a:t>
            </a:r>
            <a:endParaRPr lang="en-US" sz="3600" b="1" dirty="0">
              <a:solidFill>
                <a:srgbClr val="7030A0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311584" y="2132280"/>
            <a:ext cx="5711013" cy="4548438"/>
          </a:xfrm>
          <a:prstGeom prst="frame">
            <a:avLst/>
          </a:prstGeom>
          <a:solidFill>
            <a:srgbClr val="00B0F0"/>
          </a:solidFill>
          <a:ln>
            <a:solidFill>
              <a:schemeClr val="accent5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6445956" y="2132280"/>
            <a:ext cx="5079998" cy="4548438"/>
          </a:xfrm>
          <a:prstGeom prst="frame">
            <a:avLst/>
          </a:prstGeom>
          <a:solidFill>
            <a:srgbClr val="0070C0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5205" y="2312555"/>
            <a:ext cx="451763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মোঃ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খাইরুল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ইসলাম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   </a:t>
            </a:r>
            <a:r>
              <a:rPr lang="en-US" sz="2800" b="1" dirty="0" err="1" smtClean="0"/>
              <a:t>সহকারি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শিক্ষক</a:t>
            </a:r>
            <a:r>
              <a:rPr lang="en-US" sz="2800" b="1" dirty="0" smtClean="0"/>
              <a:t>              </a:t>
            </a:r>
          </a:p>
          <a:p>
            <a:r>
              <a:rPr lang="en-US" sz="2800" b="1" dirty="0" smtClean="0"/>
              <a:t>   (</a:t>
            </a:r>
            <a:r>
              <a:rPr lang="en-US" sz="2800" b="1" dirty="0" err="1" smtClean="0"/>
              <a:t>ইসলাম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শিক্ষা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   </a:t>
            </a:r>
            <a:r>
              <a:rPr lang="en-US" sz="2800" b="1" dirty="0" err="1" smtClean="0"/>
              <a:t>শিবগঞ্জ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উচ্চ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বিদ্যালয়</a:t>
            </a:r>
            <a:endParaRPr lang="en-US" sz="2800" b="1" dirty="0" smtClean="0"/>
          </a:p>
          <a:p>
            <a:r>
              <a:rPr lang="en-US" sz="2800" b="1" dirty="0" smtClean="0"/>
              <a:t>   </a:t>
            </a:r>
            <a:r>
              <a:rPr lang="en-US" sz="2800" b="1" dirty="0" err="1" smtClean="0"/>
              <a:t>মহাদেবপুর</a:t>
            </a:r>
            <a:endParaRPr lang="en-US" sz="2800" b="1" dirty="0" smtClean="0"/>
          </a:p>
          <a:p>
            <a:r>
              <a:rPr lang="en-US" sz="2800" b="1" dirty="0" smtClean="0"/>
              <a:t>   </a:t>
            </a:r>
            <a:r>
              <a:rPr lang="en-US" sz="2800" b="1" dirty="0" err="1" smtClean="0"/>
              <a:t>নওগাঁ</a:t>
            </a:r>
            <a:endParaRPr lang="en-US" sz="2800" b="1" dirty="0" smtClean="0"/>
          </a:p>
          <a:p>
            <a:r>
              <a:rPr lang="en-US" sz="2400" b="1" dirty="0" smtClean="0">
                <a:hlinkClick r:id="rId3"/>
              </a:rPr>
              <a:t>mdkhairul000555@gmail.com</a:t>
            </a:r>
            <a:r>
              <a:rPr lang="en-US" sz="2400" b="1" dirty="0" smtClean="0"/>
              <a:t>  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45956" y="2154326"/>
            <a:ext cx="50799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বিষয়ঃ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ইসলাম</a:t>
            </a:r>
            <a:r>
              <a:rPr lang="en-US" sz="2800" b="1" dirty="0" smtClean="0"/>
              <a:t> ও</a:t>
            </a:r>
            <a:r>
              <a:rPr lang="en-US" sz="2400" b="1" dirty="0" smtClean="0"/>
              <a:t> </a:t>
            </a:r>
            <a:r>
              <a:rPr lang="en-US" sz="2800" b="1" dirty="0" err="1" smtClean="0"/>
              <a:t>নৈতিক</a:t>
            </a:r>
            <a:r>
              <a:rPr lang="en-US" sz="2400" b="1" dirty="0" smtClean="0"/>
              <a:t> </a:t>
            </a:r>
            <a:r>
              <a:rPr lang="en-US" sz="2800" b="1" dirty="0" err="1" smtClean="0"/>
              <a:t>শিক্ষা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            শ্রেণিঃ৮ম</a:t>
            </a:r>
          </a:p>
          <a:p>
            <a:r>
              <a:rPr lang="en-US" sz="2800" b="1" dirty="0" smtClean="0"/>
              <a:t>             </a:t>
            </a:r>
            <a:r>
              <a:rPr lang="en-US" sz="2800" b="1" dirty="0" err="1" smtClean="0"/>
              <a:t>অধ্যায়ঃ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প্রথম</a:t>
            </a:r>
            <a:endParaRPr lang="en-US" sz="2800" b="1" dirty="0" smtClean="0"/>
          </a:p>
          <a:p>
            <a:r>
              <a:rPr lang="en-US" sz="2800" b="1" dirty="0" smtClean="0"/>
              <a:t>             </a:t>
            </a:r>
            <a:r>
              <a:rPr lang="en-US" sz="2800" b="1" dirty="0" err="1" smtClean="0"/>
              <a:t>পাঠঃ</a:t>
            </a:r>
            <a:r>
              <a:rPr lang="en-US" sz="2800" b="1" dirty="0" smtClean="0"/>
              <a:t>   ১ ও ২</a:t>
            </a:r>
          </a:p>
          <a:p>
            <a:r>
              <a:rPr lang="en-US" sz="2800" b="1" dirty="0" smtClean="0"/>
              <a:t>              </a:t>
            </a:r>
            <a:r>
              <a:rPr lang="en-US" sz="2800" b="1" dirty="0" err="1" smtClean="0"/>
              <a:t>সময়ঃ</a:t>
            </a:r>
            <a:r>
              <a:rPr lang="en-US" sz="2800" b="1" dirty="0" smtClean="0"/>
              <a:t> ৫০ </a:t>
            </a:r>
            <a:r>
              <a:rPr lang="en-US" sz="2800" b="1" dirty="0" err="1" smtClean="0"/>
              <a:t>মিনিট</a:t>
            </a:r>
            <a:endParaRPr lang="en-US" sz="2800" b="1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4179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70496" y="191070"/>
            <a:ext cx="6373504" cy="13101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80430" y="305297"/>
            <a:ext cx="4531056" cy="10156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000" b="1" dirty="0" err="1" smtClean="0"/>
              <a:t>বাড়ির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কাজ</a:t>
            </a:r>
            <a:endParaRPr lang="en-US" sz="6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02434" y="1665119"/>
            <a:ext cx="10226350" cy="49409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glow rad="101600">
              <a:srgbClr val="00206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60850" y="2058104"/>
            <a:ext cx="8509518" cy="31393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ঈমানের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সাতটি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মৌলিক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বিষয়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ব্যাখ্যা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করে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4">
                    <a:lumMod val="50000"/>
                  </a:schemeClr>
                </a:solidFill>
              </a:rPr>
              <a:t>আনবে</a:t>
            </a:r>
            <a:r>
              <a:rPr lang="en-US" sz="6600" b="1" dirty="0" smtClean="0">
                <a:solidFill>
                  <a:schemeClr val="accent4">
                    <a:lumMod val="50000"/>
                  </a:schemeClr>
                </a:solidFill>
              </a:rPr>
              <a:t>….</a:t>
            </a:r>
            <a:endParaRPr lang="en-US" sz="6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66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57099" y="148284"/>
            <a:ext cx="5377217" cy="1308698"/>
          </a:xfrm>
          <a:prstGeom prst="roundRect">
            <a:avLst/>
          </a:prstGeom>
          <a:ln>
            <a:solidFill>
              <a:schemeClr val="accent3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55833" y="388930"/>
            <a:ext cx="4874777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/>
              <a:t>সবাইকে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ধন্যবাদ</a:t>
            </a:r>
            <a:endParaRPr lang="en-US" sz="4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418512" y="1629200"/>
            <a:ext cx="4749420" cy="696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7030A0"/>
                </a:solidFill>
              </a:rPr>
              <a:t>আল্লাহ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হাফেজ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73707" y="2497454"/>
            <a:ext cx="9908275" cy="41945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96" y="2325236"/>
            <a:ext cx="10085696" cy="436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302932" y="117663"/>
            <a:ext cx="7044268" cy="1286933"/>
          </a:xfrm>
          <a:prstGeom prst="flowChartAlternateProcess">
            <a:avLst/>
          </a:prstGeom>
          <a:solidFill>
            <a:schemeClr val="accent6"/>
          </a:solidFill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96445" y="327378"/>
            <a:ext cx="651368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তোমরা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ছবিগুলো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ভালো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করে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দেখ</a:t>
            </a:r>
            <a:endParaRPr lang="en-US" sz="3200" b="1" dirty="0"/>
          </a:p>
        </p:txBody>
      </p:sp>
      <p:pic>
        <p:nvPicPr>
          <p:cNvPr id="10" name="Picture 9" descr="168-1680407_al-qura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77" t="13949" r="12345" b="964"/>
          <a:stretch>
            <a:fillRect/>
          </a:stretch>
        </p:blipFill>
        <p:spPr>
          <a:xfrm>
            <a:off x="2596445" y="2818545"/>
            <a:ext cx="3975134" cy="3572278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glow rad="101600">
              <a:srgbClr val="7030A0">
                <a:alpha val="60000"/>
              </a:srgbClr>
            </a:glow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6" descr="ডাউনলোড করুন ইসলামিক হাদিস,কুরআন সব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295" t="2613" r="15544" b="8085"/>
          <a:stretch>
            <a:fillRect/>
          </a:stretch>
        </p:blipFill>
        <p:spPr bwMode="auto">
          <a:xfrm>
            <a:off x="6987226" y="2681767"/>
            <a:ext cx="2582061" cy="3680178"/>
          </a:xfrm>
          <a:prstGeom prst="rect">
            <a:avLst/>
          </a:prstGeom>
          <a:solidFill>
            <a:schemeClr val="accent5"/>
          </a:solidFill>
          <a:scene3d>
            <a:camera prst="isometricOffAxis1Right"/>
            <a:lightRig rig="threePt" dir="t"/>
          </a:scene3d>
        </p:spPr>
      </p:pic>
      <p:sp>
        <p:nvSpPr>
          <p:cNvPr id="4" name="Rounded Rectangle 3"/>
          <p:cNvSpPr/>
          <p:nvPr/>
        </p:nvSpPr>
        <p:spPr>
          <a:xfrm>
            <a:off x="1981200" y="1751453"/>
            <a:ext cx="7744178" cy="801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81359" y="1845078"/>
            <a:ext cx="9211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আমরা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এসকল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গ্রন্থ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দেখেছি</a:t>
            </a:r>
            <a:r>
              <a:rPr lang="en-US" sz="4000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7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0310" y="865328"/>
            <a:ext cx="8965683" cy="500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020711" y="468488"/>
            <a:ext cx="9866489" cy="588151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46400" y="767644"/>
            <a:ext cx="8195733" cy="2123658"/>
          </a:xfrm>
          <a:prstGeom prst="rect">
            <a:avLst/>
          </a:prstGeom>
          <a:solidFill>
            <a:schemeClr val="accent2"/>
          </a:solidFill>
          <a:ln>
            <a:solidFill>
              <a:srgbClr val="002060"/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/>
              <a:t>এসবের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মালিক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যিনি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তাঁকে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কী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দেখেছি</a:t>
            </a:r>
            <a:r>
              <a:rPr lang="en-US" sz="6600" b="1" dirty="0" smtClean="0"/>
              <a:t>?</a:t>
            </a:r>
            <a:endParaRPr lang="en-US" b="1" dirty="0"/>
          </a:p>
        </p:txBody>
      </p:sp>
      <p:sp>
        <p:nvSpPr>
          <p:cNvPr id="2" name="Rounded Rectangle 1"/>
          <p:cNvSpPr/>
          <p:nvPr/>
        </p:nvSpPr>
        <p:spPr>
          <a:xfrm>
            <a:off x="3127022" y="3421512"/>
            <a:ext cx="8010618" cy="26867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50F0D-C128-4BFA-9F05-0878B9D6B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178" y="3420083"/>
            <a:ext cx="7969955" cy="2688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156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04621" y="519289"/>
            <a:ext cx="8037689" cy="497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04534" y="1196622"/>
            <a:ext cx="70329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তোমরা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সবাই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একটু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মাথা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খাটিয়ে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বলো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তো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দেখি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আজকের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পাঠ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শিরোনাম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কী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হবে</a:t>
            </a:r>
            <a:r>
              <a:rPr lang="en-US" sz="5400" b="1" dirty="0" smtClean="0">
                <a:solidFill>
                  <a:srgbClr val="C00000"/>
                </a:solidFill>
              </a:rPr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8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88923" y="162615"/>
            <a:ext cx="9644063" cy="6286500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90242" y="787767"/>
            <a:ext cx="404142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/>
              <a:t>পাঠ</a:t>
            </a:r>
            <a:r>
              <a:rPr lang="en-US" sz="4400" b="1" dirty="0"/>
              <a:t> </a:t>
            </a:r>
            <a:r>
              <a:rPr lang="en-US" sz="4400" b="1" dirty="0" err="1"/>
              <a:t>শিরোনামঃ</a:t>
            </a:r>
            <a:r>
              <a:rPr lang="en-US" sz="4400" b="1" dirty="0"/>
              <a:t>        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963332" y="1725912"/>
            <a:ext cx="7258755" cy="37943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7" name="Picture 6" descr="167-1671329_quran-png-transparent-background-quran-logo.png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2118" y="1920694"/>
            <a:ext cx="3148060" cy="27539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1110" y="4728240"/>
            <a:ext cx="568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             </a:t>
            </a:r>
            <a:r>
              <a:rPr lang="en-US" sz="5400" b="1" dirty="0" err="1" smtClean="0">
                <a:solidFill>
                  <a:srgbClr val="002060"/>
                </a:solidFill>
              </a:rPr>
              <a:t>ঈমান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680" y="1920694"/>
            <a:ext cx="3842192" cy="256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06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96356" y="237066"/>
            <a:ext cx="5757333" cy="1117600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300903" y="411145"/>
            <a:ext cx="3614007" cy="769441"/>
          </a:xfrm>
          <a:prstGeom prst="rect">
            <a:avLst/>
          </a:prstGeom>
          <a:solidFill>
            <a:srgbClr val="00B050"/>
          </a:solidFill>
          <a:ln>
            <a:solidFill>
              <a:srgbClr val="7030A0">
                <a:alpha val="94902"/>
              </a:srgb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>
                <a:solidFill>
                  <a:srgbClr val="002060"/>
                </a:solidFill>
              </a:rPr>
              <a:t>শিখনফল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304800" y="1528745"/>
            <a:ext cx="11706578" cy="5120411"/>
          </a:xfrm>
          <a:prstGeom prst="hexagon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70844" y="1759742"/>
            <a:ext cx="110405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        </a:t>
            </a:r>
            <a:r>
              <a:rPr lang="en-US" sz="3600" b="1" dirty="0" err="1" smtClean="0">
                <a:solidFill>
                  <a:srgbClr val="002060"/>
                </a:solidFill>
              </a:rPr>
              <a:t>এই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অধ্যায়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শেষে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শিক্ষার্থীরা</a:t>
            </a:r>
            <a:r>
              <a:rPr lang="en-US" sz="3600" b="1" dirty="0" smtClean="0">
                <a:solidFill>
                  <a:srgbClr val="002060"/>
                </a:solidFill>
              </a:rPr>
              <a:t>………….</a:t>
            </a:r>
          </a:p>
          <a:p>
            <a:endParaRPr lang="en-US" sz="3600" b="1" dirty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Arial Black" panose="020B0A04020102020204" pitchFamily="34" charset="0"/>
              </a:rPr>
              <a:t>*</a:t>
            </a:r>
            <a:r>
              <a:rPr lang="en-US" sz="36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ঈমান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কী</a:t>
            </a:r>
            <a:r>
              <a:rPr lang="en-US" sz="3600" b="1" dirty="0" smtClean="0">
                <a:solidFill>
                  <a:srgbClr val="002060"/>
                </a:solidFill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</a:rPr>
              <a:t>তা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বর্ণনা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করতে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sz="3600" b="1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* </a:t>
            </a:r>
            <a:r>
              <a:rPr lang="en-US" sz="3600" b="1" dirty="0" err="1" smtClean="0">
                <a:solidFill>
                  <a:srgbClr val="002060"/>
                </a:solidFill>
              </a:rPr>
              <a:t>ঈমানের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মৌলিক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বিষয়গুলি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ব্যাখ্যা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করতে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sz="3600" b="1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*</a:t>
            </a:r>
            <a:r>
              <a:rPr lang="en-US" sz="3600" b="1" dirty="0" err="1" smtClean="0">
                <a:solidFill>
                  <a:srgbClr val="002060"/>
                </a:solidFill>
              </a:rPr>
              <a:t>নিফাকের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কুফল</a:t>
            </a:r>
            <a:r>
              <a:rPr lang="en-US" sz="3600" b="1" dirty="0" smtClean="0">
                <a:solidFill>
                  <a:srgbClr val="002060"/>
                </a:solidFill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</a:rPr>
              <a:t>পরিনতি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বিশ্লেষণ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করতে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পারবে</a:t>
            </a:r>
            <a:r>
              <a:rPr lang="en-US" sz="3600" b="1" dirty="0" smtClean="0">
                <a:solidFill>
                  <a:srgbClr val="002060"/>
                </a:solidFill>
              </a:rPr>
              <a:t>।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2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307" y="491320"/>
            <a:ext cx="11122926" cy="59777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699" y="610254"/>
            <a:ext cx="1024946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             </a:t>
            </a:r>
            <a:r>
              <a:rPr lang="en-US" sz="4400" b="1" u="sng" dirty="0" err="1" smtClean="0"/>
              <a:t>ঈমানঃ</a:t>
            </a:r>
            <a:r>
              <a:rPr lang="en-US" sz="4400" b="1" u="sng" dirty="0" smtClean="0"/>
              <a:t>-</a:t>
            </a:r>
          </a:p>
          <a:p>
            <a:r>
              <a:rPr lang="en-US" sz="3600" b="1" dirty="0" smtClean="0"/>
              <a:t>                    </a:t>
            </a:r>
            <a:r>
              <a:rPr lang="en-US" sz="3600" b="1" dirty="0" err="1" smtClean="0"/>
              <a:t>ঈমান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শব্দের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অর্থ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বিশ্বাস</a:t>
            </a:r>
            <a:r>
              <a:rPr lang="en-US" sz="3600" b="1" dirty="0"/>
              <a:t>।</a:t>
            </a:r>
            <a:endParaRPr lang="en-US" sz="3600" b="1" dirty="0" smtClean="0"/>
          </a:p>
          <a:p>
            <a:r>
              <a:rPr lang="en-US" sz="3600" b="1" dirty="0"/>
              <a:t> </a:t>
            </a:r>
            <a:r>
              <a:rPr lang="en-US" sz="3600" b="1" dirty="0" err="1" smtClean="0"/>
              <a:t>ইসলামের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মূল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বিষয়গুলোর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প্রতি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বিশ্বাসকেই</a:t>
            </a:r>
            <a:r>
              <a:rPr lang="en-US" sz="3600" b="1" dirty="0" smtClean="0"/>
              <a:t>            </a:t>
            </a:r>
            <a:r>
              <a:rPr lang="en-US" sz="3600" b="1" dirty="0"/>
              <a:t> </a:t>
            </a:r>
            <a:r>
              <a:rPr lang="en-US" sz="3600" b="1" dirty="0" smtClean="0"/>
              <a:t>      </a:t>
            </a:r>
            <a:r>
              <a:rPr lang="en-US" sz="3600" b="1" dirty="0" err="1" smtClean="0"/>
              <a:t>ঈমান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বলে।ঈমানের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তিনটি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দিক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রয়েছে</a:t>
            </a:r>
            <a:r>
              <a:rPr lang="en-US" sz="3600" b="1" dirty="0" smtClean="0"/>
              <a:t>…..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       *</a:t>
            </a:r>
            <a:r>
              <a:rPr lang="en-US" sz="3600" b="1" dirty="0" err="1" smtClean="0"/>
              <a:t>অন্তরে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বিশ্বাস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করা</a:t>
            </a:r>
            <a:r>
              <a:rPr lang="en-US" sz="3600" b="1" dirty="0" smtClean="0"/>
              <a:t>।</a:t>
            </a:r>
          </a:p>
          <a:p>
            <a:r>
              <a:rPr lang="en-US" sz="3600" b="1" dirty="0" smtClean="0"/>
              <a:t>       *</a:t>
            </a:r>
            <a:r>
              <a:rPr lang="en-US" sz="3600" b="1" dirty="0" err="1" smtClean="0"/>
              <a:t>মুখে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স্বীকার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করা</a:t>
            </a:r>
            <a:r>
              <a:rPr lang="en-US" sz="3600" b="1" dirty="0" smtClean="0"/>
              <a:t>।</a:t>
            </a:r>
          </a:p>
          <a:p>
            <a:r>
              <a:rPr lang="en-US" sz="3600" b="1" dirty="0" smtClean="0"/>
              <a:t>       *</a:t>
            </a:r>
            <a:r>
              <a:rPr lang="en-US" sz="3600" b="1" dirty="0" err="1" smtClean="0"/>
              <a:t>তদনুসারে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আমল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করা</a:t>
            </a:r>
            <a:r>
              <a:rPr lang="en-US" sz="3600" b="1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70410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>
            <a:off x="285750" y="223628"/>
            <a:ext cx="11772900" cy="6330197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5" name="Rounded Rectangle 4"/>
          <p:cNvSpPr/>
          <p:nvPr/>
        </p:nvSpPr>
        <p:spPr>
          <a:xfrm>
            <a:off x="2105377" y="456099"/>
            <a:ext cx="7924800" cy="107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20507" y="608586"/>
            <a:ext cx="6366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ঈমানের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সাতটি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বিষয়ঃ</a:t>
            </a:r>
            <a:r>
              <a:rPr lang="en-US" sz="4400" b="1" dirty="0" smtClean="0"/>
              <a:t>-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794932" y="1620028"/>
            <a:ext cx="8545690" cy="4730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74709" y="1999970"/>
            <a:ext cx="77554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b="1" dirty="0" err="1" smtClean="0"/>
              <a:t>আল্লাহর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প্রতি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পূর্ণ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বিশ্বাস</a:t>
            </a:r>
            <a:r>
              <a:rPr lang="en-US" sz="36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3600" b="1" dirty="0" err="1" smtClean="0"/>
              <a:t>ফেরেশতাগণের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প্রতি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বিশ্বাস</a:t>
            </a:r>
            <a:r>
              <a:rPr lang="en-US" sz="36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3600" b="1" dirty="0" err="1" smtClean="0"/>
              <a:t>আসমানি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কিতাবের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প্রতিবিশ্বাস</a:t>
            </a:r>
            <a:r>
              <a:rPr lang="en-US" sz="36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3600" b="1" dirty="0" err="1" smtClean="0"/>
              <a:t>নবি-রাসুলগণের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প্রতি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বিশ্বাস</a:t>
            </a:r>
            <a:r>
              <a:rPr lang="en-US" sz="36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3600" b="1" dirty="0" err="1" smtClean="0"/>
              <a:t>আখিরাতের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প্রতি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বিশ্বাস</a:t>
            </a:r>
            <a:r>
              <a:rPr lang="en-US" sz="36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3600" b="1" dirty="0" err="1" smtClean="0"/>
              <a:t>তাকদিরের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প্রতি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বিশ্বাস</a:t>
            </a:r>
            <a:r>
              <a:rPr lang="en-US" sz="36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3600" b="1" dirty="0" err="1" smtClean="0"/>
              <a:t>মৃত্যুর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পুনরুথানের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প্রতিবিশ্বাস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9734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430</TotalTime>
  <Words>590</Words>
  <Application>Microsoft Office PowerPoint</Application>
  <PresentationFormat>Widescreen</PresentationFormat>
  <Paragraphs>113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110</cp:revision>
  <cp:lastPrinted>2021-01-31T15:16:47Z</cp:lastPrinted>
  <dcterms:created xsi:type="dcterms:W3CDTF">2021-01-30T16:43:33Z</dcterms:created>
  <dcterms:modified xsi:type="dcterms:W3CDTF">2021-02-01T06:58:25Z</dcterms:modified>
</cp:coreProperties>
</file>