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1"/>
  </p:sldMasterIdLst>
  <p:sldIdLst>
    <p:sldId id="286" r:id="rId2"/>
    <p:sldId id="258" r:id="rId3"/>
    <p:sldId id="285" r:id="rId4"/>
    <p:sldId id="257" r:id="rId5"/>
    <p:sldId id="259" r:id="rId6"/>
    <p:sldId id="260" r:id="rId7"/>
    <p:sldId id="256" r:id="rId8"/>
    <p:sldId id="261" r:id="rId9"/>
    <p:sldId id="270" r:id="rId10"/>
    <p:sldId id="276" r:id="rId11"/>
    <p:sldId id="271" r:id="rId12"/>
    <p:sldId id="272" r:id="rId13"/>
    <p:sldId id="283" r:id="rId14"/>
    <p:sldId id="273" r:id="rId15"/>
    <p:sldId id="284" r:id="rId16"/>
    <p:sldId id="274" r:id="rId17"/>
    <p:sldId id="275" r:id="rId18"/>
    <p:sldId id="278" r:id="rId19"/>
    <p:sldId id="282" r:id="rId20"/>
    <p:sldId id="280" r:id="rId21"/>
    <p:sldId id="281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EE1584B-387E-4125-BE60-7B1C5A8A666F}">
          <p14:sldIdLst>
            <p14:sldId id="286"/>
            <p14:sldId id="258"/>
            <p14:sldId id="285"/>
            <p14:sldId id="257"/>
            <p14:sldId id="259"/>
            <p14:sldId id="260"/>
            <p14:sldId id="256"/>
            <p14:sldId id="261"/>
            <p14:sldId id="270"/>
            <p14:sldId id="276"/>
            <p14:sldId id="271"/>
            <p14:sldId id="272"/>
            <p14:sldId id="283"/>
            <p14:sldId id="273"/>
            <p14:sldId id="284"/>
            <p14:sldId id="274"/>
            <p14:sldId id="275"/>
            <p14:sldId id="278"/>
            <p14:sldId id="282"/>
            <p14:sldId id="280"/>
            <p14:sldId id="281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EC623-50FA-487A-A282-753719EB4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5F944-F488-43B5-835F-BDE7D904B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3916B-A4E5-4E39-A6E1-0B9A01769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CE0C2-D191-40D6-9F50-7687852E3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8CC1B-C474-4FD2-87BF-B85C2F1BE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3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7DF77-C37A-46EA-91DF-880AC6D1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3E803-E217-4458-B391-A3217B352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9D8DE-A30D-45FC-91B3-B3C2FBF9C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0E67C-3A17-476D-852A-B286594B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4D49E-EE25-4306-A299-23A51E4B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8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3C9BAC-0151-4DE5-AF17-691B0E6EE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A8402-1CF1-4661-87BB-D5B01E8B8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E4F94-8808-4F33-BC89-84A2EDEA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BE1C9-8ADE-435F-BDDC-EB1CC60D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5D092-D43A-42A6-89BC-B9A83A83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1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A770-F784-4395-AE40-B744A234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BEA6-6823-4FF2-A7EA-301EA9982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AFB5E-A502-417E-BB9C-B0DCEC47F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FF4B3-6667-4531-BD58-07178EAA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0E95-A9DB-47C5-BAFA-C7A8ACA9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0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DC01-9D78-4185-B48A-4153A5F01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48BC2-37D2-4FE9-930D-E801F327E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6EA5D-AA92-4345-AC74-78D33852E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41D9C-435E-498A-803E-B8393D16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C45A8-D07D-43FD-8B32-9F0055E5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4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3A924-E3A2-4678-9137-554FBF5E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FDB66-718E-4DF0-95E1-BDC330E72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CB9CE-AA26-46A4-9609-78FF48BC8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E6300-8858-4662-9BF8-593F8230E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3E91E-2100-4992-8BB4-4EF8314B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BADCB-B4C1-4C23-BA06-2330A07FA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29AC-BABD-4435-B44E-F4400E52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23DB8-A928-4CE3-9827-FE2644CB5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63B0F-4915-45C9-A078-0DAC0EC4E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B57F2D-41FA-4EF5-84DB-B04F0373B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CCC3F-C86B-4D1C-B9DE-5FA816B97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8CA368-934E-459A-AE58-977CF6EF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CF754-DCDF-4984-B4A1-A358FD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A21D2-F629-49D9-A6E8-2C176777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2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24D1-B107-4A57-9209-5F8584F5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77F37-E9A7-45B9-BFED-90168B632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F1F92-9210-45A9-BDD4-EBD490E0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7EF15-69F7-46CD-B084-D85B15EF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0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C737EB-FD86-4CBB-9C68-0BBE5669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2D2F3-1FFC-4956-B541-A6629E4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2706A-6D6E-4643-92A8-FF35A6C1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3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F860-546F-4612-AFC5-52F877C5A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2010C-615C-4DA5-92BE-2C313A5AA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16EF4-8134-4870-80C7-042844BB2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49C9F-386A-43F3-8462-CCB713D9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6094B-CA50-4474-A107-64A2900E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A5F33-8F78-4543-8230-97444EC6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2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3CC95-27B7-4C97-BA69-55E65721F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49816E-85C1-4019-81AF-4667F6368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5D08B-C96D-4F5E-AF10-48DC706D1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4E771-80C4-485F-8373-147641A2D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C9519-8054-42C3-A27D-1EB789EC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AC62E-88B5-451A-B598-3D053165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6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9A497C-BDB9-407B-95EE-77E2A3649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383D4-DD21-4839-83E9-DF60748E0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C1915-9790-4470-B703-AE1BE1E46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7C89A-585E-4C30-9FA4-69AB5972812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281C-9DB3-4574-AFD0-16CE5F22F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28E17-B752-44FB-A290-7F14CA1FD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2E1D256-960B-44F1-A34D-D649A8B68D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718E5DE-3219-4BF6-8F5E-AAC2002F97CF}"/>
              </a:ext>
            </a:extLst>
          </p:cNvPr>
          <p:cNvSpPr/>
          <p:nvPr userDrawn="1"/>
        </p:nvSpPr>
        <p:spPr>
          <a:xfrm>
            <a:off x="145366" y="84406"/>
            <a:ext cx="11910646" cy="6622365"/>
          </a:xfrm>
          <a:prstGeom prst="frame">
            <a:avLst>
              <a:gd name="adj1" fmla="val 1985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C7B59D4-1E2D-47F2-8EDE-48CC2F2199F0}"/>
              </a:ext>
            </a:extLst>
          </p:cNvPr>
          <p:cNvSpPr/>
          <p:nvPr userDrawn="1"/>
        </p:nvSpPr>
        <p:spPr>
          <a:xfrm>
            <a:off x="275994" y="228850"/>
            <a:ext cx="11640011" cy="6333476"/>
          </a:xfrm>
          <a:prstGeom prst="frame">
            <a:avLst>
              <a:gd name="adj1" fmla="val 1611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0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microsoft.com/office/2007/relationships/hdphoto" Target="../media/hdphoto9.wdp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441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467" y="5166555"/>
            <a:ext cx="632222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কবি কত সালে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করেন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964" y="477981"/>
            <a:ext cx="428798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66" t="17410" r="22855"/>
          <a:stretch/>
        </p:blipFill>
        <p:spPr>
          <a:xfrm>
            <a:off x="7119258" y="1296808"/>
            <a:ext cx="3124003" cy="33104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15723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7019778"/>
          </a:xfrm>
          <a:prstGeom prst="frame">
            <a:avLst>
              <a:gd name="adj1" fmla="val 3482"/>
            </a:avLst>
          </a:prstGeom>
          <a:solidFill>
            <a:schemeClr val="accent4">
              <a:lumMod val="75000"/>
              <a:alpha val="98000"/>
            </a:schemeClr>
          </a:solidFill>
          <a:ln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9000">
                  <a:srgbClr val="FF0000"/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1028" y="2821577"/>
            <a:ext cx="4572000" cy="1071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8EA77F-2036-4674-B141-A4D06FDF9DF2}"/>
              </a:ext>
            </a:extLst>
          </p:cNvPr>
          <p:cNvGrpSpPr/>
          <p:nvPr/>
        </p:nvGrpSpPr>
        <p:grpSpPr>
          <a:xfrm>
            <a:off x="461212" y="1575826"/>
            <a:ext cx="10955726" cy="1985520"/>
            <a:chOff x="437398" y="341897"/>
            <a:chExt cx="11449057" cy="2577765"/>
          </a:xfrm>
        </p:grpSpPr>
        <p:pic>
          <p:nvPicPr>
            <p:cNvPr id="6" name="Picture 2" descr="Image result for রবীন্দ্রনাথ ঠাকুর">
              <a:extLst>
                <a:ext uri="{FF2B5EF4-FFF2-40B4-BE49-F238E27FC236}">
                  <a16:creationId xmlns:a16="http://schemas.microsoft.com/office/drawing/2014/main" id="{777BBD9B-7AB4-4E35-A8E9-F76FEA4A5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98" y="341897"/>
              <a:ext cx="1696202" cy="2577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No description available.">
              <a:extLst>
                <a:ext uri="{FF2B5EF4-FFF2-40B4-BE49-F238E27FC236}">
                  <a16:creationId xmlns:a16="http://schemas.microsoft.com/office/drawing/2014/main" id="{6841D6E3-C5B1-43A3-A644-37906709C1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589" y="348916"/>
              <a:ext cx="1950872" cy="2570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No description available.">
              <a:extLst>
                <a:ext uri="{FF2B5EF4-FFF2-40B4-BE49-F238E27FC236}">
                  <a16:creationId xmlns:a16="http://schemas.microsoft.com/office/drawing/2014/main" id="{1042E9B4-43E5-4BB4-8384-41C79ABAA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608" y="376487"/>
              <a:ext cx="1800225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No description available.">
              <a:extLst>
                <a:ext uri="{FF2B5EF4-FFF2-40B4-BE49-F238E27FC236}">
                  <a16:creationId xmlns:a16="http://schemas.microsoft.com/office/drawing/2014/main" id="{2618F021-3958-4117-92FF-6D15EECF6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980" y="376487"/>
              <a:ext cx="1685925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No description available.">
              <a:extLst>
                <a:ext uri="{FF2B5EF4-FFF2-40B4-BE49-F238E27FC236}">
                  <a16:creationId xmlns:a16="http://schemas.microsoft.com/office/drawing/2014/main" id="{CD705FFB-4C07-45FB-85BE-D228348F4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1055" y="395537"/>
              <a:ext cx="1762125" cy="2524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নির্বাচিত নাটক সমগ্র - রবীন্দ্রনাথ ...">
              <a:extLst>
                <a:ext uri="{FF2B5EF4-FFF2-40B4-BE49-F238E27FC236}">
                  <a16:creationId xmlns:a16="http://schemas.microsoft.com/office/drawing/2014/main" id="{7F37D850-4E5E-48D7-AD64-D7A32ED8C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4330" y="341897"/>
              <a:ext cx="1762125" cy="2524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68725C-5C60-4FA9-85D0-1CEA83CC975E}"/>
              </a:ext>
            </a:extLst>
          </p:cNvPr>
          <p:cNvGrpSpPr/>
          <p:nvPr/>
        </p:nvGrpSpPr>
        <p:grpSpPr>
          <a:xfrm>
            <a:off x="381000" y="3938338"/>
            <a:ext cx="10937491" cy="2100511"/>
            <a:chOff x="381000" y="3429000"/>
            <a:chExt cx="11430001" cy="2609850"/>
          </a:xfrm>
        </p:grpSpPr>
        <p:pic>
          <p:nvPicPr>
            <p:cNvPr id="13" name="Picture 16" descr="সঞ্চয়িতা - রবীন্দ্রনাথ ঠাকুর ...">
              <a:extLst>
                <a:ext uri="{FF2B5EF4-FFF2-40B4-BE49-F238E27FC236}">
                  <a16:creationId xmlns:a16="http://schemas.microsoft.com/office/drawing/2014/main" id="{4F455447-217E-412D-9B48-832A85426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1752600" cy="260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8" descr="কল্পনা - রবীন্দ্রনাথ ঠাকুর | Buy Kolpona ...">
              <a:extLst>
                <a:ext uri="{FF2B5EF4-FFF2-40B4-BE49-F238E27FC236}">
                  <a16:creationId xmlns:a16="http://schemas.microsoft.com/office/drawing/2014/main" id="{65432D77-22C2-4C96-A80B-197553A36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251" y="3429000"/>
              <a:ext cx="1762125" cy="260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Rabindranath Tagore's Golpo Samagra (রবীন্দ্রনাথ ...">
              <a:extLst>
                <a:ext uri="{FF2B5EF4-FFF2-40B4-BE49-F238E27FC236}">
                  <a16:creationId xmlns:a16="http://schemas.microsoft.com/office/drawing/2014/main" id="{4AE7B497-E797-4FD2-94B3-DA641E108C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757" y="3495675"/>
              <a:ext cx="1685925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2" descr="নৌকাডুবি - রবীন্দ্রনাথ ঠাকুর | Buy ...">
              <a:extLst>
                <a:ext uri="{FF2B5EF4-FFF2-40B4-BE49-F238E27FC236}">
                  <a16:creationId xmlns:a16="http://schemas.microsoft.com/office/drawing/2014/main" id="{87451093-2072-46AB-801E-C6D3F5561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879" y="3514725"/>
              <a:ext cx="1762125" cy="2524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4" descr="গোরা (উপন্যাস) | রবীন্দ্রনাথ ঠাকুর">
              <a:extLst>
                <a:ext uri="{FF2B5EF4-FFF2-40B4-BE49-F238E27FC236}">
                  <a16:creationId xmlns:a16="http://schemas.microsoft.com/office/drawing/2014/main" id="{9B5BE41D-FCB2-4130-B57D-911EF8AE5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6480" y="3571875"/>
              <a:ext cx="1847850" cy="246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6" descr="Rabindranath Tagore's Upanyas Samagra (রবীন্দ্রনাথ ...">
              <a:extLst>
                <a:ext uri="{FF2B5EF4-FFF2-40B4-BE49-F238E27FC236}">
                  <a16:creationId xmlns:a16="http://schemas.microsoft.com/office/drawing/2014/main" id="{5D540016-6001-401A-9E4E-E8FA15AB7D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r="17778"/>
            <a:stretch/>
          </p:blipFill>
          <p:spPr bwMode="auto">
            <a:xfrm>
              <a:off x="10302807" y="3571875"/>
              <a:ext cx="1508194" cy="246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AB41E77-8CD7-430E-A935-FB9FCC21AA49}"/>
              </a:ext>
            </a:extLst>
          </p:cNvPr>
          <p:cNvSpPr txBox="1"/>
          <p:nvPr/>
        </p:nvSpPr>
        <p:spPr>
          <a:xfrm>
            <a:off x="603254" y="377457"/>
            <a:ext cx="6759836" cy="794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bn-IN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রবীন্দ্রনাথ ঠাকুর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কিছু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বই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7207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290" y="3283527"/>
            <a:ext cx="2360037" cy="2870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337" y="2078182"/>
            <a:ext cx="2282554" cy="2909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750314" y="597323"/>
            <a:ext cx="824089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‘দুই বিঘা জমি’ একটি কাহিনী-কবিতা । এটি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রের ‘কথা  ও কাহিনী’ কাব্যগ্রন্থ থেকে নেয়া হয়েছে 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4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tter writing or write a letter vintage engra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369" y="1293224"/>
            <a:ext cx="2835819" cy="3018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97276" y="4883882"/>
            <a:ext cx="756790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‘দুই বিঘা জমি’ কবিতা টি কোন কাব্যগ্রন্থ থেকে নেয়া হয়েছে ।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93243" y="477981"/>
            <a:ext cx="428798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81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h\Downloads\index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69303" y="1148012"/>
            <a:ext cx="2788920" cy="10857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629196" y="1276280"/>
            <a:ext cx="18135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ভূস্বামী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89719" y="1432655"/>
            <a:ext cx="2286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জমিদার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126" y="4269012"/>
            <a:ext cx="1752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নিশীথ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9719" y="3951349"/>
            <a:ext cx="256859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গভীর রাত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375" y="428418"/>
            <a:ext cx="621255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 নতুন শব্দের অর্থ জানি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707" y="5683256"/>
            <a:ext cx="2066817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ক্রুর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89851" y="5573686"/>
            <a:ext cx="3035968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নিষ্ঠুর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494F92-919F-4FFB-AD75-14FE933B6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7" r="9291"/>
          <a:stretch/>
        </p:blipFill>
        <p:spPr>
          <a:xfrm>
            <a:off x="4069303" y="5394382"/>
            <a:ext cx="2929769" cy="943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AutoShape 2" descr="আজি আধার আলো তো নাহি তোমা... | Quotes &amp; Writings by Tannita J | YourQuo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834" y="4059057"/>
            <a:ext cx="2842706" cy="1070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492102" y="2804195"/>
            <a:ext cx="215645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কাঙাল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8794" r="3529" b="5312"/>
          <a:stretch/>
        </p:blipFill>
        <p:spPr>
          <a:xfrm>
            <a:off x="4163241" y="2539922"/>
            <a:ext cx="2792299" cy="12540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8889719" y="2511807"/>
            <a:ext cx="23725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নিঃস্ব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32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68680" y="1042852"/>
            <a:ext cx="1981200" cy="1219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ডিক্রি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941526" y="1456509"/>
            <a:ext cx="2682239" cy="1219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আদালতের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নির্দেশনামা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68680" y="3069771"/>
            <a:ext cx="1981200" cy="1219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খত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436827" y="3609703"/>
            <a:ext cx="2057400" cy="5834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ঋণপত্র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8" name="Picture 7" descr="51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446" y="1358537"/>
            <a:ext cx="3200400" cy="13171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 descr="52.jp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51477" y="3069771"/>
            <a:ext cx="3118338" cy="13672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4110446" y="280852"/>
            <a:ext cx="3200400" cy="6096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8680" y="5438502"/>
            <a:ext cx="1574074" cy="6096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547227" y="5331822"/>
            <a:ext cx="1765208" cy="5595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817" y="4768623"/>
            <a:ext cx="3196998" cy="1449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4464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8400" y="1538516"/>
            <a:ext cx="4985657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শুধু বিঘে দুই ছিল ভুঁই, আর সবই গেছে ঋণে ।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বাবু বলিলেন, বুঝেছ উপেন, এই জমি লইব কিনে।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কহিলাম আমি, তুমি ভূস্বামী ,ভূমির অন্ত নাই ।</a:t>
            </a:r>
          </a:p>
          <a:p>
            <a:r>
              <a:rPr lang="bn-IN" sz="1600" dirty="0">
                <a:latin typeface="NikoshBAN" pitchFamily="2" charset="0"/>
                <a:cs typeface="NikoshBAN" pitchFamily="2" charset="0"/>
              </a:rPr>
              <a:t>চেয়ে দেখ মোর আছে বড়- জোর মরিবার  মত ঠাঁই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236" b="16071"/>
          <a:stretch/>
        </p:blipFill>
        <p:spPr>
          <a:xfrm>
            <a:off x="5347062" y="3282255"/>
            <a:ext cx="6348549" cy="3061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0" y="455888"/>
            <a:ext cx="4822373" cy="25523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6555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3154" y="1248361"/>
            <a:ext cx="598279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শুনি রাজা কহে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বাপু, জান তো হে, করেছি বাগানখানা,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পেলে দুই বিঘে প্রস্থে ও দিঘে সমান হইবে টানা- 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ওটা দিতে হবে। কহিলাম তবে বক্ষে জুড়িয়া পাণি 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সজল চক্ষে ,করুন  রক্ষে গরিবের ভিটে খানি ।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02" y="540992"/>
            <a:ext cx="4773506" cy="31819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13" y="3214654"/>
            <a:ext cx="4959531" cy="30424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09200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7069" y="927463"/>
            <a:ext cx="5317672" cy="15355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পরে মাস দেড়ে ভিটে মাটি ছেড়ে বাহির হইনু পথে- 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করিল ডিক্রি, সকলই বিক্রি মিথ্যা দেনার খতে।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এ জগত, হায়,সেই বেশি চায় আছে যার ভূরি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ভূরিরাজার হস্ত করে  সমস্ত কাঙালের ধন চুরি।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66" y="3853540"/>
            <a:ext cx="3712300" cy="24276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1 copy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9881" t="9485"/>
          <a:stretch/>
        </p:blipFill>
        <p:spPr>
          <a:xfrm>
            <a:off x="5937069" y="3487780"/>
            <a:ext cx="4944291" cy="27933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6" y="665844"/>
            <a:ext cx="4038600" cy="26331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5288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1464" y="608875"/>
            <a:ext cx="522078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মনে ভাবিলাম মোরে ভগবান রাখিবে না মোহগর্তে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তাই লিখি দিল বিশ্বনিখিল দু বিঘার পরিবর্তে।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সন্ন্যাসীবেশে ফিরি দেশে দেশে হইয়া সাধুর শিষ্য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কত হেরিলাম মনোহর ধাম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কত মনোরম দৃশ্য!</a:t>
            </a:r>
            <a:endParaRPr lang="en-US" dirty="0"/>
          </a:p>
        </p:txBody>
      </p:sp>
      <p:sp>
        <p:nvSpPr>
          <p:cNvPr id="3" name="AutoShape 2" descr="সন্ন্যাসী রহস্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9870" y="4139205"/>
            <a:ext cx="3959949" cy="22518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নারীদের অন্তর্বাস চুরি করে ধরা পড়লেন সাধু সন্ন্যাসী!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38" y="2438130"/>
            <a:ext cx="3525609" cy="22264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ui bigha jomi rabindranath tagor -দুই বিঘা জমি রবীন্দ্রনাথ ঠাকুর . - 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8" r="51044"/>
          <a:stretch/>
        </p:blipFill>
        <p:spPr bwMode="auto">
          <a:xfrm>
            <a:off x="577940" y="376249"/>
            <a:ext cx="2780575" cy="22055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09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1C7841-1634-44F6-9822-7637CBF5A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42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731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71601" y="2225126"/>
            <a:ext cx="285526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১৮৬১ খ্রিঃ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871601" y="3322431"/>
            <a:ext cx="220445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২ বিঘা </a:t>
            </a:r>
          </a:p>
        </p:txBody>
      </p:sp>
      <p:sp>
        <p:nvSpPr>
          <p:cNvPr id="5" name="Rectangle 4"/>
          <p:cNvSpPr/>
          <p:nvPr/>
        </p:nvSpPr>
        <p:spPr>
          <a:xfrm>
            <a:off x="8792607" y="4470602"/>
            <a:ext cx="260885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বাগান বড় করার জন্য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76891" y="461946"/>
            <a:ext cx="201689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ল্যায়ন 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078" y="2225126"/>
            <a:ext cx="8156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রবীন্দ্রনাথ ঠাকুর কত সালে জন্ম গ্রহণ করেন?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078" y="3352448"/>
            <a:ext cx="590257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উপেনের কয় বিঘা জমি ছিল ?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078" y="4750706"/>
            <a:ext cx="70294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রাজা কেন উপেনের জমি নিতে চায় ? </a:t>
            </a:r>
          </a:p>
        </p:txBody>
      </p:sp>
    </p:spTree>
    <p:extLst>
      <p:ext uri="{BB962C8B-B14F-4D97-AF65-F5344CB8AC3E}">
        <p14:creationId xmlns:p14="http://schemas.microsoft.com/office/powerpoint/2010/main" val="729817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804684">
            <a:off x="1653648" y="695694"/>
            <a:ext cx="9825444" cy="5609257"/>
            <a:chOff x="995636" y="-181564"/>
            <a:chExt cx="9825444" cy="5609257"/>
          </a:xfrm>
        </p:grpSpPr>
        <p:grpSp>
          <p:nvGrpSpPr>
            <p:cNvPr id="6" name="Group 5"/>
            <p:cNvGrpSpPr/>
            <p:nvPr/>
          </p:nvGrpSpPr>
          <p:grpSpPr>
            <a:xfrm>
              <a:off x="995636" y="-181564"/>
              <a:ext cx="9825444" cy="5609257"/>
              <a:chOff x="891480" y="137000"/>
              <a:chExt cx="9015547" cy="5609257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335439" y="2911617"/>
                <a:ext cx="8399417" cy="28346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Trapezoid 4"/>
              <p:cNvSpPr/>
              <p:nvPr/>
            </p:nvSpPr>
            <p:spPr>
              <a:xfrm rot="20439965">
                <a:off x="891480" y="137000"/>
                <a:ext cx="9015547" cy="1802674"/>
              </a:xfrm>
              <a:prstGeom prst="trapezoid">
                <a:avLst/>
              </a:prstGeom>
              <a:solidFill>
                <a:schemeClr val="accent2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বাড়ির কাজ </a:t>
                </a:r>
                <a:endPara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325189" y="3265739"/>
              <a:ext cx="696250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sz="2400" dirty="0">
                  <a:latin typeface="NikoshBAN" pitchFamily="2" charset="0"/>
                  <a:cs typeface="NikoshBAN" pitchFamily="2" charset="0"/>
                </a:rPr>
                <a:t>“ এ জগতে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হায়</a:t>
              </a:r>
              <a:r>
                <a:rPr lang="as-IN" sz="2400" dirty="0">
                  <a:latin typeface="NikoshBAN" pitchFamily="2" charset="0"/>
                  <a:cs typeface="NikoshBAN" pitchFamily="2" charset="0"/>
                </a:rPr>
                <a:t>, সেই বেশি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চায়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400" dirty="0">
                  <a:latin typeface="NikoshBAN" pitchFamily="2" charset="0"/>
                  <a:cs typeface="NikoshBAN" pitchFamily="2" charset="0"/>
                </a:rPr>
                <a:t>আছে যার ভূরি ভূরি!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as-IN" sz="2400" dirty="0">
                  <a:latin typeface="NikoshBAN" pitchFamily="2" charset="0"/>
                  <a:cs typeface="NikoshBAN" pitchFamily="2" charset="0"/>
                </a:rPr>
                <a:t>রাজার হস্ত করে সমস্ত কাঙালের ধন চুরি”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পংক্তি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দুটি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বিশ্লেষণ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ক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রে লিখে আনবে 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368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4E7EBD-E5C0-4ED2-AFDA-BEAD6B0F2889}"/>
              </a:ext>
            </a:extLst>
          </p:cNvPr>
          <p:cNvSpPr/>
          <p:nvPr/>
        </p:nvSpPr>
        <p:spPr>
          <a:xfrm>
            <a:off x="614149" y="968991"/>
            <a:ext cx="10345003" cy="38435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9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9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350963-3BAA-4053-AE59-21A2F0A50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-163773"/>
            <a:ext cx="3794078" cy="3384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39CEE6-E3A1-4A92-92DD-8B2558BAE7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790"/>
            <a:ext cx="4735773" cy="389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651097E-CD83-4AE9-A4D6-8B8AF9E6953E}"/>
              </a:ext>
            </a:extLst>
          </p:cNvPr>
          <p:cNvGrpSpPr/>
          <p:nvPr/>
        </p:nvGrpSpPr>
        <p:grpSpPr>
          <a:xfrm>
            <a:off x="5279703" y="978755"/>
            <a:ext cx="696034" cy="4855290"/>
            <a:chOff x="5336276" y="1122430"/>
            <a:chExt cx="696034" cy="485529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F5FE8BC-561B-466F-8AD5-47F24538C88A}"/>
                </a:ext>
              </a:extLst>
            </p:cNvPr>
            <p:cNvCxnSpPr>
              <a:cxnSpLocks/>
              <a:stCxn id="17" idx="5"/>
            </p:cNvCxnSpPr>
            <p:nvPr/>
          </p:nvCxnSpPr>
          <p:spPr>
            <a:xfrm flipH="1">
              <a:off x="5336276" y="1122430"/>
              <a:ext cx="401092" cy="484164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49B000-FC30-4308-827C-9A005B491CEC}"/>
                </a:ext>
              </a:extLst>
            </p:cNvPr>
            <p:cNvCxnSpPr>
              <a:cxnSpLocks/>
              <a:stCxn id="17" idx="5"/>
            </p:cNvCxnSpPr>
            <p:nvPr/>
          </p:nvCxnSpPr>
          <p:spPr>
            <a:xfrm>
              <a:off x="5737368" y="1122430"/>
              <a:ext cx="294942" cy="485529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E447858-EFBC-482A-9E47-4E0FC6FBB032}"/>
                </a:ext>
              </a:extLst>
            </p:cNvPr>
            <p:cNvCxnSpPr>
              <a:cxnSpLocks/>
              <a:stCxn id="17" idx="5"/>
            </p:cNvCxnSpPr>
            <p:nvPr/>
          </p:nvCxnSpPr>
          <p:spPr>
            <a:xfrm flipH="1">
              <a:off x="5704766" y="1122430"/>
              <a:ext cx="32602" cy="41592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04B586C-9BD7-4946-8C62-A471D62DD15D}"/>
              </a:ext>
            </a:extLst>
          </p:cNvPr>
          <p:cNvSpPr/>
          <p:nvPr/>
        </p:nvSpPr>
        <p:spPr>
          <a:xfrm>
            <a:off x="5609229" y="982641"/>
            <a:ext cx="150124" cy="1637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A86BFE-E914-4D3F-9FD1-8F835D4CF50D}"/>
              </a:ext>
            </a:extLst>
          </p:cNvPr>
          <p:cNvSpPr/>
          <p:nvPr/>
        </p:nvSpPr>
        <p:spPr>
          <a:xfrm>
            <a:off x="5569950" y="5138009"/>
            <a:ext cx="150124" cy="1637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29B0B-A42D-47C4-ABAD-A2657A5E22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51" y="1290189"/>
            <a:ext cx="5600928" cy="3557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3015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35359" y="5621383"/>
            <a:ext cx="35814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 বিঘা জমি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257" y="5433695"/>
            <a:ext cx="32668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/>
              <a:t>কতটুকু হলো?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3959" y="462379"/>
            <a:ext cx="103632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 গুলো দেখে বলার চেষ্টা করো ,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959" y="4365868"/>
            <a:ext cx="35814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বিঘা জমি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1811" y="4545546"/>
            <a:ext cx="35814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বিঘা জমি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:\Users\Saiful\Desktop\PADDYFIE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57" y="1358537"/>
            <a:ext cx="3722098" cy="28190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6" name="Picture 2" descr="সান্তাহারে ধান ক্ষেতে পাখি দিয়ে পোকা দমন | banglanews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04" y="1387651"/>
            <a:ext cx="3214642" cy="27899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us 2"/>
          <p:cNvSpPr/>
          <p:nvPr/>
        </p:nvSpPr>
        <p:spPr>
          <a:xfrm>
            <a:off x="4832939" y="1475640"/>
            <a:ext cx="2468880" cy="261396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2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715" y="235393"/>
            <a:ext cx="11416936" cy="6113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300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8A895C-EEB2-4D39-A34C-C37DC5F058D9}"/>
              </a:ext>
            </a:extLst>
          </p:cNvPr>
          <p:cNvSpPr/>
          <p:nvPr/>
        </p:nvSpPr>
        <p:spPr>
          <a:xfrm>
            <a:off x="5429944" y="1783798"/>
            <a:ext cx="4314948" cy="10508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বিঘা জমি </a:t>
            </a:r>
            <a:endParaRPr lang="en-US" sz="4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6C7FDF-BBE0-4A0F-83C6-63342CF7CC29}"/>
              </a:ext>
            </a:extLst>
          </p:cNvPr>
          <p:cNvSpPr/>
          <p:nvPr/>
        </p:nvSpPr>
        <p:spPr>
          <a:xfrm>
            <a:off x="631657" y="457164"/>
            <a:ext cx="5041288" cy="121712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8071011" y="3429139"/>
            <a:ext cx="3541870" cy="7598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657" y="3167882"/>
            <a:ext cx="6801110" cy="29532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7403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45366" y="84406"/>
            <a:ext cx="11910646" cy="6622365"/>
          </a:xfrm>
          <a:prstGeom prst="frame">
            <a:avLst>
              <a:gd name="adj1" fmla="val 1985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75994" y="228850"/>
            <a:ext cx="11640011" cy="6333476"/>
          </a:xfrm>
          <a:prstGeom prst="frame">
            <a:avLst>
              <a:gd name="adj1" fmla="val 1611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634" y="2958049"/>
            <a:ext cx="9994852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কবি পরিচিতি সম্পর্কে বলতে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২।কবিতাটির নির্ধারিত অংশ আবৃত্তি করতে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শব্দের অর্থ বলতে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৪। নির্ধারিত কবিতার লাইনের বিষয় বস্তু বিশ্লেষণ করতে পারবে।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625251" y="466566"/>
            <a:ext cx="24445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111736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Image for dui bigha jomi of jomida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5" t="7693" r="12570" b="6853"/>
          <a:stretch/>
        </p:blipFill>
        <p:spPr bwMode="auto">
          <a:xfrm>
            <a:off x="7001692" y="404949"/>
            <a:ext cx="4637313" cy="5908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23806" y="3359353"/>
            <a:ext cx="2208634" cy="21662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8A895C-EEB2-4D39-A34C-C37DC5F058D9}"/>
              </a:ext>
            </a:extLst>
          </p:cNvPr>
          <p:cNvSpPr/>
          <p:nvPr/>
        </p:nvSpPr>
        <p:spPr>
          <a:xfrm>
            <a:off x="7332441" y="457516"/>
            <a:ext cx="3019291" cy="6709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বিঘা জমি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8506576" y="1142062"/>
            <a:ext cx="2806844" cy="4433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3369" y="417621"/>
            <a:ext cx="200407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দর্শ পাঠ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7186" y="1559598"/>
            <a:ext cx="28520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চলো কবিতা আবৃত্তি শুনি,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2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83143" y="337355"/>
            <a:ext cx="3497179" cy="7576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9408" y="3859320"/>
            <a:ext cx="261330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1702" y="2378809"/>
            <a:ext cx="3233570" cy="13849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:পড়াশোনার জন্য 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শিক্ষা প্রতিষ্টানে ভর্তি করানো হয়েছিল ,ব্যারিস্টারি পড়ার জন্য বিলেতেও পাঠানো হয়েছিল । কোনোটিই শেষ করেননি।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4117" y="348521"/>
            <a:ext cx="3603122" cy="10289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: ১৮৬১ খ্রিষ্টাব্দের ৭ই মে১২৬৮বঙ্গাব্দের ২৫ বৈশাখ কলকাতার জোড়াসাঁকোর ঠাকুর পরিবারে     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8178158" y="4023595"/>
            <a:ext cx="3368843" cy="1553466"/>
          </a:xfrm>
          <a:prstGeom prst="round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বিবিধ পরিচয় :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একাধারে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শিক্ষাবিদ,সুরকার,চিত্রকর,অভিনেতা,নাট্য-প্রযোজক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r>
              <a:rPr lang="bn-IN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038" y="3403353"/>
            <a:ext cx="2855642" cy="1793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রচনা : মানসী,সোনারতরী,চিত্রা,খেয়া  গীতাঞ্জলি,বলাকা,পুনশ্চ, ছোটগল্প :চোখের বালি,গোরা,ঘরে বাইরে,চার অধ্যায়,নাটক : ডাকঘর,বিসর্জন,অচলায়তন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,          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3207" y="4489936"/>
            <a:ext cx="2599508" cy="91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ছদ্মনাম : ভানুসিংহ ঠাকুর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3038" y="5284819"/>
            <a:ext cx="2784876" cy="10604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 : ১৯১৩ 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গীতাঞ্জলি কাব্যগ্রন্থের জন্য নোবেল পুরস্কার লাভ করেন।        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1529" y="5549220"/>
            <a:ext cx="2958792" cy="7059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 : বিশ্বকবি,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কবিগুরু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2000" dirty="0">
                <a:solidFill>
                  <a:schemeClr val="tx1"/>
                </a:solidFill>
              </a:rPr>
              <a:t> 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080" y="409392"/>
            <a:ext cx="2721268" cy="11878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 :১৯৪১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৭ই আগস্ট,কলকাতায়,বাং    ;১৩৪৮সালে ২২শে শ্রাবন।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3142" y="1929561"/>
            <a:ext cx="2806206" cy="12053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 পরিচয়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কবিতা,ছোটগল্প,প্রবন্ধ, উপন্যাস,নাটক, ইত্যাদি,         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2" descr="Image result for রবীন্দ্রনাথ ঠাকুর">
            <a:extLst>
              <a:ext uri="{FF2B5EF4-FFF2-40B4-BE49-F238E27FC236}">
                <a16:creationId xmlns:a16="http://schemas.microsoft.com/office/drawing/2014/main" id="{7587FD52-386A-4BA1-ACCC-63B118BC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32" y="1190554"/>
            <a:ext cx="3280989" cy="25732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0800000" flipV="1">
            <a:off x="8085908" y="5731946"/>
            <a:ext cx="35974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 জাতীয় সংগীত ‘ সোনার বাংলা’ এর রচয়িতা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6172" y="1485260"/>
            <a:ext cx="3439012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পরিচিতি:</a:t>
            </a:r>
          </a:p>
          <a:p>
            <a:pPr lvl="0"/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কবি, দার্শনিক, গীতিকার,সুরকার, শিক্ষাবিদ, চিত্রশিল্পী,নাট্য-প্রযোজক,ও অভিনেতা।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85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579</Words>
  <Application>Microsoft Office PowerPoint</Application>
  <PresentationFormat>Widescreen</PresentationFormat>
  <Paragraphs>81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enamul haque</cp:lastModifiedBy>
  <cp:revision>37</cp:revision>
  <dcterms:created xsi:type="dcterms:W3CDTF">2020-09-28T12:53:51Z</dcterms:created>
  <dcterms:modified xsi:type="dcterms:W3CDTF">2021-01-31T18:47:16Z</dcterms:modified>
</cp:coreProperties>
</file>