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75" r:id="rId14"/>
    <p:sldId id="268" r:id="rId15"/>
    <p:sldId id="276" r:id="rId16"/>
    <p:sldId id="269" r:id="rId17"/>
    <p:sldId id="277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87" y="53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1D2C-107A-4F26-999F-F80A2473842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3AD1-7B08-4682-B652-DDDF7EF2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73AD1-7B08-4682-B652-DDDF7EF2D8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AE4A-48B0-48E6-B7A4-C53F3D5BD99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8959-C4C8-4111-B8AD-9C1EEBDC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244451">
            <a:off x="2091846" y="467718"/>
            <a:ext cx="28068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339" y="187983"/>
            <a:ext cx="40206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বিষয়বস্তুঃ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55411" y="1044676"/>
            <a:ext cx="44406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নাগরিকের অধিকার ও কর্তব্যঃ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23" y="1778259"/>
            <a:ext cx="3836336" cy="244301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351" y="4468014"/>
            <a:ext cx="912729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 নাগরিক হিসেবে আমরা যেমন রাষ্ট্রপ্রদত্ত সামাজিক, রাজনৈতিক,অর্থনৈতিক ও মৌলিক অধিকার ভোগ করি,তেমনি আমাদেরকেও রাষ্ট্রের প্রতি দায়িত্ব ও কর্তব্য পালন করতে হয়।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51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0" y="1098265"/>
            <a:ext cx="3219189" cy="177131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09" y="1088363"/>
            <a:ext cx="3223301" cy="176658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98" y="1090650"/>
            <a:ext cx="3148683" cy="177893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2" y="3726441"/>
            <a:ext cx="3179648" cy="186804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43" y="3735353"/>
            <a:ext cx="3086791" cy="177226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18" y="3726441"/>
            <a:ext cx="3144391" cy="178117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75680" y="206655"/>
            <a:ext cx="44406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নাগরিকের অধিকার ও কর্তব্যঃ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90592" y="3022312"/>
            <a:ext cx="35750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 প্রতি আনুগত্য প্রকাশ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997455" y="2990292"/>
            <a:ext cx="21820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আইন মান্য করা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845581" y="3022312"/>
            <a:ext cx="36279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সঠিক সময়ে কর প্রদান করা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91867" y="5776413"/>
            <a:ext cx="297709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সন্তানদের শিক্ষিত করা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702656" y="5776410"/>
            <a:ext cx="22637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রাষ্ট্রের সেবা করা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700109" y="5776411"/>
            <a:ext cx="39260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সততার সাথে ভোট প্রদান করা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6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35" y="1341976"/>
            <a:ext cx="50000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 ও রাজনৈতিক প্রতিষ্ঠানঃ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77" y="1162110"/>
            <a:ext cx="2737121" cy="199337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78" y="1162110"/>
            <a:ext cx="2808831" cy="201950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49339" y="187983"/>
            <a:ext cx="40206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বিষয়বস্তুঃ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500311" y="3777871"/>
            <a:ext cx="879458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 জীবনকে উন্নত ও সমৃদ্ধ করার লক্ষে গড়ে উঠেছে বিভিন্ন সামাজিক ও রাজনৈতিক প্রতিষ্ঠান। এ ছাড়া সামাজিক মূল্যবোধ,আইন,স্বাধীনতা ও সাম্য,সংবিধান,জনমত ইত্যাদি বিষয় পৌরিনীতি ও নাগরিকতার আলোচ্য বিষয়।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68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5" y="1041654"/>
            <a:ext cx="3238643" cy="198803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57" y="1095600"/>
            <a:ext cx="3251538" cy="198803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04" y="1094470"/>
            <a:ext cx="3169894" cy="193522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0" y="3854628"/>
            <a:ext cx="3571583" cy="195707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2" y="3881036"/>
            <a:ext cx="3483130" cy="193066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85280" y="281423"/>
            <a:ext cx="50000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সামাজিক ও রাজনৈতিক প্রতিষ্ঠানঃ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757971" y="3152888"/>
            <a:ext cx="11272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পরিবার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41304" y="3157084"/>
            <a:ext cx="9348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সমাজ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9293476" y="3196408"/>
            <a:ext cx="6559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রাষ্ট্র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611254" y="5899942"/>
            <a:ext cx="10967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নির্বাচন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214061" y="5982974"/>
            <a:ext cx="20794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রাজনৈতিক দল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75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99" y="1921457"/>
            <a:ext cx="4418256" cy="265054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34099" y="203223"/>
            <a:ext cx="3672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বিষয়বস্তুঃ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301777" y="1230445"/>
            <a:ext cx="61686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 স্থানীয়,জাতীয় ও আন্তর্জাতিক বষয়ঃ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500" y="4678238"/>
            <a:ext cx="1122699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আমরা যেখানে বাস করি, সেখানে আমাদেরকে কেন্দ্র করে গড়ে ওঠে স্থানীয় বিভিন্ন প্রতিষ্ঠান। স্থানীয়,জাতীয়,ও আন্তর্জাতিক প্রতিষ্ঠানের গঠন কার্যাবলি,অবদান এবং নাগরিকের সাথে এসব প্রতিষ্ঠানের সম্পর্ক নিয়ে পোরনীতি ও নাগরিকতা বিষয়ে আলোচনা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19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59" y="989585"/>
            <a:ext cx="2579345" cy="179220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" y="1045591"/>
            <a:ext cx="2720263" cy="185151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65" y="1016070"/>
            <a:ext cx="2594534" cy="182643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4" y="1020494"/>
            <a:ext cx="2629912" cy="190170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65" y="3847613"/>
            <a:ext cx="2635122" cy="168541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5" y="3839008"/>
            <a:ext cx="2420393" cy="169402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9008"/>
            <a:ext cx="2727703" cy="168541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23" y="3847614"/>
            <a:ext cx="2671873" cy="168541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908518" y="141431"/>
            <a:ext cx="61686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 স্থানীয়,জাতীয় ও আন্তর্জাতিক বষয়ঃ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258" y="3022312"/>
            <a:ext cx="22108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ইউনিয়ন 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0088" y="3022312"/>
            <a:ext cx="12747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পৌরসভা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5459" y="3022311"/>
            <a:ext cx="2196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সিটি কর্পোরেশন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11935" y="3022310"/>
            <a:ext cx="17556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আইন 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5300" y="5798061"/>
            <a:ext cx="17524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শাসন 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5556" y="5773558"/>
            <a:ext cx="17860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বিচার 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2743" y="5761838"/>
            <a:ext cx="17844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কমনওয়েলথ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85059" y="5751223"/>
            <a:ext cx="14093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জাতিসংঘ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76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874" y="1108755"/>
            <a:ext cx="57198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 অতীত,বর্তমান ও ভবিষ্যৎঃ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85687"/>
            <a:ext cx="4270861" cy="245802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427984" y="195403"/>
            <a:ext cx="3672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বিষয়বস্তুঃ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24644" y="4874313"/>
            <a:ext cx="1107947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ও নাগরিকতা বিষয়টি নাগরিকদের অতীত,বর্তমান ও ভবিষ্যৎ নিয়ে আলোচনা করে।এবং ভবিষ্যৎ নাগরিক জীবনের দিক নির্দেশনা প্রদান করে।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38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6505" y="363895"/>
            <a:ext cx="57198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নাগরিকতার অতীত,বর্তমান ও ভবিষ্যৎঃ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026" y="1259950"/>
            <a:ext cx="3578176" cy="291522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884" y="4740163"/>
            <a:ext cx="32613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অতীতে নাগরিকতা নির্ণয়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779519" y="4731391"/>
            <a:ext cx="40067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নাগরিকদের অধিকার ও কর্তব্য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1453726"/>
            <a:ext cx="3535680" cy="273727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437902"/>
            <a:ext cx="3627120" cy="273727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149573" y="4740163"/>
            <a:ext cx="38024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বর্তমানের নাগরিকের মর্যাদা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5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012" y="214243"/>
            <a:ext cx="30159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0930" y="337353"/>
            <a:ext cx="26533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4016" y="2456090"/>
            <a:ext cx="81639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 কোন কোন বিষয় নিয়ে আলোচনা করে দলে আলোচনা করে লেখ।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953" y="114572"/>
            <a:ext cx="334409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7820" y="1042809"/>
            <a:ext cx="897636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১। পৌরনীতি ও নাগরিকতার প্রধান আলোচ্য বিষয় কী?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উত্তরঃ নাগরিকের অধিকার ও কর্তব্য।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২। নাগরিক হিসেবে আমরা কী ভোগ করি?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উত্তরঃ সামাজিক,রাজনৌতিক ও অর্থনৈতিক অধিকার।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৩। নাগরিক জীবনকে উন্নত ও সমৃদ্ধ করার লক্ষে গড়ে উঠেছে?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উত্তরঃবিভিন্ন সামাজিক ও রাজনৈতিক প্রতিষ্ঠান।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৪।আইন বিভাগ, শাসন বিভাগ ও বিচার বিভাগ হলো-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উত্তরঃ নাগরিকতার জাতীয় বিষয়।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৫। কমনওয়েলথ ও জাতিসংঘ হলো-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উত্তরঃনাগরিকতার আন্তর্জাতিক বিষয়।</a:t>
            </a:r>
          </a:p>
        </p:txBody>
      </p:sp>
    </p:spTree>
    <p:extLst>
      <p:ext uri="{BB962C8B-B14F-4D97-AF65-F5344CB8AC3E}">
        <p14:creationId xmlns:p14="http://schemas.microsoft.com/office/powerpoint/2010/main" val="3856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27" y="323909"/>
            <a:ext cx="31971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0128" y="230811"/>
            <a:ext cx="2576211" cy="1845129"/>
            <a:chOff x="990600" y="584351"/>
            <a:chExt cx="2904251" cy="2885997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19" y="323909"/>
            <a:ext cx="2258475" cy="2575892"/>
          </a:xfrm>
          <a:prstGeom prst="rect">
            <a:avLst/>
          </a:prstGeom>
          <a:ln w="31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7037" y="2295218"/>
            <a:ext cx="6129872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76997" y="3314700"/>
            <a:ext cx="4815192" cy="214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নাগরিকতার বিষয়বস্তু*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22174" y="1866378"/>
            <a:ext cx="1" cy="45845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3894" y="124961"/>
            <a:ext cx="25042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9" y="257931"/>
            <a:ext cx="2472072" cy="25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15734" y="3314700"/>
            <a:ext cx="81639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নাগরিকতা বিষয়টি আমরা কেন পাঠ করব পাঠ্য বইয়ের সহয়াতাই লিখে আনবে।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821119">
            <a:off x="638943" y="853503"/>
            <a:ext cx="35108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15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951" y="234497"/>
            <a:ext cx="617356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1" y="1340605"/>
            <a:ext cx="2716154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1" y="3599653"/>
            <a:ext cx="2622808" cy="192063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2" y="1340606"/>
            <a:ext cx="2750573" cy="195338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2" y="3599653"/>
            <a:ext cx="2715588" cy="202453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35" y="3568642"/>
            <a:ext cx="2781865" cy="195164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8642"/>
            <a:ext cx="2659694" cy="195164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34" y="1340603"/>
            <a:ext cx="2781866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46" y="1340604"/>
            <a:ext cx="2566347" cy="19223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782857" y="5825938"/>
            <a:ext cx="49728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নাগরিকতার বিষয়বস্তু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05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298" y="170355"/>
            <a:ext cx="669372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52" y="2441270"/>
            <a:ext cx="5852496" cy="343229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69752" y="1195427"/>
            <a:ext cx="603081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নাগরিকতার বিষয়বস্তু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4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7730" y="400536"/>
            <a:ext cx="245612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 খ ন ফ ল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364" y="2018360"/>
            <a:ext cx="8938156" cy="2369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এই পাঠ শেষে শিক্ষার্থীরা......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উৎপত্তি সম্পর্কে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সংঙ্গা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বর্ণনা করতে পারবে;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ও নাগরিকতার বিষয়বস্তু বিশ্লেষণ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করতে পারবে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870" y="187982"/>
            <a:ext cx="338426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উৎপত্তিঃ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3"/>
          <a:stretch/>
        </p:blipFill>
        <p:spPr>
          <a:xfrm>
            <a:off x="3722015" y="1155112"/>
            <a:ext cx="4747970" cy="27251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7556" y="4012454"/>
            <a:ext cx="1173688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ইংরেজি শব্দ সিভিক্র। সিভিক্র শব্দটি দুটি ল্যাটিন শব্দ সিভিস এবং সিভিটাস থেকে এসেছে।সিভিস শব্দের অর্থ নাগরিক আর সিভিটাস শব্দের অর্থ নগর-রাষ্ট্র। প্রাচীন গ্রিসে নাগরিক ও নগর-রাষ্ট্র ছিল অবিচ্ছেদ্য। ঐ সময় গ্রিসে ছোট ছোট অঞ্চল নিয়ে গড়ে উঠে নগর-রাষ্ট্র।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2075" y="468063"/>
            <a:ext cx="209063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একক 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175929" y="560395"/>
            <a:ext cx="18998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সময়-৩মিনিট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61476" y="2991534"/>
            <a:ext cx="529183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উৎপত্তি সম্পর্কে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লেখ।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2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0534" y="151074"/>
            <a:ext cx="358784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সংঙ্গাঃ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6304" y="1251173"/>
            <a:ext cx="519725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পৌরনীতি হচ্ছে নাগরিকতা বিষয়ক বিজ্ঞান। কারণ নাগরিকতার সাথে জড়িত সকল বিষয়ে পৌরনীতি আলোচনা করে।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574082" y="1228072"/>
            <a:ext cx="635069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ব্রিটিশ রাষ্ট্রবিজ্ঞানী ই.এম.হোয়াইট বলেছেন,পৌরনীতি হলো জ্ঞানের সেই মূল্যবান শাখা,যা নাগরিকতার অতীত,বর্তমান, ও ভবিষ্যৎ এবং স্থানীয়,জাতীয় ও আন্তর্জাতিক মানবতার সাথে জড়িত সকল বিষয় নিয়ে আলোচনা করে।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3152" y="4975050"/>
            <a:ext cx="120656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নাগরিক,পরিবার,সমাজ ও রাষ্ট্রের আচরণ ও কার্যাবলি নিয়ে ধারাবাহিক আলোচনার মাধ্যমে যে বিষয়টি আদর্শ নাগরিক জীবন সম্বন্ধে জ্ঞান দান করে, তাকে পোরনীতি বলে।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18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370" y="277776"/>
            <a:ext cx="298726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0141" y="277776"/>
            <a:ext cx="248977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5699" y="2606814"/>
            <a:ext cx="524060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সংঙ্গা 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449</Words>
  <Application>Microsoft Office PowerPoint</Application>
  <PresentationFormat>Widescreen</PresentationFormat>
  <Paragraphs>90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219</cp:revision>
  <dcterms:created xsi:type="dcterms:W3CDTF">2020-12-27T12:15:30Z</dcterms:created>
  <dcterms:modified xsi:type="dcterms:W3CDTF">2021-01-31T15:27:48Z</dcterms:modified>
</cp:coreProperties>
</file>