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 /><Relationship Id="rId2" Type="http://schemas.openxmlformats.org/officeDocument/2006/relationships/officeDocument" Target="ppt/presentation.xml" /><Relationship Id="rId1" Type="http://schemas.microsoft.com/office/2011/relationships/webextensiontaskpanes" Target="ppt/webextensions/taskpanes.xml" /><Relationship Id="rId5" Type="http://schemas.openxmlformats.org/officeDocument/2006/relationships/extended-properties" Target="docProps/app.xml" /><Relationship Id="rId4" Type="http://schemas.openxmlformats.org/package/2006/relationships/metadata/core-properties" Target="docProps/core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346" r:id="rId3"/>
    <p:sldId id="347" r:id="rId4"/>
    <p:sldId id="299" r:id="rId5"/>
    <p:sldId id="348" r:id="rId6"/>
    <p:sldId id="295" r:id="rId7"/>
    <p:sldId id="349" r:id="rId8"/>
    <p:sldId id="327" r:id="rId9"/>
    <p:sldId id="320" r:id="rId10"/>
    <p:sldId id="324" r:id="rId11"/>
    <p:sldId id="336" r:id="rId12"/>
    <p:sldId id="339" r:id="rId13"/>
    <p:sldId id="337" r:id="rId14"/>
    <p:sldId id="338" r:id="rId15"/>
    <p:sldId id="325" r:id="rId16"/>
    <p:sldId id="308" r:id="rId17"/>
    <p:sldId id="266" r:id="rId18"/>
    <p:sldId id="30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OBANDHU BISWAS" initials="DB" lastIdx="1" clrIdx="0">
    <p:extLst>
      <p:ext uri="{19B8F6BF-5375-455C-9EA6-DF929625EA0E}">
        <p15:presenceInfo xmlns:p15="http://schemas.microsoft.com/office/powerpoint/2012/main" userId="468fbdac4ecd69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commentAuthors" Target="commentAuthor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13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5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4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0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0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4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4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0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9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00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6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18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7.png" /><Relationship Id="rId5" Type="http://schemas.openxmlformats.org/officeDocument/2006/relationships/image" Target="../media/image16.png" /><Relationship Id="rId4" Type="http://schemas.openxmlformats.org/officeDocument/2006/relationships/image" Target="../media/image15.png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9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22.png" /><Relationship Id="rId4" Type="http://schemas.openxmlformats.org/officeDocument/2006/relationships/image" Target="../media/image20.png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1.png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9.png" /><Relationship Id="rId4" Type="http://schemas.openxmlformats.org/officeDocument/2006/relationships/image" Target="../media/image8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7" Type="http://schemas.openxmlformats.org/officeDocument/2006/relationships/image" Target="../media/image8.jp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7.jpg" /><Relationship Id="rId5" Type="http://schemas.openxmlformats.org/officeDocument/2006/relationships/image" Target="../media/image6.JPG" /><Relationship Id="rId4" Type="http://schemas.openxmlformats.org/officeDocument/2006/relationships/image" Target="../media/image5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FFB649-72A0-B74F-8C38-6B42597ED07F}"/>
              </a:ext>
            </a:extLst>
          </p:cNvPr>
          <p:cNvSpPr/>
          <p:nvPr/>
        </p:nvSpPr>
        <p:spPr>
          <a:xfrm>
            <a:off x="2202872" y="1920834"/>
            <a:ext cx="6530440" cy="2371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>
                <a:solidFill>
                  <a:srgbClr val="C00000"/>
                </a:solidFill>
              </a:rPr>
              <a:t>স্বাগতম </a:t>
            </a:r>
            <a:endParaRPr lang="en-US" sz="8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1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19F1121-82C3-4144-BA98-DE4A12964B05}"/>
              </a:ext>
            </a:extLst>
          </p:cNvPr>
          <p:cNvSpPr txBox="1"/>
          <p:nvPr/>
        </p:nvSpPr>
        <p:spPr>
          <a:xfrm>
            <a:off x="2923176" y="384721"/>
            <a:ext cx="6345648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/>
              <a:t>ব্লিচিং</a:t>
            </a:r>
            <a:r>
              <a:rPr lang="en-US" sz="3200" dirty="0"/>
              <a:t> </a:t>
            </a:r>
            <a:r>
              <a:rPr lang="en-US" sz="3200" dirty="0" err="1"/>
              <a:t>পাউডারের</a:t>
            </a:r>
            <a:r>
              <a:rPr lang="en-US" sz="3200" dirty="0"/>
              <a:t> </a:t>
            </a:r>
            <a:r>
              <a:rPr lang="en-US" sz="3200" dirty="0" err="1"/>
              <a:t>রঙিন</a:t>
            </a:r>
            <a:r>
              <a:rPr lang="en-US" sz="3200" dirty="0"/>
              <a:t> </a:t>
            </a:r>
            <a:r>
              <a:rPr lang="en-US" sz="3200" dirty="0" err="1"/>
              <a:t>দাগ</a:t>
            </a:r>
            <a:r>
              <a:rPr lang="en-US" sz="3200" dirty="0"/>
              <a:t> </a:t>
            </a:r>
            <a:r>
              <a:rPr lang="en-US" sz="3200" dirty="0" err="1"/>
              <a:t>উঠানোর</a:t>
            </a:r>
            <a:r>
              <a:rPr lang="en-US" sz="3200" dirty="0"/>
              <a:t> </a:t>
            </a:r>
            <a:r>
              <a:rPr lang="en-US" sz="3200" dirty="0" err="1"/>
              <a:t>কৌশল</a:t>
            </a:r>
            <a:r>
              <a:rPr lang="en-US" sz="32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48CFCA-4BF1-40A6-B581-903A5EEAF1A9}"/>
              </a:ext>
            </a:extLst>
          </p:cNvPr>
          <p:cNvSpPr txBox="1"/>
          <p:nvPr/>
        </p:nvSpPr>
        <p:spPr>
          <a:xfrm>
            <a:off x="633093" y="1285751"/>
            <a:ext cx="10494742" cy="224676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800" dirty="0" err="1"/>
              <a:t>ব্লিচিং</a:t>
            </a:r>
            <a:r>
              <a:rPr lang="en-US" sz="2800" dirty="0"/>
              <a:t> </a:t>
            </a:r>
            <a:r>
              <a:rPr lang="en-US" sz="2800" dirty="0" err="1"/>
              <a:t>পাউডার</a:t>
            </a:r>
            <a:r>
              <a:rPr lang="en-US" sz="2800" dirty="0"/>
              <a:t> </a:t>
            </a:r>
            <a:r>
              <a:rPr lang="en-US" sz="2800" dirty="0" err="1"/>
              <a:t>রঙিন</a:t>
            </a:r>
            <a:r>
              <a:rPr lang="en-US" sz="2800" dirty="0"/>
              <a:t> </a:t>
            </a:r>
            <a:r>
              <a:rPr lang="en-US" sz="2800" dirty="0" err="1"/>
              <a:t>দাগকে</a:t>
            </a:r>
            <a:r>
              <a:rPr lang="en-US" sz="2800" dirty="0"/>
              <a:t> </a:t>
            </a:r>
            <a:r>
              <a:rPr lang="en-US" sz="2800" dirty="0" err="1"/>
              <a:t>বর্ণহীন</a:t>
            </a:r>
            <a:r>
              <a:rPr lang="en-US" sz="2800" dirty="0"/>
              <a:t> </a:t>
            </a:r>
            <a:r>
              <a:rPr lang="en-US" sz="2800" dirty="0" err="1"/>
              <a:t>করে</a:t>
            </a:r>
            <a:r>
              <a:rPr lang="en-US" sz="2800" dirty="0"/>
              <a:t>, </a:t>
            </a:r>
            <a:r>
              <a:rPr lang="en-US" sz="2800" dirty="0" err="1"/>
              <a:t>এজন্য</a:t>
            </a:r>
            <a:r>
              <a:rPr lang="en-US" sz="2800" dirty="0"/>
              <a:t> </a:t>
            </a:r>
            <a:r>
              <a:rPr lang="en-US" sz="2800" dirty="0" err="1"/>
              <a:t>ব্লিচিং</a:t>
            </a:r>
            <a:r>
              <a:rPr lang="en-US" sz="2800" dirty="0"/>
              <a:t> </a:t>
            </a:r>
            <a:r>
              <a:rPr lang="en-US" sz="2800" dirty="0" err="1"/>
              <a:t>পাউডারকে</a:t>
            </a:r>
            <a:r>
              <a:rPr lang="en-US" sz="2800" dirty="0"/>
              <a:t> </a:t>
            </a:r>
            <a:r>
              <a:rPr lang="en-US" sz="2800" dirty="0" err="1"/>
              <a:t>বিরঞ্জক</a:t>
            </a:r>
            <a:r>
              <a:rPr lang="en-US" sz="2800" dirty="0"/>
              <a:t> </a:t>
            </a:r>
            <a:r>
              <a:rPr lang="en-US" sz="2800" dirty="0" err="1"/>
              <a:t>বলা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। </a:t>
            </a:r>
            <a:r>
              <a:rPr lang="en-US" sz="2800" dirty="0" err="1"/>
              <a:t>এখানে</a:t>
            </a:r>
            <a:r>
              <a:rPr lang="en-US" sz="2800" dirty="0"/>
              <a:t>, </a:t>
            </a:r>
            <a:r>
              <a:rPr lang="en-US" sz="2800" dirty="0" err="1"/>
              <a:t>বি</a:t>
            </a:r>
            <a:r>
              <a:rPr lang="en-US" sz="2800" dirty="0"/>
              <a:t>- </a:t>
            </a:r>
            <a:r>
              <a:rPr lang="en-US" sz="2800" dirty="0" err="1"/>
              <a:t>শব্দের</a:t>
            </a:r>
            <a:r>
              <a:rPr lang="en-US" sz="2800" dirty="0"/>
              <a:t> </a:t>
            </a:r>
            <a:r>
              <a:rPr lang="en-US" sz="2800" dirty="0" err="1"/>
              <a:t>অর্থ</a:t>
            </a:r>
            <a:r>
              <a:rPr lang="en-US" sz="2800" dirty="0"/>
              <a:t> </a:t>
            </a:r>
            <a:r>
              <a:rPr lang="en-US" sz="2800" dirty="0" err="1"/>
              <a:t>অপসারন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  <a:r>
              <a:rPr lang="en-US" sz="2800" dirty="0" err="1"/>
              <a:t>এবং</a:t>
            </a:r>
            <a:r>
              <a:rPr lang="en-US" sz="2800" dirty="0"/>
              <a:t> </a:t>
            </a:r>
            <a:r>
              <a:rPr lang="en-US" sz="2800" dirty="0" err="1"/>
              <a:t>রঞ্জক</a:t>
            </a:r>
            <a:r>
              <a:rPr lang="en-US" sz="2800" dirty="0"/>
              <a:t>- </a:t>
            </a:r>
            <a:r>
              <a:rPr lang="en-US" sz="2800" dirty="0" err="1"/>
              <a:t>শব্দের</a:t>
            </a:r>
            <a:r>
              <a:rPr lang="en-US" sz="2800" dirty="0"/>
              <a:t> </a:t>
            </a:r>
            <a:r>
              <a:rPr lang="en-US" sz="2800" dirty="0" err="1"/>
              <a:t>অর্থ</a:t>
            </a:r>
            <a:r>
              <a:rPr lang="en-US" sz="2800" dirty="0"/>
              <a:t> </a:t>
            </a:r>
            <a:r>
              <a:rPr lang="en-US" sz="2800" dirty="0" err="1"/>
              <a:t>রঙিন</a:t>
            </a:r>
            <a:r>
              <a:rPr lang="en-US" sz="2800" dirty="0"/>
              <a:t> </a:t>
            </a:r>
            <a:r>
              <a:rPr lang="en-US" sz="2800" dirty="0" err="1"/>
              <a:t>বস্তু</a:t>
            </a:r>
            <a:r>
              <a:rPr lang="en-US" sz="2800" dirty="0"/>
              <a:t> । </a:t>
            </a:r>
            <a:r>
              <a:rPr lang="en-US" sz="2800" dirty="0" err="1"/>
              <a:t>সুতরাং</a:t>
            </a:r>
            <a:r>
              <a:rPr lang="en-US" sz="2800" dirty="0"/>
              <a:t> </a:t>
            </a:r>
            <a:r>
              <a:rPr lang="en-US" sz="2800" dirty="0" err="1"/>
              <a:t>বিরঞ্জক</a:t>
            </a:r>
            <a:r>
              <a:rPr lang="en-US" sz="2800" dirty="0"/>
              <a:t> </a:t>
            </a:r>
            <a:r>
              <a:rPr lang="en-US" sz="2800" dirty="0" err="1"/>
              <a:t>শব্দের</a:t>
            </a:r>
            <a:r>
              <a:rPr lang="en-US" sz="2800" dirty="0"/>
              <a:t> </a:t>
            </a:r>
            <a:r>
              <a:rPr lang="en-US" sz="2800" dirty="0" err="1"/>
              <a:t>অর্থ</a:t>
            </a:r>
            <a:r>
              <a:rPr lang="en-US" sz="2800" dirty="0"/>
              <a:t> </a:t>
            </a:r>
            <a:r>
              <a:rPr lang="en-US" sz="2800" dirty="0" err="1"/>
              <a:t>রঙিন</a:t>
            </a:r>
            <a:r>
              <a:rPr lang="en-US" sz="2800" dirty="0"/>
              <a:t> </a:t>
            </a:r>
            <a:r>
              <a:rPr lang="en-US" sz="2800" dirty="0" err="1"/>
              <a:t>বস্তুকে</a:t>
            </a:r>
            <a:r>
              <a:rPr lang="en-US" sz="2800" dirty="0"/>
              <a:t> </a:t>
            </a:r>
            <a:r>
              <a:rPr lang="en-US" sz="2800" dirty="0" err="1"/>
              <a:t>অপসারন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। </a:t>
            </a:r>
            <a:r>
              <a:rPr lang="en-US" sz="2800" dirty="0" err="1"/>
              <a:t>তোমরা</a:t>
            </a:r>
            <a:r>
              <a:rPr lang="en-US" sz="2800" dirty="0"/>
              <a:t> </a:t>
            </a:r>
            <a:r>
              <a:rPr lang="en-US" sz="2800" dirty="0" err="1"/>
              <a:t>দেখে</a:t>
            </a:r>
            <a:r>
              <a:rPr lang="en-US" sz="2800" dirty="0"/>
              <a:t> </a:t>
            </a:r>
            <a:r>
              <a:rPr lang="en-US" sz="2800" dirty="0" err="1"/>
              <a:t>থাকবে</a:t>
            </a:r>
            <a:r>
              <a:rPr lang="en-US" sz="2800" dirty="0"/>
              <a:t> </a:t>
            </a:r>
            <a:r>
              <a:rPr lang="en-US" sz="2800" dirty="0" err="1"/>
              <a:t>বলপেন</a:t>
            </a:r>
            <a:r>
              <a:rPr lang="en-US" sz="2800" dirty="0"/>
              <a:t> </a:t>
            </a:r>
            <a:r>
              <a:rPr lang="en-US" sz="2800" dirty="0" err="1"/>
              <a:t>কলমের</a:t>
            </a:r>
            <a:r>
              <a:rPr lang="en-US" sz="2800" dirty="0"/>
              <a:t> </a:t>
            </a:r>
            <a:r>
              <a:rPr lang="en-US" sz="2800" dirty="0" err="1"/>
              <a:t>কালি</a:t>
            </a:r>
            <a:r>
              <a:rPr lang="en-US" sz="2800" dirty="0"/>
              <a:t> </a:t>
            </a:r>
            <a:r>
              <a:rPr lang="en-US" sz="2800" dirty="0" err="1"/>
              <a:t>জামা-কাপড়ে</a:t>
            </a:r>
            <a:r>
              <a:rPr lang="en-US" sz="2800" dirty="0"/>
              <a:t> </a:t>
            </a:r>
            <a:r>
              <a:rPr lang="en-US" sz="2800" dirty="0" err="1"/>
              <a:t>লাগলে</a:t>
            </a:r>
            <a:r>
              <a:rPr lang="en-US" sz="2800" dirty="0"/>
              <a:t> </a:t>
            </a:r>
            <a:r>
              <a:rPr lang="en-US" sz="2800" dirty="0" err="1"/>
              <a:t>এটি</a:t>
            </a:r>
            <a:r>
              <a:rPr lang="en-US" sz="2800" dirty="0"/>
              <a:t> </a:t>
            </a:r>
            <a:r>
              <a:rPr lang="en-US" sz="2800" dirty="0" err="1"/>
              <a:t>সাবান</a:t>
            </a:r>
            <a:r>
              <a:rPr lang="en-US" sz="2800" dirty="0"/>
              <a:t> </a:t>
            </a:r>
            <a:r>
              <a:rPr lang="en-US" sz="2800" dirty="0" err="1"/>
              <a:t>বা</a:t>
            </a:r>
            <a:r>
              <a:rPr lang="en-US" sz="2800" dirty="0"/>
              <a:t> </a:t>
            </a:r>
            <a:r>
              <a:rPr lang="en-US" sz="2800" dirty="0" err="1"/>
              <a:t>ডিটারজেন্ট</a:t>
            </a:r>
            <a:r>
              <a:rPr lang="en-US" sz="2800" dirty="0"/>
              <a:t> </a:t>
            </a:r>
            <a:r>
              <a:rPr lang="en-US" sz="2800" dirty="0" err="1"/>
              <a:t>দ্বারা</a:t>
            </a:r>
            <a:r>
              <a:rPr lang="en-US" sz="2800" dirty="0"/>
              <a:t> </a:t>
            </a:r>
            <a:r>
              <a:rPr lang="en-US" sz="2800" dirty="0" err="1"/>
              <a:t>তোলা</a:t>
            </a:r>
            <a:r>
              <a:rPr lang="en-US" sz="2800" dirty="0"/>
              <a:t> </a:t>
            </a:r>
            <a:r>
              <a:rPr lang="en-US" sz="2800" dirty="0" err="1"/>
              <a:t>যায়</a:t>
            </a:r>
            <a:r>
              <a:rPr lang="en-US" sz="2800" dirty="0"/>
              <a:t> </a:t>
            </a:r>
            <a:r>
              <a:rPr lang="en-US" sz="2800" dirty="0" err="1"/>
              <a:t>না</a:t>
            </a:r>
            <a:r>
              <a:rPr lang="en-US" sz="2800" dirty="0"/>
              <a:t>। </a:t>
            </a:r>
            <a:r>
              <a:rPr lang="en-US" sz="2800" dirty="0" err="1"/>
              <a:t>কিন্তু</a:t>
            </a:r>
            <a:r>
              <a:rPr lang="en-US" sz="2800" dirty="0"/>
              <a:t> </a:t>
            </a:r>
            <a:r>
              <a:rPr lang="en-US" sz="2800" dirty="0" err="1"/>
              <a:t>ব্লিচিং</a:t>
            </a:r>
            <a:r>
              <a:rPr lang="en-US" sz="2800" dirty="0"/>
              <a:t> </a:t>
            </a:r>
            <a:r>
              <a:rPr lang="en-US" sz="2800" dirty="0" err="1"/>
              <a:t>পাউডার</a:t>
            </a:r>
            <a:r>
              <a:rPr lang="en-US" sz="2800" dirty="0"/>
              <a:t> </a:t>
            </a:r>
            <a:r>
              <a:rPr lang="en-US" sz="2800" dirty="0" err="1"/>
              <a:t>দিয়ে</a:t>
            </a:r>
            <a:r>
              <a:rPr lang="en-US" sz="2800" dirty="0"/>
              <a:t> </a:t>
            </a:r>
            <a:r>
              <a:rPr lang="en-US" sz="2800" dirty="0" err="1"/>
              <a:t>সহজে</a:t>
            </a:r>
            <a:r>
              <a:rPr lang="en-US" sz="2800" dirty="0"/>
              <a:t> </a:t>
            </a:r>
            <a:r>
              <a:rPr lang="en-US" sz="2800" dirty="0" err="1"/>
              <a:t>তোলা</a:t>
            </a:r>
            <a:r>
              <a:rPr lang="en-US" sz="2800" dirty="0"/>
              <a:t> </a:t>
            </a:r>
            <a:r>
              <a:rPr lang="en-US" sz="2800" dirty="0" err="1"/>
              <a:t>যায়</a:t>
            </a:r>
            <a:r>
              <a:rPr lang="en-US" sz="2800" dirty="0"/>
              <a:t>।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239688-605C-4107-AAC7-A4BCDE695BD4}"/>
              </a:ext>
            </a:extLst>
          </p:cNvPr>
          <p:cNvSpPr txBox="1"/>
          <p:nvPr/>
        </p:nvSpPr>
        <p:spPr>
          <a:xfrm>
            <a:off x="633093" y="3848776"/>
            <a:ext cx="10494742" cy="138499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800" dirty="0" err="1"/>
              <a:t>এক্ষেত্রে</a:t>
            </a:r>
            <a:r>
              <a:rPr lang="en-US" sz="2800" dirty="0"/>
              <a:t>, </a:t>
            </a:r>
            <a:r>
              <a:rPr lang="en-US" sz="2800" dirty="0" err="1"/>
              <a:t>শুধু</a:t>
            </a:r>
            <a:r>
              <a:rPr lang="en-US" sz="2800" dirty="0"/>
              <a:t> </a:t>
            </a:r>
            <a:r>
              <a:rPr lang="en-US" sz="2800" dirty="0" err="1"/>
              <a:t>ব্লিচিং</a:t>
            </a:r>
            <a:r>
              <a:rPr lang="en-US" sz="2800" dirty="0"/>
              <a:t> </a:t>
            </a:r>
            <a:r>
              <a:rPr lang="en-US" sz="2800" dirty="0" err="1"/>
              <a:t>পাউডার</a:t>
            </a:r>
            <a:r>
              <a:rPr lang="en-US" sz="2800" dirty="0"/>
              <a:t> </a:t>
            </a:r>
            <a:r>
              <a:rPr lang="en-US" sz="2800" dirty="0" err="1"/>
              <a:t>ব্যবহারের</a:t>
            </a:r>
            <a:r>
              <a:rPr lang="en-US" sz="2800" dirty="0"/>
              <a:t> </a:t>
            </a:r>
            <a:r>
              <a:rPr lang="en-US" sz="2800" dirty="0" err="1"/>
              <a:t>চেয়ে</a:t>
            </a:r>
            <a:r>
              <a:rPr lang="en-US" sz="2800" dirty="0"/>
              <a:t>, </a:t>
            </a:r>
            <a:r>
              <a:rPr lang="en-US" sz="2800" dirty="0" err="1"/>
              <a:t>ব্লিচিং</a:t>
            </a:r>
            <a:r>
              <a:rPr lang="en-US" sz="2800" dirty="0"/>
              <a:t> </a:t>
            </a:r>
            <a:r>
              <a:rPr lang="en-US" sz="2800" dirty="0" err="1"/>
              <a:t>পাউডারের</a:t>
            </a:r>
            <a:r>
              <a:rPr lang="en-US" sz="2800" dirty="0"/>
              <a:t> </a:t>
            </a:r>
            <a:r>
              <a:rPr lang="en-US" sz="2800" dirty="0" err="1"/>
              <a:t>সাথে</a:t>
            </a:r>
            <a:r>
              <a:rPr lang="en-US" sz="2800" dirty="0"/>
              <a:t> </a:t>
            </a:r>
            <a:r>
              <a:rPr lang="en-US" sz="2800" dirty="0" err="1"/>
              <a:t>সামান্য</a:t>
            </a:r>
            <a:r>
              <a:rPr lang="en-US" sz="2800" dirty="0"/>
              <a:t> </a:t>
            </a:r>
            <a:r>
              <a:rPr lang="en-US" sz="2800" dirty="0" err="1"/>
              <a:t>কার্বনিক</a:t>
            </a:r>
            <a:r>
              <a:rPr lang="en-US" sz="2800" dirty="0"/>
              <a:t> </a:t>
            </a:r>
            <a:r>
              <a:rPr lang="en-US" sz="2800" dirty="0" err="1"/>
              <a:t>এসিড</a:t>
            </a:r>
            <a:r>
              <a:rPr lang="en-US" sz="2800" dirty="0"/>
              <a:t> </a:t>
            </a:r>
            <a:r>
              <a:rPr lang="en-US" sz="2800" dirty="0" err="1"/>
              <a:t>ব্যবহার</a:t>
            </a:r>
            <a:r>
              <a:rPr lang="en-US" sz="2800" dirty="0"/>
              <a:t> </a:t>
            </a:r>
            <a:r>
              <a:rPr lang="en-US" sz="2800" dirty="0" err="1"/>
              <a:t>করলে</a:t>
            </a:r>
            <a:r>
              <a:rPr lang="en-US" sz="2800" dirty="0"/>
              <a:t> </a:t>
            </a:r>
            <a:r>
              <a:rPr lang="en-US" sz="2800" dirty="0" err="1"/>
              <a:t>ভালো</a:t>
            </a:r>
            <a:r>
              <a:rPr lang="en-US" sz="2800" dirty="0"/>
              <a:t> </a:t>
            </a:r>
            <a:r>
              <a:rPr lang="en-US" sz="2800" dirty="0" err="1"/>
              <a:t>ফলাফল</a:t>
            </a:r>
            <a:r>
              <a:rPr lang="en-US" sz="2800" dirty="0"/>
              <a:t> </a:t>
            </a:r>
            <a:r>
              <a:rPr lang="en-US" sz="2800" dirty="0" err="1"/>
              <a:t>পাওয়া</a:t>
            </a:r>
            <a:r>
              <a:rPr lang="en-US" sz="2800" dirty="0"/>
              <a:t> </a:t>
            </a:r>
            <a:r>
              <a:rPr lang="en-US" sz="2800" dirty="0" err="1"/>
              <a:t>যায়</a:t>
            </a:r>
            <a:r>
              <a:rPr lang="en-US" sz="2800" dirty="0"/>
              <a:t>। </a:t>
            </a:r>
            <a:r>
              <a:rPr lang="en-US" sz="2800" dirty="0" err="1"/>
              <a:t>তোমাদের</a:t>
            </a:r>
            <a:r>
              <a:rPr lang="en-US" sz="2800" dirty="0"/>
              <a:t> </a:t>
            </a:r>
            <a:r>
              <a:rPr lang="en-US" sz="2800" dirty="0" err="1"/>
              <a:t>বইয়ে</a:t>
            </a:r>
            <a:r>
              <a:rPr lang="en-US" sz="2800" dirty="0"/>
              <a:t> </a:t>
            </a:r>
            <a:r>
              <a:rPr lang="en-US" sz="2800" dirty="0" err="1"/>
              <a:t>শুধু</a:t>
            </a:r>
            <a:r>
              <a:rPr lang="en-US" sz="2800" dirty="0"/>
              <a:t> </a:t>
            </a:r>
            <a:r>
              <a:rPr lang="en-US" sz="2800" dirty="0" err="1"/>
              <a:t>ব্লিচিং</a:t>
            </a:r>
            <a:r>
              <a:rPr lang="en-US" sz="2800" dirty="0"/>
              <a:t> </a:t>
            </a:r>
            <a:r>
              <a:rPr lang="en-US" sz="2800" dirty="0" err="1"/>
              <a:t>পাউডারের</a:t>
            </a:r>
            <a:r>
              <a:rPr lang="en-US" sz="2800" dirty="0"/>
              <a:t> </a:t>
            </a:r>
            <a:r>
              <a:rPr lang="en-US" sz="2800" dirty="0" err="1"/>
              <a:t>ব্যবহার</a:t>
            </a:r>
            <a:r>
              <a:rPr lang="en-US" sz="2800" dirty="0"/>
              <a:t> </a:t>
            </a:r>
            <a:r>
              <a:rPr lang="en-US" sz="2800" dirty="0" err="1"/>
              <a:t>দেখানো</a:t>
            </a:r>
            <a:r>
              <a:rPr lang="en-US" sz="2800" dirty="0"/>
              <a:t> </a:t>
            </a:r>
            <a:r>
              <a:rPr lang="en-US" sz="2800" dirty="0" err="1"/>
              <a:t>হয়েছে</a:t>
            </a:r>
            <a:r>
              <a:rPr lang="en-US" sz="2800" dirty="0"/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0891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19F1121-82C3-4144-BA98-DE4A12964B05}"/>
              </a:ext>
            </a:extLst>
          </p:cNvPr>
          <p:cNvSpPr txBox="1"/>
          <p:nvPr/>
        </p:nvSpPr>
        <p:spPr>
          <a:xfrm>
            <a:off x="2923176" y="319040"/>
            <a:ext cx="6345648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/>
              <a:t>ব্লিচিং</a:t>
            </a:r>
            <a:r>
              <a:rPr lang="en-US" sz="3200" dirty="0"/>
              <a:t> </a:t>
            </a:r>
            <a:r>
              <a:rPr lang="en-US" sz="3200" dirty="0" err="1"/>
              <a:t>পাউডারের</a:t>
            </a:r>
            <a:r>
              <a:rPr lang="en-US" sz="3200" dirty="0"/>
              <a:t> </a:t>
            </a:r>
            <a:r>
              <a:rPr lang="en-US" sz="3200" dirty="0" err="1"/>
              <a:t>রঙিন</a:t>
            </a:r>
            <a:r>
              <a:rPr lang="en-US" sz="3200" dirty="0"/>
              <a:t> </a:t>
            </a:r>
            <a:r>
              <a:rPr lang="en-US" sz="3200" dirty="0" err="1"/>
              <a:t>দাগ</a:t>
            </a:r>
            <a:r>
              <a:rPr lang="en-US" sz="3200" dirty="0"/>
              <a:t> </a:t>
            </a:r>
            <a:r>
              <a:rPr lang="en-US" sz="3200" dirty="0" err="1"/>
              <a:t>উঠানোর</a:t>
            </a:r>
            <a:r>
              <a:rPr lang="en-US" sz="3200" dirty="0"/>
              <a:t> </a:t>
            </a:r>
            <a:r>
              <a:rPr lang="en-US" sz="3200" dirty="0" err="1"/>
              <a:t>কৌশল</a:t>
            </a:r>
            <a:r>
              <a:rPr lang="en-US" sz="32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48CFCA-4BF1-40A6-B581-903A5EEAF1A9}"/>
                  </a:ext>
                </a:extLst>
              </p:cNvPr>
              <p:cNvSpPr txBox="1"/>
              <p:nvPr/>
            </p:nvSpPr>
            <p:spPr>
              <a:xfrm>
                <a:off x="539672" y="1193063"/>
                <a:ext cx="10494742" cy="181588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v"/>
                </a:pPr>
                <a:r>
                  <a:rPr lang="en-US" sz="2800" dirty="0" err="1"/>
                  <a:t>ব্লিচিং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পাউডার</a:t>
                </a:r>
                <a:r>
                  <a:rPr lang="en-US" sz="2800" dirty="0"/>
                  <a:t> ও </a:t>
                </a:r>
                <a:r>
                  <a:rPr lang="en-US" sz="2800" dirty="0" err="1"/>
                  <a:t>কার্বনিক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এসিডের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মিশ্রণ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পানিতে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বিক্রিয়া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করে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CaCO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CaCl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/>
                  <a:t>  এবং </a:t>
                </a:r>
                <a:r>
                  <a:rPr lang="en-US" sz="2800" dirty="0">
                    <a:solidFill>
                      <a:srgbClr val="FF0000"/>
                    </a:solidFill>
                  </a:rPr>
                  <a:t>হাইপোক্লোরাস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এসিড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err="1"/>
                  <a:t>উৎপন্ন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করে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পরে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হাইপোক্লোরাস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এসিড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ভেঙে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জায়মান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অক্সিজেন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উৎপন্ন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করে</a:t>
                </a:r>
                <a:r>
                  <a:rPr lang="en-US" sz="2800" dirty="0"/>
                  <a:t>। </a:t>
                </a:r>
                <a:r>
                  <a:rPr lang="en-US" sz="2800" dirty="0" err="1"/>
                  <a:t>উৎপন্ন</a:t>
                </a:r>
                <a:r>
                  <a:rPr lang="en-US" sz="2800" dirty="0"/>
                  <a:t>,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জায়মান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err="1">
                    <a:solidFill>
                      <a:srgbClr val="FF0000"/>
                    </a:solidFill>
                  </a:rPr>
                  <a:t>অক্সিজেন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err="1"/>
                  <a:t>রঙিন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বস্তুকে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জারিত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করে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বর্ণহীন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করে</a:t>
                </a:r>
                <a:r>
                  <a:rPr lang="en-US" sz="2800" dirty="0"/>
                  <a:t>। </a:t>
                </a:r>
                <a:r>
                  <a:rPr lang="en-US" sz="2800" dirty="0" err="1"/>
                  <a:t>এভাবে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ব্লিচিং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পাউডার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দাগ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উঠাতে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সাহায্য</a:t>
                </a:r>
                <a:r>
                  <a:rPr lang="en-US" sz="2800" dirty="0"/>
                  <a:t> </a:t>
                </a:r>
                <a:r>
                  <a:rPr lang="en-US" sz="2800" dirty="0" err="1"/>
                  <a:t>করে</a:t>
                </a:r>
                <a:r>
                  <a:rPr lang="en-US" sz="2800" dirty="0"/>
                  <a:t>।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48CFCA-4BF1-40A6-B581-903A5EEAF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72" y="1193063"/>
                <a:ext cx="10494742" cy="18158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791109-3A35-46CA-AE04-1A9B7187755B}"/>
                  </a:ext>
                </a:extLst>
              </p:cNvPr>
              <p:cNvSpPr txBox="1"/>
              <p:nvPr/>
            </p:nvSpPr>
            <p:spPr>
              <a:xfrm>
                <a:off x="1167573" y="3846135"/>
                <a:ext cx="9155869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280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a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Cl</m:t>
                        </m:r>
                      </m:e>
                    </m:d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Cl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+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i="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bn-BD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brk m:alnAt="2"/>
                          </m:rP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groupChr>
                  </m:oMath>
                </a14:m>
                <a:r>
                  <a:rPr lang="en-US" sz="2800" dirty="0"/>
                  <a:t> </a:t>
                </a:r>
                <a:r>
                  <a:rPr lang="bn-BD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aCO</m:t>
                        </m:r>
                      </m:e>
                      <m:sub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CaCl</m:t>
                        </m:r>
                      </m:e>
                      <m:sub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HOCl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791109-3A35-46CA-AE04-1A9B71877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573" y="3846135"/>
                <a:ext cx="915586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8522C7-78B3-4D99-B265-8EC351C6BD25}"/>
                  </a:ext>
                </a:extLst>
              </p:cNvPr>
              <p:cNvSpPr txBox="1"/>
              <p:nvPr/>
            </p:nvSpPr>
            <p:spPr>
              <a:xfrm>
                <a:off x="1235978" y="4597047"/>
                <a:ext cx="5080568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smtClean="0">
                        <a:latin typeface="Cambria Math" panose="02040503050406030204" pitchFamily="18" charset="0"/>
                      </a:rPr>
                      <m:t>HOCl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bn-BD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brk m:alnAt="2"/>
                          </m:rP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groupChr>
                  </m:oMath>
                </a14:m>
                <a:r>
                  <a:rPr lang="en-US" sz="2800" dirty="0"/>
                  <a:t> </a:t>
                </a:r>
                <a:r>
                  <a:rPr lang="bn-BD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HCl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+[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8522C7-78B3-4D99-B265-8EC351C6B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978" y="4597047"/>
                <a:ext cx="508056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5B8147-B6C5-4E8A-96A3-414512C70C93}"/>
                  </a:ext>
                </a:extLst>
              </p:cNvPr>
              <p:cNvSpPr txBox="1"/>
              <p:nvPr/>
            </p:nvSpPr>
            <p:spPr>
              <a:xfrm>
                <a:off x="1167574" y="5664937"/>
                <a:ext cx="5080568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রঙিন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বস্তু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bn-BD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brk m:alnAt="2"/>
                          </m:rP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groupCh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বর্ণহীন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বস্তু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5B8147-B6C5-4E8A-96A3-414512C70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574" y="5664937"/>
                <a:ext cx="508056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26A8779-2A75-4B7E-A720-4166D465D03F}"/>
              </a:ext>
            </a:extLst>
          </p:cNvPr>
          <p:cNvSpPr txBox="1"/>
          <p:nvPr/>
        </p:nvSpPr>
        <p:spPr>
          <a:xfrm>
            <a:off x="742123" y="3180522"/>
            <a:ext cx="1417982" cy="52322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/>
              <a:t>বিক্রিয়াঃ</a:t>
            </a:r>
            <a:r>
              <a:rPr lang="en-US" sz="28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62E784-DA16-449C-8E9D-8BAAED8F4E85}"/>
              </a:ext>
            </a:extLst>
          </p:cNvPr>
          <p:cNvSpPr txBox="1"/>
          <p:nvPr/>
        </p:nvSpPr>
        <p:spPr>
          <a:xfrm>
            <a:off x="8857697" y="4298535"/>
            <a:ext cx="1749286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800" dirty="0" err="1"/>
              <a:t>হাইপোক্লোরাস</a:t>
            </a:r>
            <a:r>
              <a:rPr lang="en-US" sz="1800" dirty="0"/>
              <a:t> </a:t>
            </a:r>
            <a:r>
              <a:rPr lang="en-US" sz="1800" dirty="0" err="1"/>
              <a:t>এসিড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96C2F0-8E29-40C6-9550-E1D16246AB20}"/>
              </a:ext>
            </a:extLst>
          </p:cNvPr>
          <p:cNvSpPr txBox="1"/>
          <p:nvPr/>
        </p:nvSpPr>
        <p:spPr>
          <a:xfrm>
            <a:off x="4141994" y="5120267"/>
            <a:ext cx="1603513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800" dirty="0" err="1"/>
              <a:t>জায়মান</a:t>
            </a:r>
            <a:r>
              <a:rPr lang="en-US" sz="1800" dirty="0"/>
              <a:t> </a:t>
            </a:r>
            <a:r>
              <a:rPr lang="en-US" sz="1800" dirty="0" err="1"/>
              <a:t>অক্সিজেন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CBAF63-B4CA-439C-A66A-628AEF17CAFE}"/>
              </a:ext>
            </a:extLst>
          </p:cNvPr>
          <p:cNvSpPr txBox="1"/>
          <p:nvPr/>
        </p:nvSpPr>
        <p:spPr>
          <a:xfrm>
            <a:off x="1451114" y="4207564"/>
            <a:ext cx="1298713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1800" dirty="0" err="1"/>
              <a:t>ব্লিচিং</a:t>
            </a:r>
            <a:r>
              <a:rPr lang="en-US" sz="1800" dirty="0"/>
              <a:t> </a:t>
            </a:r>
            <a:r>
              <a:rPr lang="en-US" sz="1800" dirty="0" err="1"/>
              <a:t>পাউডার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8" grpId="0"/>
      <p:bldP spid="9" grpId="0"/>
      <p:bldP spid="2" grpId="0"/>
      <p:bldP spid="11" grpId="0"/>
      <p:bldP spid="1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19F1121-82C3-4144-BA98-DE4A12964B05}"/>
              </a:ext>
            </a:extLst>
          </p:cNvPr>
          <p:cNvSpPr txBox="1"/>
          <p:nvPr/>
        </p:nvSpPr>
        <p:spPr>
          <a:xfrm>
            <a:off x="2973411" y="384721"/>
            <a:ext cx="6345648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/>
              <a:t>ব্লিচিং</a:t>
            </a:r>
            <a:r>
              <a:rPr lang="en-US" sz="3200" dirty="0"/>
              <a:t> </a:t>
            </a:r>
            <a:r>
              <a:rPr lang="en-US" sz="3200" dirty="0" err="1"/>
              <a:t>পাউডারের</a:t>
            </a:r>
            <a:r>
              <a:rPr lang="en-US" sz="3200" dirty="0"/>
              <a:t> </a:t>
            </a:r>
            <a:r>
              <a:rPr lang="en-US" sz="3200" dirty="0" err="1"/>
              <a:t>রঙিন</a:t>
            </a:r>
            <a:r>
              <a:rPr lang="en-US" sz="3200" dirty="0"/>
              <a:t> </a:t>
            </a:r>
            <a:r>
              <a:rPr lang="en-US" sz="3200" dirty="0" err="1"/>
              <a:t>দাগ</a:t>
            </a:r>
            <a:r>
              <a:rPr lang="en-US" sz="3200" dirty="0"/>
              <a:t> </a:t>
            </a:r>
            <a:r>
              <a:rPr lang="en-US" sz="3200" dirty="0" err="1"/>
              <a:t>উঠানোর</a:t>
            </a:r>
            <a:r>
              <a:rPr lang="en-US" sz="3200" dirty="0"/>
              <a:t> </a:t>
            </a:r>
            <a:r>
              <a:rPr lang="en-US" sz="3200" dirty="0" err="1"/>
              <a:t>কৌশল</a:t>
            </a:r>
            <a:r>
              <a:rPr lang="en-US" sz="32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48CFCA-4BF1-40A6-B581-903A5EEAF1A9}"/>
              </a:ext>
            </a:extLst>
          </p:cNvPr>
          <p:cNvSpPr txBox="1"/>
          <p:nvPr/>
        </p:nvSpPr>
        <p:spPr>
          <a:xfrm>
            <a:off x="1329196" y="1656675"/>
            <a:ext cx="3925655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 err="1"/>
              <a:t>ব্লিচিং</a:t>
            </a:r>
            <a:r>
              <a:rPr lang="en-US" sz="2400" dirty="0"/>
              <a:t> </a:t>
            </a:r>
            <a:r>
              <a:rPr lang="en-US" sz="2400" dirty="0" err="1"/>
              <a:t>পাউডার</a:t>
            </a:r>
            <a:r>
              <a:rPr lang="en-US" sz="2400" dirty="0"/>
              <a:t> </a:t>
            </a:r>
            <a:r>
              <a:rPr lang="en-US" sz="2400" dirty="0" err="1"/>
              <a:t>দ্বারা</a:t>
            </a:r>
            <a:r>
              <a:rPr lang="en-US" sz="2400" dirty="0"/>
              <a:t> </a:t>
            </a:r>
            <a:r>
              <a:rPr lang="en-US" sz="2400" dirty="0" err="1"/>
              <a:t>ব্লিচ</a:t>
            </a:r>
            <a:r>
              <a:rPr lang="en-US" sz="2400" dirty="0"/>
              <a:t> </a:t>
            </a:r>
            <a:r>
              <a:rPr lang="en-US" sz="2400" dirty="0" err="1"/>
              <a:t>করার</a:t>
            </a:r>
            <a:r>
              <a:rPr lang="en-US" sz="2400" dirty="0"/>
              <a:t> </a:t>
            </a:r>
            <a:r>
              <a:rPr lang="en-US" sz="2400" dirty="0" err="1"/>
              <a:t>আগে</a:t>
            </a:r>
            <a:r>
              <a:rPr lang="en-US" sz="24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0A6EDD-ADC6-47BB-B03A-6C9E026C58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9"/>
          <a:stretch/>
        </p:blipFill>
        <p:spPr>
          <a:xfrm>
            <a:off x="7455424" y="2368521"/>
            <a:ext cx="3090048" cy="36377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8A554F-C407-4871-93D0-95C4C6C5E3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2"/>
          <a:stretch/>
        </p:blipFill>
        <p:spPr>
          <a:xfrm>
            <a:off x="1747000" y="2368521"/>
            <a:ext cx="3090048" cy="3645602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6A151728-25A5-45D2-BD2E-B79F1F26CA07}"/>
              </a:ext>
            </a:extLst>
          </p:cNvPr>
          <p:cNvSpPr/>
          <p:nvPr/>
        </p:nvSpPr>
        <p:spPr>
          <a:xfrm>
            <a:off x="5534810" y="3505282"/>
            <a:ext cx="1222851" cy="675860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A3E35A-45B2-4BA3-BC0D-0E55E2266119}"/>
              </a:ext>
            </a:extLst>
          </p:cNvPr>
          <p:cNvSpPr txBox="1"/>
          <p:nvPr/>
        </p:nvSpPr>
        <p:spPr>
          <a:xfrm>
            <a:off x="6937149" y="1656675"/>
            <a:ext cx="3925655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 err="1"/>
              <a:t>ব্লিচিং</a:t>
            </a:r>
            <a:r>
              <a:rPr lang="en-US" sz="2400" dirty="0"/>
              <a:t> </a:t>
            </a:r>
            <a:r>
              <a:rPr lang="en-US" sz="2400" dirty="0" err="1"/>
              <a:t>পাউডার</a:t>
            </a:r>
            <a:r>
              <a:rPr lang="en-US" sz="2400" dirty="0"/>
              <a:t> </a:t>
            </a:r>
            <a:r>
              <a:rPr lang="en-US" sz="2400" dirty="0" err="1"/>
              <a:t>দ্বারা</a:t>
            </a:r>
            <a:r>
              <a:rPr lang="en-US" sz="2400" dirty="0"/>
              <a:t> </a:t>
            </a:r>
            <a:r>
              <a:rPr lang="en-US" sz="2400" dirty="0" err="1"/>
              <a:t>ব্লিচ</a:t>
            </a:r>
            <a:r>
              <a:rPr lang="en-US" sz="2400" dirty="0"/>
              <a:t> </a:t>
            </a:r>
            <a:r>
              <a:rPr lang="en-US" sz="2400" dirty="0" err="1"/>
              <a:t>করার</a:t>
            </a:r>
            <a:r>
              <a:rPr lang="en-US" sz="2400" dirty="0"/>
              <a:t> </a:t>
            </a:r>
            <a:r>
              <a:rPr lang="en-US" sz="2400" dirty="0" err="1"/>
              <a:t>পরে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475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19F1121-82C3-4144-BA98-DE4A12964B05}"/>
              </a:ext>
            </a:extLst>
          </p:cNvPr>
          <p:cNvSpPr txBox="1"/>
          <p:nvPr/>
        </p:nvSpPr>
        <p:spPr>
          <a:xfrm>
            <a:off x="3075318" y="384721"/>
            <a:ext cx="6345648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/>
              <a:t>ব্লিচিং</a:t>
            </a:r>
            <a:r>
              <a:rPr lang="en-US" sz="3200" dirty="0"/>
              <a:t> </a:t>
            </a:r>
            <a:r>
              <a:rPr lang="en-US" sz="3200" dirty="0" err="1"/>
              <a:t>পাউডারের</a:t>
            </a:r>
            <a:r>
              <a:rPr lang="en-US" sz="3200" dirty="0"/>
              <a:t> </a:t>
            </a:r>
            <a:r>
              <a:rPr lang="en-US" sz="3200" dirty="0" err="1"/>
              <a:t>জীবাণু</a:t>
            </a:r>
            <a:r>
              <a:rPr lang="en-US" sz="3200" dirty="0"/>
              <a:t> </a:t>
            </a:r>
            <a:r>
              <a:rPr lang="en-US" sz="3200" dirty="0" err="1"/>
              <a:t>ধ্বংস</a:t>
            </a:r>
            <a:r>
              <a:rPr lang="en-US" sz="3200" dirty="0"/>
              <a:t> </a:t>
            </a:r>
            <a:r>
              <a:rPr lang="en-US" sz="3200" dirty="0" err="1"/>
              <a:t>করার</a:t>
            </a:r>
            <a:r>
              <a:rPr lang="en-US" sz="3200" dirty="0"/>
              <a:t> </a:t>
            </a:r>
            <a:r>
              <a:rPr lang="en-US" sz="3200" dirty="0" err="1"/>
              <a:t>কৌশল</a:t>
            </a:r>
            <a:r>
              <a:rPr lang="en-US" sz="32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791109-3A35-46CA-AE04-1A9B7187755B}"/>
                  </a:ext>
                </a:extLst>
              </p:cNvPr>
              <p:cNvSpPr txBox="1"/>
              <p:nvPr/>
            </p:nvSpPr>
            <p:spPr>
              <a:xfrm>
                <a:off x="1235977" y="3751229"/>
                <a:ext cx="8917330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a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Cl</m:t>
                        </m:r>
                      </m:e>
                    </m:d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Cl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800" i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i="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bn-BD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brk m:alnAt="2"/>
                          </m:rP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groupChr>
                  </m:oMath>
                </a14:m>
                <a:r>
                  <a:rPr lang="en-US" sz="2800" dirty="0"/>
                  <a:t> </a:t>
                </a:r>
                <a:r>
                  <a:rPr lang="bn-BD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Ca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OH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+ 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HOCl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+ 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HCl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791109-3A35-46CA-AE04-1A9B71877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977" y="3751229"/>
                <a:ext cx="891733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5B8147-B6C5-4E8A-96A3-414512C70C93}"/>
                  </a:ext>
                </a:extLst>
              </p:cNvPr>
              <p:cNvSpPr txBox="1"/>
              <p:nvPr/>
            </p:nvSpPr>
            <p:spPr>
              <a:xfrm>
                <a:off x="1235977" y="5665348"/>
                <a:ext cx="6437031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জীবাণু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 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bn-BD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m:rPr>
                            <m:brk m:alnAt="2"/>
                          </m:rP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bn-BD" sz="28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groupCh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জারিত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জীবানু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মৃত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5B8147-B6C5-4E8A-96A3-414512C70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977" y="5665348"/>
                <a:ext cx="643703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84E6332-31C7-47BB-A5CD-0FD6F798021D}"/>
              </a:ext>
            </a:extLst>
          </p:cNvPr>
          <p:cNvSpPr txBox="1"/>
          <p:nvPr/>
        </p:nvSpPr>
        <p:spPr>
          <a:xfrm>
            <a:off x="948398" y="1118419"/>
            <a:ext cx="10599487" cy="206210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3200" dirty="0"/>
              <a:t> </a:t>
            </a:r>
            <a:r>
              <a:rPr lang="en-US" sz="3200" dirty="0" err="1"/>
              <a:t>ব্লিচিং</a:t>
            </a:r>
            <a:r>
              <a:rPr lang="en-US" sz="3200" dirty="0"/>
              <a:t> </a:t>
            </a:r>
            <a:r>
              <a:rPr lang="en-US" sz="3200" dirty="0" err="1"/>
              <a:t>পাউডার</a:t>
            </a:r>
            <a:r>
              <a:rPr lang="en-US" sz="3200" dirty="0"/>
              <a:t> </a:t>
            </a:r>
            <a:r>
              <a:rPr lang="en-US" sz="3200" dirty="0" err="1"/>
              <a:t>পানির</a:t>
            </a:r>
            <a:r>
              <a:rPr lang="en-US" sz="3200" dirty="0"/>
              <a:t> </a:t>
            </a:r>
            <a:r>
              <a:rPr lang="en-US" sz="3200" dirty="0" err="1"/>
              <a:t>সাথে</a:t>
            </a:r>
            <a:r>
              <a:rPr lang="en-US" sz="3200" dirty="0"/>
              <a:t> </a:t>
            </a:r>
            <a:r>
              <a:rPr lang="en-US" sz="3200" dirty="0" err="1"/>
              <a:t>বিক্রিয়া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হাইপোক্লোরাস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এসিড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/>
              <a:t>উৎপন্ন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পরে</a:t>
            </a:r>
            <a:r>
              <a:rPr lang="en-US" sz="3200" dirty="0"/>
              <a:t>, </a:t>
            </a:r>
            <a:r>
              <a:rPr lang="en-US" sz="3200" dirty="0" err="1"/>
              <a:t>হাইপোক্লোরাস</a:t>
            </a:r>
            <a:r>
              <a:rPr lang="en-US" sz="3200" dirty="0"/>
              <a:t> </a:t>
            </a:r>
            <a:r>
              <a:rPr lang="en-US" sz="3200" dirty="0" err="1"/>
              <a:t>এসিড</a:t>
            </a:r>
            <a:r>
              <a:rPr lang="en-US" sz="3200" dirty="0"/>
              <a:t> </a:t>
            </a:r>
            <a:r>
              <a:rPr lang="en-US" sz="3200" dirty="0" err="1"/>
              <a:t>ভেঙে</a:t>
            </a:r>
            <a:r>
              <a:rPr lang="en-US" sz="3200" dirty="0"/>
              <a:t> </a:t>
            </a:r>
            <a:r>
              <a:rPr lang="en-US" sz="3200" dirty="0" err="1"/>
              <a:t>জায়মান</a:t>
            </a:r>
            <a:r>
              <a:rPr lang="en-US" sz="3200" dirty="0"/>
              <a:t> </a:t>
            </a:r>
            <a:r>
              <a:rPr lang="en-US" sz="3200" dirty="0" err="1"/>
              <a:t>অক্সিজেন</a:t>
            </a:r>
            <a:r>
              <a:rPr lang="en-US" sz="3200" dirty="0"/>
              <a:t> </a:t>
            </a:r>
            <a:r>
              <a:rPr lang="en-US" sz="3200" dirty="0" err="1"/>
              <a:t>উৎপন্ন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। </a:t>
            </a:r>
            <a:r>
              <a:rPr lang="en-US" sz="3200" dirty="0" err="1"/>
              <a:t>উৎপন্ন</a:t>
            </a:r>
            <a:r>
              <a:rPr lang="en-US" sz="3200" dirty="0"/>
              <a:t>, </a:t>
            </a:r>
            <a:r>
              <a:rPr lang="en-US" sz="3200" dirty="0" err="1">
                <a:solidFill>
                  <a:srgbClr val="FF0000"/>
                </a:solidFill>
              </a:rPr>
              <a:t>জায়মান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অক্সিজেন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/>
              <a:t>জীবানুকে</a:t>
            </a:r>
            <a:r>
              <a:rPr lang="en-US" sz="3200" dirty="0"/>
              <a:t> </a:t>
            </a:r>
            <a:r>
              <a:rPr lang="en-US" sz="3200" dirty="0" err="1"/>
              <a:t>জারিত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মেরে</a:t>
            </a:r>
            <a:r>
              <a:rPr lang="en-US" sz="3200" dirty="0"/>
              <a:t> </a:t>
            </a:r>
            <a:r>
              <a:rPr lang="en-US" sz="3200" dirty="0" err="1"/>
              <a:t>ফেলে</a:t>
            </a:r>
            <a:r>
              <a:rPr lang="en-US" sz="3200" dirty="0"/>
              <a:t>। </a:t>
            </a:r>
            <a:r>
              <a:rPr lang="en-US" sz="3200" dirty="0" err="1"/>
              <a:t>এভাবে</a:t>
            </a:r>
            <a:r>
              <a:rPr lang="en-US" sz="3200" dirty="0"/>
              <a:t>, </a:t>
            </a:r>
            <a:r>
              <a:rPr lang="en-US" sz="3200" dirty="0" err="1"/>
              <a:t>ব্লিচিং</a:t>
            </a:r>
            <a:r>
              <a:rPr lang="en-US" sz="3200" dirty="0"/>
              <a:t> </a:t>
            </a:r>
            <a:r>
              <a:rPr lang="en-US" sz="3200" dirty="0" err="1"/>
              <a:t>পাউডার</a:t>
            </a:r>
            <a:r>
              <a:rPr lang="en-US" sz="3200" dirty="0"/>
              <a:t> </a:t>
            </a:r>
            <a:r>
              <a:rPr lang="en-US" sz="3200" dirty="0" err="1"/>
              <a:t>জীবাণু</a:t>
            </a:r>
            <a:r>
              <a:rPr lang="en-US" sz="3200" dirty="0"/>
              <a:t> </a:t>
            </a:r>
            <a:r>
              <a:rPr lang="en-US" sz="3200" dirty="0" err="1"/>
              <a:t>ধ্বংস</a:t>
            </a:r>
            <a:r>
              <a:rPr lang="en-US" sz="3200" dirty="0"/>
              <a:t> </a:t>
            </a:r>
            <a:r>
              <a:rPr lang="en-US" sz="3200" dirty="0" err="1"/>
              <a:t>করতে</a:t>
            </a:r>
            <a:r>
              <a:rPr lang="en-US" sz="3200" dirty="0"/>
              <a:t> </a:t>
            </a:r>
            <a:r>
              <a:rPr lang="en-US" sz="3200" dirty="0" err="1"/>
              <a:t>সাহায্য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।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C49F-51C2-47D5-B56D-526B72DD6FE9}"/>
              </a:ext>
            </a:extLst>
          </p:cNvPr>
          <p:cNvSpPr txBox="1"/>
          <p:nvPr/>
        </p:nvSpPr>
        <p:spPr>
          <a:xfrm>
            <a:off x="742123" y="3180522"/>
            <a:ext cx="1417982" cy="52322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/>
              <a:t>বিক্রিয়াঃ</a:t>
            </a:r>
            <a:r>
              <a:rPr lang="en-US" sz="2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8A0746-7AA6-4699-B9A9-374E34AC19E3}"/>
              </a:ext>
            </a:extLst>
          </p:cNvPr>
          <p:cNvSpPr txBox="1"/>
          <p:nvPr/>
        </p:nvSpPr>
        <p:spPr>
          <a:xfrm>
            <a:off x="7036904" y="4182667"/>
            <a:ext cx="1948070" cy="4001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000" dirty="0" err="1"/>
              <a:t>হাইপোক্লোরাস</a:t>
            </a:r>
            <a:r>
              <a:rPr lang="en-US" sz="2000" dirty="0"/>
              <a:t> </a:t>
            </a:r>
            <a:r>
              <a:rPr lang="en-US" sz="2000" dirty="0" err="1"/>
              <a:t>এসিড</a:t>
            </a:r>
            <a:endParaRPr lang="en-US" sz="2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767A17-3AEC-490B-A0FB-1EA752C55154}"/>
              </a:ext>
            </a:extLst>
          </p:cNvPr>
          <p:cNvGrpSpPr/>
          <p:nvPr/>
        </p:nvGrpSpPr>
        <p:grpSpPr>
          <a:xfrm>
            <a:off x="1235977" y="4730272"/>
            <a:ext cx="5080568" cy="739765"/>
            <a:chOff x="1235977" y="4730272"/>
            <a:chExt cx="5080568" cy="7397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B8522C7-78B3-4D99-B265-8EC351C6BD25}"/>
                    </a:ext>
                  </a:extLst>
                </p:cNvPr>
                <p:cNvSpPr txBox="1"/>
                <p:nvPr/>
              </p:nvSpPr>
              <p:spPr>
                <a:xfrm>
                  <a:off x="1235977" y="4730272"/>
                  <a:ext cx="5080568" cy="52322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smtClean="0">
                          <a:latin typeface="Cambria Math" panose="02040503050406030204" pitchFamily="18" charset="0"/>
                        </a:rPr>
                        <m:t>HOCl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bn-BD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BD" sz="28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m:rPr>
                              <m:brk m:alnAt="2"/>
                            </m:rPr>
                            <a:rPr lang="bn-BD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bn-BD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groupChr>
                    </m:oMath>
                  </a14:m>
                  <a:r>
                    <a:rPr lang="en-US" sz="2800" dirty="0"/>
                    <a:t> </a:t>
                  </a:r>
                  <a:r>
                    <a:rPr lang="bn-BD" sz="2800" dirty="0"/>
                    <a:t>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HCl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 +[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B8522C7-78B3-4D99-B265-8EC351C6BD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5977" y="4730272"/>
                  <a:ext cx="5080568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133C9BF-3E52-4BAC-A66D-1D71920EBF85}"/>
                </a:ext>
              </a:extLst>
            </p:cNvPr>
            <p:cNvSpPr txBox="1"/>
            <p:nvPr/>
          </p:nvSpPr>
          <p:spPr>
            <a:xfrm>
              <a:off x="4126993" y="5069927"/>
              <a:ext cx="1603513" cy="40011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r>
                <a:rPr lang="en-US" sz="2000" dirty="0" err="1"/>
                <a:t>জায়মান</a:t>
              </a:r>
              <a:r>
                <a:rPr lang="en-US" sz="2000" dirty="0"/>
                <a:t> </a:t>
              </a:r>
              <a:r>
                <a:rPr lang="en-US" sz="2000" dirty="0" err="1"/>
                <a:t>অক্সিজেন</a:t>
              </a:r>
              <a:endParaRPr lang="en-US" sz="2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611071D4-ADCE-4AFF-9C47-80CD010D3017}"/>
              </a:ext>
            </a:extLst>
          </p:cNvPr>
          <p:cNvSpPr txBox="1"/>
          <p:nvPr/>
        </p:nvSpPr>
        <p:spPr>
          <a:xfrm>
            <a:off x="1451114" y="4182667"/>
            <a:ext cx="1517373" cy="4001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000" dirty="0" err="1"/>
              <a:t>ব্লিচিং</a:t>
            </a:r>
            <a:r>
              <a:rPr lang="en-US" sz="2000" dirty="0"/>
              <a:t> </a:t>
            </a:r>
            <a:r>
              <a:rPr lang="en-US" sz="2000" dirty="0" err="1"/>
              <a:t>পাউডার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402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2" grpId="0"/>
      <p:bldP spid="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19F1121-82C3-4144-BA98-DE4A12964B05}"/>
              </a:ext>
            </a:extLst>
          </p:cNvPr>
          <p:cNvSpPr txBox="1"/>
          <p:nvPr/>
        </p:nvSpPr>
        <p:spPr>
          <a:xfrm>
            <a:off x="3049364" y="145595"/>
            <a:ext cx="6345648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/>
              <a:t>ব্লিচিং</a:t>
            </a:r>
            <a:r>
              <a:rPr lang="en-US" sz="3200" dirty="0"/>
              <a:t> </a:t>
            </a:r>
            <a:r>
              <a:rPr lang="en-US" sz="3200" dirty="0" err="1"/>
              <a:t>পাউডারের</a:t>
            </a:r>
            <a:r>
              <a:rPr lang="en-US" sz="3200" dirty="0"/>
              <a:t> </a:t>
            </a:r>
            <a:r>
              <a:rPr lang="en-US" sz="3200" dirty="0" err="1"/>
              <a:t>জীবাণু</a:t>
            </a:r>
            <a:r>
              <a:rPr lang="en-US" sz="3200" dirty="0"/>
              <a:t> </a:t>
            </a:r>
            <a:r>
              <a:rPr lang="en-US" sz="3200" dirty="0" err="1"/>
              <a:t>ধ্বংস</a:t>
            </a:r>
            <a:r>
              <a:rPr lang="en-US" sz="3200" dirty="0"/>
              <a:t> </a:t>
            </a:r>
            <a:r>
              <a:rPr lang="en-US" sz="3200" dirty="0" err="1"/>
              <a:t>করার</a:t>
            </a:r>
            <a:r>
              <a:rPr lang="en-US" sz="3200" dirty="0"/>
              <a:t> </a:t>
            </a:r>
            <a:r>
              <a:rPr lang="en-US" sz="3200" dirty="0" err="1"/>
              <a:t>কৌশল</a:t>
            </a:r>
            <a:r>
              <a:rPr lang="en-US" sz="32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48CFCA-4BF1-40A6-B581-903A5EEAF1A9}"/>
              </a:ext>
            </a:extLst>
          </p:cNvPr>
          <p:cNvSpPr txBox="1"/>
          <p:nvPr/>
        </p:nvSpPr>
        <p:spPr>
          <a:xfrm>
            <a:off x="529922" y="783278"/>
            <a:ext cx="11132155" cy="193899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 err="1"/>
              <a:t>জীবাণু</a:t>
            </a:r>
            <a:r>
              <a:rPr lang="en-US" sz="2400" dirty="0"/>
              <a:t> </a:t>
            </a:r>
            <a:r>
              <a:rPr lang="en-US" sz="2400" dirty="0" err="1"/>
              <a:t>চার্জ</a:t>
            </a:r>
            <a:r>
              <a:rPr lang="en-US" sz="2400" dirty="0"/>
              <a:t> </a:t>
            </a:r>
            <a:r>
              <a:rPr lang="en-US" sz="2400" dirty="0" err="1"/>
              <a:t>যুক্ত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, </a:t>
            </a:r>
            <a:r>
              <a:rPr lang="en-US" sz="2400" dirty="0" err="1"/>
              <a:t>ফলে</a:t>
            </a:r>
            <a:r>
              <a:rPr lang="en-US" sz="2400" dirty="0"/>
              <a:t> </a:t>
            </a:r>
            <a:r>
              <a:rPr lang="en-US" sz="2400" dirty="0" err="1"/>
              <a:t>অন্য</a:t>
            </a:r>
            <a:r>
              <a:rPr lang="en-US" sz="2400" dirty="0"/>
              <a:t> </a:t>
            </a:r>
            <a:r>
              <a:rPr lang="en-US" sz="2400" dirty="0" err="1"/>
              <a:t>চার্জের</a:t>
            </a:r>
            <a:r>
              <a:rPr lang="en-US" sz="2400" dirty="0"/>
              <a:t> </a:t>
            </a:r>
            <a:r>
              <a:rPr lang="en-US" sz="2400" dirty="0" err="1"/>
              <a:t>উপর</a:t>
            </a:r>
            <a:r>
              <a:rPr lang="en-US" sz="2400" dirty="0"/>
              <a:t> </a:t>
            </a:r>
            <a:r>
              <a:rPr lang="en-US" sz="2400" dirty="0" err="1"/>
              <a:t>প্রতিক্রিয়া</a:t>
            </a:r>
            <a:r>
              <a:rPr lang="en-US" sz="2400" dirty="0"/>
              <a:t> </a:t>
            </a:r>
            <a:r>
              <a:rPr lang="en-US" sz="2400" dirty="0" err="1"/>
              <a:t>সৃষ্টি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পারে</a:t>
            </a:r>
            <a:r>
              <a:rPr lang="en-US" sz="2400" dirty="0"/>
              <a:t>। </a:t>
            </a:r>
            <a:r>
              <a:rPr lang="en-US" sz="2400" dirty="0" err="1"/>
              <a:t>ব্লিচিং</a:t>
            </a:r>
            <a:r>
              <a:rPr lang="en-US" sz="2400" dirty="0"/>
              <a:t> </a:t>
            </a:r>
            <a:r>
              <a:rPr lang="en-US" sz="2400" dirty="0" err="1"/>
              <a:t>পাউডার</a:t>
            </a:r>
            <a:r>
              <a:rPr lang="en-US" sz="2400" dirty="0"/>
              <a:t> </a:t>
            </a:r>
            <a:r>
              <a:rPr lang="en-US" sz="2400" dirty="0" err="1"/>
              <a:t>পানিতে</a:t>
            </a:r>
            <a:r>
              <a:rPr lang="en-US" sz="2400" dirty="0"/>
              <a:t> </a:t>
            </a:r>
            <a:r>
              <a:rPr lang="en-US" sz="2400" dirty="0" err="1"/>
              <a:t>বিযোজিত</a:t>
            </a:r>
            <a:r>
              <a:rPr lang="en-US" sz="2400" dirty="0"/>
              <a:t> </a:t>
            </a:r>
            <a:r>
              <a:rPr lang="en-US" sz="2400" dirty="0" err="1"/>
              <a:t>হয়ে</a:t>
            </a:r>
            <a:r>
              <a:rPr lang="en-US" sz="2400" dirty="0"/>
              <a:t> </a:t>
            </a:r>
            <a:r>
              <a:rPr lang="en-US" sz="2400" dirty="0" err="1"/>
              <a:t>হাইপোক্লোরাস</a:t>
            </a:r>
            <a:r>
              <a:rPr lang="en-US" sz="2400" dirty="0"/>
              <a:t> </a:t>
            </a:r>
            <a:r>
              <a:rPr lang="en-US" sz="2400" dirty="0" err="1"/>
              <a:t>এসিড</a:t>
            </a:r>
            <a:r>
              <a:rPr lang="en-US" sz="2400" dirty="0"/>
              <a:t> </a:t>
            </a:r>
            <a:r>
              <a:rPr lang="en-US" sz="2400" dirty="0" err="1"/>
              <a:t>উৎপন্ন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যা</a:t>
            </a:r>
            <a:r>
              <a:rPr lang="en-US" sz="2400" dirty="0"/>
              <a:t> </a:t>
            </a:r>
            <a:r>
              <a:rPr lang="en-US" sz="2400" dirty="0" err="1"/>
              <a:t>সহযে</a:t>
            </a:r>
            <a:r>
              <a:rPr lang="en-US" sz="2400" dirty="0"/>
              <a:t> </a:t>
            </a:r>
            <a:r>
              <a:rPr lang="en-US" sz="2400" dirty="0" err="1"/>
              <a:t>ব্যাকটেরিয়ার</a:t>
            </a:r>
            <a:r>
              <a:rPr lang="en-US" sz="2400" dirty="0"/>
              <a:t> </a:t>
            </a:r>
            <a:r>
              <a:rPr lang="en-US" sz="2400" dirty="0" err="1"/>
              <a:t>কোষ</a:t>
            </a:r>
            <a:r>
              <a:rPr lang="en-US" sz="2400" dirty="0"/>
              <a:t> </a:t>
            </a:r>
            <a:r>
              <a:rPr lang="en-US" sz="2400" dirty="0" err="1"/>
              <a:t>প্রাচীর</a:t>
            </a:r>
            <a:r>
              <a:rPr lang="en-US" sz="2400" dirty="0"/>
              <a:t> </a:t>
            </a:r>
            <a:r>
              <a:rPr lang="en-US" sz="2400" dirty="0" err="1"/>
              <a:t>ভেদ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পারে</a:t>
            </a:r>
            <a:r>
              <a:rPr lang="en-US" sz="2400" dirty="0"/>
              <a:t>, </a:t>
            </a:r>
            <a:r>
              <a:rPr lang="en-US" sz="2400" dirty="0" err="1"/>
              <a:t>কারন</a:t>
            </a:r>
            <a:r>
              <a:rPr lang="en-US" sz="2400" dirty="0"/>
              <a:t> </a:t>
            </a:r>
            <a:r>
              <a:rPr lang="en-US" sz="2400" dirty="0" err="1"/>
              <a:t>ব্যাকটেরিয়ার</a:t>
            </a:r>
            <a:r>
              <a:rPr lang="en-US" sz="2400" dirty="0"/>
              <a:t> </a:t>
            </a:r>
            <a:r>
              <a:rPr lang="en-US" sz="2400" dirty="0" err="1"/>
              <a:t>কোষ</a:t>
            </a:r>
            <a:r>
              <a:rPr lang="en-US" sz="2400" dirty="0"/>
              <a:t> </a:t>
            </a:r>
            <a:r>
              <a:rPr lang="en-US" sz="2400" dirty="0" err="1"/>
              <a:t>প্রাচীর</a:t>
            </a:r>
            <a:r>
              <a:rPr lang="en-US" sz="2400" dirty="0"/>
              <a:t> </a:t>
            </a:r>
            <a:r>
              <a:rPr lang="en-US" sz="2400" dirty="0" err="1"/>
              <a:t>নেগেটিভ</a:t>
            </a:r>
            <a:r>
              <a:rPr lang="en-US" sz="2400" dirty="0"/>
              <a:t> </a:t>
            </a:r>
            <a:r>
              <a:rPr lang="en-US" sz="2400" dirty="0" err="1"/>
              <a:t>চার্জ</a:t>
            </a:r>
            <a:r>
              <a:rPr lang="en-US" sz="2400" dirty="0"/>
              <a:t> </a:t>
            </a:r>
            <a:r>
              <a:rPr lang="en-US" sz="2400" dirty="0" err="1"/>
              <a:t>কিন্তু</a:t>
            </a:r>
            <a:r>
              <a:rPr lang="en-US" sz="2400" dirty="0"/>
              <a:t> </a:t>
            </a:r>
            <a:r>
              <a:rPr lang="en-US" sz="2400" dirty="0" err="1"/>
              <a:t>হাইপোক্লোরাস</a:t>
            </a:r>
            <a:r>
              <a:rPr lang="en-US" sz="2400" dirty="0"/>
              <a:t> </a:t>
            </a:r>
            <a:r>
              <a:rPr lang="en-US" sz="2400" dirty="0" err="1"/>
              <a:t>এসিড</a:t>
            </a:r>
            <a:r>
              <a:rPr lang="en-US" sz="2400" dirty="0"/>
              <a:t> </a:t>
            </a:r>
            <a:r>
              <a:rPr lang="en-US" sz="2400" dirty="0" err="1"/>
              <a:t>নিরপেক্ষ</a:t>
            </a:r>
            <a:r>
              <a:rPr lang="en-US" sz="2400" dirty="0"/>
              <a:t> </a:t>
            </a:r>
            <a:r>
              <a:rPr lang="en-US" sz="2400" dirty="0" err="1"/>
              <a:t>এজন্য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বিকর্ষণ</a:t>
            </a:r>
            <a:r>
              <a:rPr lang="en-US" sz="2400" dirty="0"/>
              <a:t> </a:t>
            </a:r>
            <a:r>
              <a:rPr lang="en-US" sz="2400" dirty="0" err="1"/>
              <a:t>সৃষ্টি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, </a:t>
            </a:r>
            <a:r>
              <a:rPr lang="en-US" sz="2400" dirty="0" err="1"/>
              <a:t>তাই</a:t>
            </a:r>
            <a:r>
              <a:rPr lang="en-US" sz="2400" dirty="0"/>
              <a:t> </a:t>
            </a:r>
            <a:r>
              <a:rPr lang="en-US" sz="2400" dirty="0" err="1"/>
              <a:t>ব্যাকটেরিয়ার</a:t>
            </a:r>
            <a:r>
              <a:rPr lang="en-US" sz="2400" dirty="0"/>
              <a:t> </a:t>
            </a:r>
            <a:r>
              <a:rPr lang="en-US" sz="2400" dirty="0" err="1"/>
              <a:t>কোষ</a:t>
            </a:r>
            <a:r>
              <a:rPr lang="en-US" sz="2400" dirty="0"/>
              <a:t> </a:t>
            </a:r>
            <a:r>
              <a:rPr lang="en-US" sz="2400" dirty="0" err="1"/>
              <a:t>প্রাচীর</a:t>
            </a:r>
            <a:r>
              <a:rPr lang="en-US" sz="2400" dirty="0"/>
              <a:t> </a:t>
            </a:r>
            <a:r>
              <a:rPr lang="en-US" sz="2400" dirty="0" err="1"/>
              <a:t>সহজে</a:t>
            </a:r>
            <a:r>
              <a:rPr lang="en-US" sz="2400" dirty="0"/>
              <a:t> </a:t>
            </a:r>
            <a:r>
              <a:rPr lang="en-US" sz="2400" dirty="0" err="1"/>
              <a:t>ভেদ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পারে</a:t>
            </a:r>
            <a:r>
              <a:rPr lang="en-US" sz="2400" dirty="0"/>
              <a:t>। </a:t>
            </a:r>
            <a:r>
              <a:rPr lang="en-US" sz="2400" dirty="0" err="1"/>
              <a:t>অপরদিকে</a:t>
            </a:r>
            <a:r>
              <a:rPr lang="en-US" sz="2400" dirty="0"/>
              <a:t> </a:t>
            </a:r>
            <a:r>
              <a:rPr lang="en-US" sz="2400" dirty="0" err="1"/>
              <a:t>ভাইরাসের</a:t>
            </a:r>
            <a:r>
              <a:rPr lang="en-US" sz="2400" dirty="0"/>
              <a:t> </a:t>
            </a:r>
            <a:r>
              <a:rPr lang="en-US" sz="2400" dirty="0" err="1"/>
              <a:t>প্রোটিন</a:t>
            </a:r>
            <a:r>
              <a:rPr lang="en-US" sz="2400" dirty="0"/>
              <a:t> </a:t>
            </a:r>
            <a:r>
              <a:rPr lang="en-US" sz="2400" dirty="0" err="1"/>
              <a:t>চাঁদর</a:t>
            </a:r>
            <a:r>
              <a:rPr lang="en-US" sz="2400" dirty="0"/>
              <a:t> </a:t>
            </a:r>
            <a:r>
              <a:rPr lang="en-US" sz="2400" dirty="0" err="1"/>
              <a:t>পজেটিভ</a:t>
            </a:r>
            <a:r>
              <a:rPr lang="en-US" sz="2400" dirty="0"/>
              <a:t> </a:t>
            </a:r>
            <a:r>
              <a:rPr lang="en-US" sz="2400" dirty="0" err="1"/>
              <a:t>বা</a:t>
            </a:r>
            <a:r>
              <a:rPr lang="en-US" sz="2400" dirty="0"/>
              <a:t> </a:t>
            </a:r>
            <a:r>
              <a:rPr lang="en-US" sz="2400" dirty="0" err="1"/>
              <a:t>নেগেটিভ</a:t>
            </a:r>
            <a:r>
              <a:rPr lang="en-US" sz="2400" dirty="0"/>
              <a:t> </a:t>
            </a:r>
            <a:r>
              <a:rPr lang="en-US" sz="2400" dirty="0" err="1"/>
              <a:t>যাই</a:t>
            </a:r>
            <a:r>
              <a:rPr lang="en-US" sz="2400" dirty="0"/>
              <a:t> </a:t>
            </a:r>
            <a:r>
              <a:rPr lang="en-US" sz="2400" dirty="0" err="1"/>
              <a:t>হোক</a:t>
            </a:r>
            <a:r>
              <a:rPr lang="en-US" sz="2400" dirty="0"/>
              <a:t> </a:t>
            </a:r>
            <a:r>
              <a:rPr lang="en-US" sz="2400" dirty="0" err="1"/>
              <a:t>কোন</a:t>
            </a:r>
            <a:r>
              <a:rPr lang="en-US" sz="2400" dirty="0"/>
              <a:t> </a:t>
            </a:r>
            <a:r>
              <a:rPr lang="en-US" sz="2400" dirty="0" err="1"/>
              <a:t>বিকর্ষণ</a:t>
            </a:r>
            <a:r>
              <a:rPr lang="en-US" sz="2400" dirty="0"/>
              <a:t> </a:t>
            </a:r>
            <a:r>
              <a:rPr lang="en-US" sz="2400" dirty="0" err="1"/>
              <a:t>সৃষ্টি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, </a:t>
            </a:r>
            <a:r>
              <a:rPr lang="en-US" sz="2400" dirty="0" err="1"/>
              <a:t>তাই</a:t>
            </a:r>
            <a:r>
              <a:rPr lang="en-US" sz="2400" dirty="0"/>
              <a:t> </a:t>
            </a:r>
            <a:r>
              <a:rPr lang="en-US" sz="2400" dirty="0" err="1"/>
              <a:t>এক্ষেত্রেও</a:t>
            </a:r>
            <a:r>
              <a:rPr lang="en-US" sz="2400" dirty="0"/>
              <a:t> </a:t>
            </a:r>
            <a:r>
              <a:rPr lang="en-US" sz="2400" dirty="0" err="1"/>
              <a:t>সহজে</a:t>
            </a:r>
            <a:r>
              <a:rPr lang="en-US" sz="2400" dirty="0"/>
              <a:t> </a:t>
            </a:r>
            <a:r>
              <a:rPr lang="en-US" sz="2400" dirty="0" err="1"/>
              <a:t>ভাইরাসের</a:t>
            </a:r>
            <a:r>
              <a:rPr lang="en-US" sz="2400" dirty="0"/>
              <a:t> </a:t>
            </a:r>
            <a:r>
              <a:rPr lang="en-US" sz="2400" dirty="0" err="1"/>
              <a:t>প্রোটিণ</a:t>
            </a:r>
            <a:r>
              <a:rPr lang="en-US" sz="2400" dirty="0"/>
              <a:t> </a:t>
            </a:r>
            <a:r>
              <a:rPr lang="en-US" sz="2400" dirty="0" err="1"/>
              <a:t>চাঁদর</a:t>
            </a:r>
            <a:r>
              <a:rPr lang="en-US" sz="2400" dirty="0"/>
              <a:t> </a:t>
            </a:r>
            <a:r>
              <a:rPr lang="en-US" sz="2400" dirty="0" err="1"/>
              <a:t>ভেদ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  <a:r>
              <a:rPr lang="en-US" sz="2400" dirty="0" err="1"/>
              <a:t>পারে</a:t>
            </a:r>
            <a:r>
              <a:rPr lang="en-US" sz="2400" dirty="0"/>
              <a:t>।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BB59CF-43B6-4FAA-8591-DC395885AD2F}"/>
              </a:ext>
            </a:extLst>
          </p:cNvPr>
          <p:cNvGrpSpPr/>
          <p:nvPr/>
        </p:nvGrpSpPr>
        <p:grpSpPr>
          <a:xfrm>
            <a:off x="543336" y="3259857"/>
            <a:ext cx="10119490" cy="3492127"/>
            <a:chOff x="-230520" y="2764921"/>
            <a:chExt cx="11077600" cy="391234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1E69D6A-548F-4772-9507-D264571394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5" t="48849" r="27277" b="4257"/>
            <a:stretch/>
          </p:blipFill>
          <p:spPr>
            <a:xfrm>
              <a:off x="633093" y="2764921"/>
              <a:ext cx="10213987" cy="391234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5128C06-E564-41F3-B527-9075FEDDC537}"/>
                </a:ext>
              </a:extLst>
            </p:cNvPr>
            <p:cNvSpPr txBox="1"/>
            <p:nvPr/>
          </p:nvSpPr>
          <p:spPr>
            <a:xfrm>
              <a:off x="-230520" y="3079932"/>
              <a:ext cx="2509130" cy="448257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err="1"/>
                <a:t>ব্যাকটেরিয়ার</a:t>
              </a:r>
              <a:r>
                <a:rPr lang="en-US" sz="2000" dirty="0"/>
                <a:t> </a:t>
              </a:r>
              <a:r>
                <a:rPr lang="en-US" sz="2000" dirty="0" err="1"/>
                <a:t>কোষ</a:t>
              </a:r>
              <a:r>
                <a:rPr lang="en-US" sz="2000" dirty="0"/>
                <a:t> </a:t>
              </a:r>
              <a:r>
                <a:rPr lang="en-US" sz="2000" dirty="0" err="1"/>
                <a:t>প্রাচীর</a:t>
              </a:r>
              <a:endParaRPr lang="en-US" sz="2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CD38A9-3F02-4A5A-99D8-E9A0E66C61E9}"/>
                </a:ext>
              </a:extLst>
            </p:cNvPr>
            <p:cNvSpPr txBox="1"/>
            <p:nvPr/>
          </p:nvSpPr>
          <p:spPr>
            <a:xfrm>
              <a:off x="1782235" y="4478489"/>
              <a:ext cx="1629705" cy="400110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/>
                <a:t>ব্যাকটেরিয়া</a:t>
              </a:r>
              <a:endParaRPr lang="en-US" sz="2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55801E6-5CD7-4753-8404-A49538A0DAAF}"/>
                </a:ext>
              </a:extLst>
            </p:cNvPr>
            <p:cNvSpPr txBox="1"/>
            <p:nvPr/>
          </p:nvSpPr>
          <p:spPr>
            <a:xfrm>
              <a:off x="4561082" y="4320984"/>
              <a:ext cx="2549402" cy="461665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হাইপোক্লোরাস</a:t>
              </a:r>
              <a:r>
                <a:rPr lang="en-US" sz="2400" dirty="0"/>
                <a:t> </a:t>
              </a:r>
              <a:r>
                <a:rPr lang="en-US" sz="2400" dirty="0" err="1"/>
                <a:t>এসিড</a:t>
              </a:r>
              <a:endParaRPr lang="en-US" sz="2400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6EDB25B-F081-4839-A288-FC421876C66F}"/>
                </a:ext>
              </a:extLst>
            </p:cNvPr>
            <p:cNvSpPr txBox="1"/>
            <p:nvPr/>
          </p:nvSpPr>
          <p:spPr>
            <a:xfrm>
              <a:off x="4492843" y="6107879"/>
              <a:ext cx="2549402" cy="461665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হাইপোক্লোরাইট</a:t>
              </a:r>
              <a:r>
                <a:rPr lang="en-US" sz="2400" dirty="0"/>
                <a:t> </a:t>
              </a:r>
              <a:r>
                <a:rPr lang="en-US" sz="2400" dirty="0" err="1"/>
                <a:t>আয়ন</a:t>
              </a:r>
              <a:endParaRPr lang="en-US" sz="2400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5B9BA6-77E5-44E4-99CC-D14D4613826B}"/>
                </a:ext>
              </a:extLst>
            </p:cNvPr>
            <p:cNvSpPr txBox="1"/>
            <p:nvPr/>
          </p:nvSpPr>
          <p:spPr>
            <a:xfrm>
              <a:off x="8295817" y="5215049"/>
              <a:ext cx="957365" cy="40011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/>
                <a:t>ভাইরাস</a:t>
              </a:r>
              <a:endParaRPr lang="en-US" sz="20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D4E7AC3-47B0-418F-A5B2-F8145D632549}"/>
                </a:ext>
              </a:extLst>
            </p:cNvPr>
            <p:cNvSpPr txBox="1"/>
            <p:nvPr/>
          </p:nvSpPr>
          <p:spPr>
            <a:xfrm>
              <a:off x="8761864" y="3339157"/>
              <a:ext cx="1228300" cy="400110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+ </a:t>
              </a:r>
              <a:r>
                <a:rPr lang="en-US" sz="2000" dirty="0" err="1"/>
                <a:t>অথবা</a:t>
              </a:r>
              <a:r>
                <a:rPr lang="en-US" sz="2000" dirty="0"/>
                <a:t> -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7587875-BD07-4B17-8ECD-5F64320E46AB}"/>
                </a:ext>
              </a:extLst>
            </p:cNvPr>
            <p:cNvSpPr txBox="1"/>
            <p:nvPr/>
          </p:nvSpPr>
          <p:spPr>
            <a:xfrm>
              <a:off x="7151530" y="2846667"/>
              <a:ext cx="2837471" cy="517219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/>
                <a:t>ভাইরাসের</a:t>
              </a:r>
              <a:r>
                <a:rPr lang="en-US" sz="2400" dirty="0"/>
                <a:t> </a:t>
              </a:r>
              <a:r>
                <a:rPr lang="en-US" sz="2400" dirty="0" err="1"/>
                <a:t>প্রোটিন</a:t>
              </a:r>
              <a:r>
                <a:rPr lang="en-US" sz="2400" dirty="0"/>
                <a:t> </a:t>
              </a:r>
              <a:r>
                <a:rPr lang="en-US" sz="2400" dirty="0" err="1"/>
                <a:t>চাঁদর</a:t>
              </a:r>
              <a:endParaRPr lang="en-US" sz="2400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577F1DD-F75B-41CB-9CEC-7CA271375EC5}"/>
              </a:ext>
            </a:extLst>
          </p:cNvPr>
          <p:cNvSpPr txBox="1"/>
          <p:nvPr/>
        </p:nvSpPr>
        <p:spPr>
          <a:xfrm>
            <a:off x="649038" y="2670960"/>
            <a:ext cx="11132155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 err="1"/>
              <a:t>আবার</a:t>
            </a:r>
            <a:r>
              <a:rPr lang="en-US" sz="2400" dirty="0"/>
              <a:t>, </a:t>
            </a:r>
            <a:r>
              <a:rPr lang="en-US" sz="2400" dirty="0" err="1"/>
              <a:t>হাইপোক্লোরাইট</a:t>
            </a:r>
            <a:r>
              <a:rPr lang="en-US" sz="2400" dirty="0"/>
              <a:t> </a:t>
            </a:r>
            <a:r>
              <a:rPr lang="en-US" sz="2400" dirty="0" err="1"/>
              <a:t>আয়ন</a:t>
            </a:r>
            <a:r>
              <a:rPr lang="en-US" sz="2400" dirty="0"/>
              <a:t> </a:t>
            </a:r>
            <a:r>
              <a:rPr lang="en-US" sz="2400" dirty="0" err="1"/>
              <a:t>নেগেটিভ</a:t>
            </a:r>
            <a:r>
              <a:rPr lang="en-US" sz="2400" dirty="0"/>
              <a:t> </a:t>
            </a:r>
            <a:r>
              <a:rPr lang="en-US" sz="2400" dirty="0" err="1"/>
              <a:t>চার্জ</a:t>
            </a:r>
            <a:r>
              <a:rPr lang="en-US" sz="2400" dirty="0"/>
              <a:t> </a:t>
            </a:r>
            <a:r>
              <a:rPr lang="en-US" sz="2400" dirty="0" err="1"/>
              <a:t>যুক্ত</a:t>
            </a:r>
            <a:r>
              <a:rPr lang="en-US" sz="2400" dirty="0"/>
              <a:t> </a:t>
            </a:r>
            <a:r>
              <a:rPr lang="en-US" sz="2400" dirty="0" err="1"/>
              <a:t>এবং</a:t>
            </a:r>
            <a:r>
              <a:rPr lang="en-US" sz="2400" dirty="0"/>
              <a:t> </a:t>
            </a:r>
            <a:r>
              <a:rPr lang="en-US" sz="2400" dirty="0" err="1"/>
              <a:t>ব্যাকটেরিয়ার</a:t>
            </a:r>
            <a:r>
              <a:rPr lang="en-US" sz="2400" dirty="0"/>
              <a:t> </a:t>
            </a:r>
            <a:r>
              <a:rPr lang="en-US" sz="2400" dirty="0" err="1"/>
              <a:t>কোষ</a:t>
            </a:r>
            <a:r>
              <a:rPr lang="en-US" sz="2400" dirty="0"/>
              <a:t> </a:t>
            </a:r>
            <a:r>
              <a:rPr lang="en-US" sz="2400" dirty="0" err="1"/>
              <a:t>প্রাচীরও</a:t>
            </a:r>
            <a:r>
              <a:rPr lang="en-US" sz="2400" dirty="0"/>
              <a:t> </a:t>
            </a:r>
            <a:r>
              <a:rPr lang="en-US" sz="2400" dirty="0" err="1"/>
              <a:t>নেগেটিভ</a:t>
            </a:r>
            <a:r>
              <a:rPr lang="en-US" sz="2400" dirty="0"/>
              <a:t> </a:t>
            </a:r>
            <a:r>
              <a:rPr lang="en-US" sz="2400" dirty="0" err="1"/>
              <a:t>চার্জ</a:t>
            </a:r>
            <a:r>
              <a:rPr lang="en-US" sz="2400" dirty="0"/>
              <a:t> </a:t>
            </a:r>
            <a:r>
              <a:rPr lang="en-US" sz="2400" dirty="0" err="1"/>
              <a:t>যুক্ত</a:t>
            </a:r>
            <a:r>
              <a:rPr lang="en-US" sz="2400" dirty="0"/>
              <a:t> </a:t>
            </a:r>
            <a:r>
              <a:rPr lang="en-US" sz="2400" dirty="0" err="1"/>
              <a:t>অর্থা</a:t>
            </a:r>
            <a:r>
              <a:rPr lang="en-US" sz="2400" dirty="0"/>
              <a:t>ৎ </a:t>
            </a:r>
            <a:r>
              <a:rPr lang="en-US" sz="2400" dirty="0" err="1"/>
              <a:t>সমচার্জধর্মী</a:t>
            </a:r>
            <a:r>
              <a:rPr lang="en-US" sz="2400" dirty="0"/>
              <a:t> </a:t>
            </a:r>
            <a:r>
              <a:rPr lang="en-US" sz="2400" dirty="0" err="1"/>
              <a:t>হওয়ায়</a:t>
            </a:r>
            <a:r>
              <a:rPr lang="en-US" sz="2400" dirty="0"/>
              <a:t> </a:t>
            </a:r>
            <a:r>
              <a:rPr lang="en-US" sz="2400" dirty="0" err="1"/>
              <a:t>সহজে</a:t>
            </a:r>
            <a:r>
              <a:rPr lang="en-US" sz="2400" dirty="0"/>
              <a:t> </a:t>
            </a:r>
            <a:r>
              <a:rPr lang="en-US" sz="2400" dirty="0" err="1"/>
              <a:t>বিকর্ষীত</a:t>
            </a:r>
            <a:r>
              <a:rPr lang="en-US" sz="2400" dirty="0"/>
              <a:t> </a:t>
            </a:r>
            <a:r>
              <a:rPr lang="en-US" sz="2400" dirty="0" err="1"/>
              <a:t>হয়</a:t>
            </a:r>
            <a:r>
              <a:rPr lang="en-US" sz="2400" dirty="0"/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78769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ACCB5C49-6C90-466B-AF31-4EC70AF1C556}"/>
              </a:ext>
            </a:extLst>
          </p:cNvPr>
          <p:cNvSpPr/>
          <p:nvPr/>
        </p:nvSpPr>
        <p:spPr>
          <a:xfrm>
            <a:off x="4250407" y="196724"/>
            <a:ext cx="2687678" cy="1166253"/>
          </a:xfrm>
          <a:prstGeom prst="wedgeEllipseCallou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0000"/>
                </a:solidFill>
              </a:rPr>
              <a:t>একক কাজঃ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24F921-132D-4FEF-8D4C-5B688216538C}"/>
              </a:ext>
            </a:extLst>
          </p:cNvPr>
          <p:cNvSpPr txBox="1"/>
          <p:nvPr/>
        </p:nvSpPr>
        <p:spPr>
          <a:xfrm>
            <a:off x="2156438" y="1680425"/>
            <a:ext cx="7040571" cy="52322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/>
              <a:t>১। </a:t>
            </a:r>
            <a:r>
              <a:rPr lang="en-US" sz="2800" dirty="0" err="1"/>
              <a:t>ব্লিচিং</a:t>
            </a:r>
            <a:r>
              <a:rPr lang="en-US" sz="2800" dirty="0"/>
              <a:t> </a:t>
            </a:r>
            <a:r>
              <a:rPr lang="en-US" sz="2800" dirty="0" err="1"/>
              <a:t>পাউডারের</a:t>
            </a:r>
            <a:r>
              <a:rPr lang="en-US" sz="2800" dirty="0"/>
              <a:t> </a:t>
            </a:r>
            <a:r>
              <a:rPr lang="en-US" sz="2800" dirty="0" err="1"/>
              <a:t>রাসায়নিক</a:t>
            </a:r>
            <a:r>
              <a:rPr lang="en-US" sz="2800" dirty="0"/>
              <a:t> </a:t>
            </a:r>
            <a:r>
              <a:rPr lang="en-US" sz="2800" dirty="0" err="1"/>
              <a:t>সংকেত</a:t>
            </a:r>
            <a:r>
              <a:rPr lang="en-US" sz="2800" dirty="0"/>
              <a:t> </a:t>
            </a:r>
            <a:r>
              <a:rPr lang="en-US" sz="2800" dirty="0" err="1"/>
              <a:t>বলো</a:t>
            </a:r>
            <a:r>
              <a:rPr lang="en-US" sz="2800" dirty="0"/>
              <a:t>?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05A625-0DB7-40C5-AA2C-C8048BA02245}"/>
                  </a:ext>
                </a:extLst>
              </p:cNvPr>
              <p:cNvSpPr txBox="1"/>
              <p:nvPr/>
            </p:nvSpPr>
            <p:spPr>
              <a:xfrm>
                <a:off x="2355220" y="2145802"/>
                <a:ext cx="3369720" cy="5232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7030A0"/>
                    </a:solidFill>
                  </a:rPr>
                  <a:t>উত্তরঃ</a:t>
                </a:r>
                <a:r>
                  <a:rPr lang="en-US" sz="280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Ca</m:t>
                    </m:r>
                    <m:d>
                      <m:d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OCl</m:t>
                        </m:r>
                      </m:e>
                    </m:d>
                    <m:r>
                      <m:rPr>
                        <m:sty m:val="p"/>
                      </m:rPr>
                      <a:rPr lang="en-US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Cl</m:t>
                    </m:r>
                    <m:r>
                      <a:rPr lang="en-US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905A625-0DB7-40C5-AA2C-C8048BA02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220" y="2145802"/>
                <a:ext cx="336972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1096A04-D142-BF45-A2F4-314FC7173398}"/>
              </a:ext>
            </a:extLst>
          </p:cNvPr>
          <p:cNvSpPr txBox="1"/>
          <p:nvPr/>
        </p:nvSpPr>
        <p:spPr>
          <a:xfrm>
            <a:off x="879268" y="3134399"/>
            <a:ext cx="101796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/>
              <a:t>২। জায়মান অক্সিজেন কি?</a:t>
            </a:r>
          </a:p>
          <a:p>
            <a:pPr algn="l"/>
            <a:r>
              <a:rPr lang="en-GB" sz="4000">
                <a:solidFill>
                  <a:srgbClr val="7030A0"/>
                </a:solidFill>
              </a:rPr>
              <a:t>উওরঃ</a:t>
            </a:r>
            <a:r>
              <a:rPr lang="en-GB" sz="4000">
                <a:solidFill>
                  <a:srgbClr val="C00000"/>
                </a:solidFill>
              </a:rPr>
              <a:t>সদ্য প্রস্তুত অক্সিজেনকে জায়মান অক্সিজেন বলে।</a:t>
            </a:r>
            <a:endParaRPr lang="en-US" sz="40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3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FBC16C4C-730C-4D45-9939-911D349A7318}"/>
              </a:ext>
            </a:extLst>
          </p:cNvPr>
          <p:cNvSpPr/>
          <p:nvPr/>
        </p:nvSpPr>
        <p:spPr>
          <a:xfrm>
            <a:off x="4128597" y="534750"/>
            <a:ext cx="3410649" cy="1022010"/>
          </a:xfrm>
          <a:prstGeom prst="wedgeEllipseCallou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2060"/>
                </a:solidFill>
              </a:rPr>
              <a:t>দলীয় কাজঃ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1E654D-1F3A-4321-8E1B-9CA7628FEF38}"/>
              </a:ext>
            </a:extLst>
          </p:cNvPr>
          <p:cNvSpPr txBox="1"/>
          <p:nvPr/>
        </p:nvSpPr>
        <p:spPr>
          <a:xfrm>
            <a:off x="848139" y="2274590"/>
            <a:ext cx="11249848" cy="2123658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n-US" sz="4400" dirty="0" err="1">
                <a:solidFill>
                  <a:srgbClr val="FF0000"/>
                </a:solidFill>
              </a:rPr>
              <a:t>ব্লিচিং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পাউডার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কিভাবে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জীবাণু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ধ্বংস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করে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বিক্রিয়াসহ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লিখ</a:t>
            </a:r>
            <a:r>
              <a:rPr lang="en-US" sz="4400" dirty="0">
                <a:solidFill>
                  <a:srgbClr val="FF0000"/>
                </a:solidFill>
              </a:rPr>
              <a:t>?</a:t>
            </a:r>
            <a:endParaRPr lang="bn-BD" sz="4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938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161A26F-6189-41F5-86F6-229B1D579541}"/>
              </a:ext>
            </a:extLst>
          </p:cNvPr>
          <p:cNvSpPr txBox="1"/>
          <p:nvPr/>
        </p:nvSpPr>
        <p:spPr>
          <a:xfrm rot="333184">
            <a:off x="1659699" y="2530912"/>
            <a:ext cx="10305816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GB" sz="3200" dirty="0" err="1">
                <a:solidFill>
                  <a:srgbClr val="7030A0"/>
                </a:solidFill>
              </a:rPr>
              <a:t>★</a:t>
            </a:r>
            <a:r>
              <a:rPr lang="en-US" sz="3200" dirty="0" err="1">
                <a:solidFill>
                  <a:srgbClr val="002060"/>
                </a:solidFill>
              </a:rPr>
              <a:t>ব্লিচিং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পাউডারের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bn-BD" sz="3200" dirty="0">
                <a:solidFill>
                  <a:srgbClr val="FF0000"/>
                </a:solidFill>
              </a:rPr>
              <a:t>প্রস্তুতি </a:t>
            </a:r>
            <a:r>
              <a:rPr lang="en-US" sz="3200" dirty="0" err="1">
                <a:solidFill>
                  <a:srgbClr val="FF0000"/>
                </a:solidFill>
              </a:rPr>
              <a:t>এবং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এর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ব্যবহার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লিখ</a:t>
            </a:r>
            <a:r>
              <a:rPr lang="en-US" sz="3200" dirty="0">
                <a:solidFill>
                  <a:srgbClr val="FF0000"/>
                </a:solidFill>
              </a:rPr>
              <a:t>?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4508A99-8CDF-8D4E-ABFC-85797FDCA950}"/>
              </a:ext>
            </a:extLst>
          </p:cNvPr>
          <p:cNvSpPr/>
          <p:nvPr/>
        </p:nvSpPr>
        <p:spPr>
          <a:xfrm>
            <a:off x="2472047" y="148442"/>
            <a:ext cx="6817921" cy="1966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/>
              <a:t>বাড়ির কাজ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51872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73E81BA-B221-2C48-82B9-3C77C196F2F7}"/>
              </a:ext>
            </a:extLst>
          </p:cNvPr>
          <p:cNvSpPr/>
          <p:nvPr/>
        </p:nvSpPr>
        <p:spPr>
          <a:xfrm>
            <a:off x="2771898" y="1670957"/>
            <a:ext cx="6010894" cy="3054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/>
              <a:t>ধন্যবাদ </a:t>
            </a:r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89793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29C931F-3C85-5B49-875E-013A050377D9}"/>
              </a:ext>
            </a:extLst>
          </p:cNvPr>
          <p:cNvSpPr/>
          <p:nvPr/>
        </p:nvSpPr>
        <p:spPr>
          <a:xfrm>
            <a:off x="3034393" y="1"/>
            <a:ext cx="6123214" cy="2251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/>
              <a:t>শিক্ষক পরিচিতি </a:t>
            </a:r>
            <a:endParaRPr lang="en-US" sz="360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D119614-74E4-B740-A703-0A5537C3072E}"/>
              </a:ext>
            </a:extLst>
          </p:cNvPr>
          <p:cNvSpPr/>
          <p:nvPr/>
        </p:nvSpPr>
        <p:spPr>
          <a:xfrm>
            <a:off x="4330534" y="2351314"/>
            <a:ext cx="7007927" cy="4118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/>
              <a:t>মোঃ মনির হোসেন </a:t>
            </a:r>
          </a:p>
          <a:p>
            <a:pPr algn="ctr"/>
            <a:r>
              <a:rPr lang="en-GB" sz="3200"/>
              <a:t>সহকারী শিক্ষক (বিজ্ঞান) </a:t>
            </a:r>
          </a:p>
          <a:p>
            <a:pPr algn="ctr"/>
            <a:r>
              <a:rPr lang="en-GB" sz="3200"/>
              <a:t>ভীমখালী উচ্চ বিদ্যালয়</a:t>
            </a:r>
          </a:p>
          <a:p>
            <a:pPr algn="ctr"/>
            <a:r>
              <a:rPr lang="en-GB" sz="3200"/>
              <a:t>জামালগঞ্জ,সুনামগঞ্জ </a:t>
            </a:r>
            <a:endParaRPr lang="en-US" sz="32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267207F-D249-384C-AF6F-21252C06B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1" y="2146713"/>
            <a:ext cx="3809432" cy="452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7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44A73D4-7535-2648-BCB9-9FD927F866F3}"/>
              </a:ext>
            </a:extLst>
          </p:cNvPr>
          <p:cNvSpPr/>
          <p:nvPr/>
        </p:nvSpPr>
        <p:spPr>
          <a:xfrm>
            <a:off x="3118261" y="186541"/>
            <a:ext cx="6171707" cy="1817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/>
              <a:t>পাঠ পরিচিতি </a:t>
            </a:r>
            <a:endParaRPr lang="en-US" sz="32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4AB9A7-B03F-834A-A9CC-D7B20A5864FE}"/>
              </a:ext>
            </a:extLst>
          </p:cNvPr>
          <p:cNvSpPr/>
          <p:nvPr/>
        </p:nvSpPr>
        <p:spPr>
          <a:xfrm>
            <a:off x="2079171" y="2771899"/>
            <a:ext cx="8274627" cy="3809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/>
              <a:t>শ্রেণিঃদশম</a:t>
            </a:r>
          </a:p>
          <a:p>
            <a:pPr algn="ctr"/>
            <a:r>
              <a:rPr lang="en-GB" sz="3200"/>
              <a:t>বিষয়ঃরসায়ন বিজ্ঞান </a:t>
            </a:r>
          </a:p>
          <a:p>
            <a:pPr algn="ctr"/>
            <a:r>
              <a:rPr lang="en-GB" sz="3200"/>
              <a:t>অধ্যায়ঃদ্বাদশ(আমাদের জীবনে  রসায়ন</a:t>
            </a:r>
          </a:p>
        </p:txBody>
      </p:sp>
    </p:spTree>
    <p:extLst>
      <p:ext uri="{BB962C8B-B14F-4D97-AF65-F5344CB8AC3E}">
        <p14:creationId xmlns:p14="http://schemas.microsoft.com/office/powerpoint/2010/main" val="420509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93D60BD-A273-4C14-8D8C-37B8EFCD0FEE}"/>
              </a:ext>
            </a:extLst>
          </p:cNvPr>
          <p:cNvSpPr txBox="1"/>
          <p:nvPr/>
        </p:nvSpPr>
        <p:spPr>
          <a:xfrm>
            <a:off x="3145730" y="5790982"/>
            <a:ext cx="6713261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</a:rPr>
              <a:t>ব্লিচিং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পাউডার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FE0238-A161-49F2-A85A-EFD142BC9B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3" t="35362" r="22174" b="8406"/>
          <a:stretch/>
        </p:blipFill>
        <p:spPr>
          <a:xfrm>
            <a:off x="3577569" y="1663046"/>
            <a:ext cx="4560364" cy="412793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3E1AD9A-F90A-F244-BC92-C0CA481B2B3C}"/>
              </a:ext>
            </a:extLst>
          </p:cNvPr>
          <p:cNvSpPr/>
          <p:nvPr/>
        </p:nvSpPr>
        <p:spPr>
          <a:xfrm>
            <a:off x="2004949" y="236021"/>
            <a:ext cx="7309757" cy="1427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/>
              <a:t>নিচে চিত্রটি লক্ষ্য কর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77861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FB09315-2F71-7D4A-8FBC-54639DB37ECE}"/>
              </a:ext>
            </a:extLst>
          </p:cNvPr>
          <p:cNvSpPr/>
          <p:nvPr/>
        </p:nvSpPr>
        <p:spPr>
          <a:xfrm>
            <a:off x="3081151" y="137061"/>
            <a:ext cx="6493329" cy="1644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/>
              <a:t>আজকের পাঠ</a:t>
            </a:r>
            <a:endParaRPr lang="en-US" sz="320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F31C25-D6FA-2A4E-87AC-A806FB57FDED}"/>
              </a:ext>
            </a:extLst>
          </p:cNvPr>
          <p:cNvSpPr/>
          <p:nvPr/>
        </p:nvSpPr>
        <p:spPr>
          <a:xfrm>
            <a:off x="2313214" y="2759528"/>
            <a:ext cx="7916883" cy="3128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/>
              <a:t>ব্লিচিং পাউডার 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98034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A32F63-6B63-4B6A-89A0-A9E3FD600DBA}"/>
              </a:ext>
            </a:extLst>
          </p:cNvPr>
          <p:cNvSpPr txBox="1"/>
          <p:nvPr/>
        </p:nvSpPr>
        <p:spPr>
          <a:xfrm>
            <a:off x="1659834" y="1754062"/>
            <a:ext cx="8160026" cy="5847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১। </a:t>
            </a:r>
            <a:r>
              <a:rPr lang="en-US" sz="3200" dirty="0" err="1">
                <a:solidFill>
                  <a:srgbClr val="002060"/>
                </a:solidFill>
              </a:rPr>
              <a:t>ব্লিচিং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পাউডারের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bn-BD" sz="3200" dirty="0">
                <a:solidFill>
                  <a:srgbClr val="FF0000"/>
                </a:solidFill>
              </a:rPr>
              <a:t>প্রস্তুতি </a:t>
            </a:r>
            <a:r>
              <a:rPr lang="en-US" sz="3200" dirty="0">
                <a:solidFill>
                  <a:srgbClr val="FF0000"/>
                </a:solidFill>
              </a:rPr>
              <a:t>ও </a:t>
            </a:r>
            <a:r>
              <a:rPr lang="en-US" sz="3200" dirty="0" err="1">
                <a:solidFill>
                  <a:srgbClr val="FF0000"/>
                </a:solidFill>
              </a:rPr>
              <a:t>ধর্ম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bn-BD" sz="3200" dirty="0">
                <a:solidFill>
                  <a:srgbClr val="FF0000"/>
                </a:solidFill>
              </a:rPr>
              <a:t>ব</a:t>
            </a:r>
            <a:r>
              <a:rPr lang="en-US" sz="3200" dirty="0">
                <a:solidFill>
                  <a:srgbClr val="FF0000"/>
                </a:solidFill>
              </a:rPr>
              <a:t>ল</a:t>
            </a:r>
            <a:r>
              <a:rPr lang="bn-BD" sz="3200" dirty="0">
                <a:solidFill>
                  <a:srgbClr val="FF0000"/>
                </a:solidFill>
              </a:rPr>
              <a:t>ত</a:t>
            </a:r>
            <a:r>
              <a:rPr lang="en-US" sz="3200" dirty="0">
                <a:solidFill>
                  <a:srgbClr val="FF0000"/>
                </a:solidFill>
              </a:rPr>
              <a:t>ে </a:t>
            </a:r>
            <a:r>
              <a:rPr lang="bn-BD" sz="3200" dirty="0">
                <a:solidFill>
                  <a:srgbClr val="FF0000"/>
                </a:solidFill>
              </a:rPr>
              <a:t>ও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bn-BD" sz="3200" dirty="0">
                <a:solidFill>
                  <a:srgbClr val="FF0000"/>
                </a:solidFill>
              </a:rPr>
              <a:t>ল</a:t>
            </a:r>
            <a:r>
              <a:rPr lang="en-US" sz="3200" dirty="0" err="1">
                <a:solidFill>
                  <a:srgbClr val="FF0000"/>
                </a:solidFill>
              </a:rPr>
              <a:t>িখতে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পারবে</a:t>
            </a:r>
            <a:r>
              <a:rPr lang="en-US" sz="3200" dirty="0">
                <a:solidFill>
                  <a:srgbClr val="FF0000"/>
                </a:solidFill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F8CD6B-5DD5-48FF-97C0-732001E2C0C5}"/>
              </a:ext>
            </a:extLst>
          </p:cNvPr>
          <p:cNvSpPr txBox="1"/>
          <p:nvPr/>
        </p:nvSpPr>
        <p:spPr>
          <a:xfrm>
            <a:off x="1726095" y="2996535"/>
            <a:ext cx="9323872" cy="10772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/>
              <a:t>২। </a:t>
            </a:r>
            <a:r>
              <a:rPr lang="en-US" sz="3200" dirty="0" err="1">
                <a:solidFill>
                  <a:srgbClr val="002060"/>
                </a:solidFill>
              </a:rPr>
              <a:t>ব্লিচিং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পাউডার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কীভাবে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জীবাণু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ধ্বংস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করে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এবং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রঙিন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দাগকে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দূর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করে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তা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bn-BD" sz="3200" dirty="0">
                <a:solidFill>
                  <a:srgbClr val="FF0000"/>
                </a:solidFill>
              </a:rPr>
              <a:t>ব</a:t>
            </a:r>
            <a:r>
              <a:rPr lang="en-US" sz="3200" dirty="0">
                <a:solidFill>
                  <a:srgbClr val="FF0000"/>
                </a:solidFill>
              </a:rPr>
              <a:t>ল</a:t>
            </a:r>
            <a:r>
              <a:rPr lang="bn-BD" sz="3200" dirty="0">
                <a:solidFill>
                  <a:srgbClr val="FF0000"/>
                </a:solidFill>
              </a:rPr>
              <a:t>ত</a:t>
            </a:r>
            <a:r>
              <a:rPr lang="en-US" sz="3200" dirty="0">
                <a:solidFill>
                  <a:srgbClr val="FF0000"/>
                </a:solidFill>
              </a:rPr>
              <a:t>ে </a:t>
            </a:r>
            <a:r>
              <a:rPr lang="bn-BD" sz="3200" dirty="0">
                <a:solidFill>
                  <a:srgbClr val="FF0000"/>
                </a:solidFill>
              </a:rPr>
              <a:t>ও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bn-BD" sz="3200" dirty="0">
                <a:solidFill>
                  <a:srgbClr val="FF0000"/>
                </a:solidFill>
              </a:rPr>
              <a:t>ল</a:t>
            </a:r>
            <a:r>
              <a:rPr lang="en-US" sz="3200" dirty="0" err="1">
                <a:solidFill>
                  <a:srgbClr val="FF0000"/>
                </a:solidFill>
              </a:rPr>
              <a:t>িখতে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পারবে</a:t>
            </a:r>
            <a:r>
              <a:rPr lang="en-US" sz="3200" dirty="0">
                <a:solidFill>
                  <a:srgbClr val="FF0000"/>
                </a:solidFill>
              </a:rPr>
              <a:t>।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E6260B-C0C2-9248-A936-6AE53465F6E7}"/>
              </a:ext>
            </a:extLst>
          </p:cNvPr>
          <p:cNvSpPr txBox="1"/>
          <p:nvPr/>
        </p:nvSpPr>
        <p:spPr>
          <a:xfrm flipH="1">
            <a:off x="1726095" y="4196157"/>
            <a:ext cx="92576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/>
              <a:t>৩। ব্লিচিং পাউডারের বিরঞ্জন ক্রিয়া প্রদর্শন </a:t>
            </a:r>
            <a:r>
              <a:rPr lang="en-GB" sz="3200">
                <a:solidFill>
                  <a:srgbClr val="C00000"/>
                </a:solidFill>
              </a:rPr>
              <a:t>করতে পারবে। </a:t>
            </a:r>
            <a:endParaRPr lang="en-US" sz="320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B207C5B-7B20-544B-8563-3497D32CEA4C}"/>
              </a:ext>
            </a:extLst>
          </p:cNvPr>
          <p:cNvSpPr/>
          <p:nvPr/>
        </p:nvSpPr>
        <p:spPr>
          <a:xfrm>
            <a:off x="2678735" y="-67395"/>
            <a:ext cx="5033653" cy="16990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/>
              <a:t>শিখনফল-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40787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C512A51-B0DA-BF41-941A-293AA75D6656}"/>
              </a:ext>
            </a:extLst>
          </p:cNvPr>
          <p:cNvSpPr/>
          <p:nvPr/>
        </p:nvSpPr>
        <p:spPr>
          <a:xfrm>
            <a:off x="2042061" y="0"/>
            <a:ext cx="7210796" cy="1323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/>
              <a:t>ব্লিচিং পাউডার </a:t>
            </a:r>
            <a:endParaRPr lang="en-US" sz="36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47B2E7-4CC3-F347-A493-CB8F2AFE430C}"/>
              </a:ext>
            </a:extLst>
          </p:cNvPr>
          <p:cNvSpPr/>
          <p:nvPr/>
        </p:nvSpPr>
        <p:spPr>
          <a:xfrm>
            <a:off x="1311234" y="1597230"/>
            <a:ext cx="9166266" cy="4476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/>
              <a:t>ব্লিচিং পাউডারের রাসায়নিক নাম ক্যালসিয়াম ক্লোরো হাইপোক্লোরাইট।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97057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6DFAB9B-DED5-4CE3-8E97-F3A9FAED5EE1}"/>
                  </a:ext>
                </a:extLst>
              </p:cNvPr>
              <p:cNvSpPr txBox="1"/>
              <p:nvPr/>
            </p:nvSpPr>
            <p:spPr>
              <a:xfrm>
                <a:off x="465735" y="1328200"/>
                <a:ext cx="11260529" cy="120032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:pPr marL="571500" indent="-571500" algn="just">
                  <a:buFont typeface="Wingdings" panose="05000000000000000000" pitchFamily="2" charset="2"/>
                  <a:buChar char="v"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40</m:t>
                    </m:r>
                    <m:r>
                      <a:rPr lang="en-US" sz="36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 </m:t>
                    </m:r>
                  </m:oMath>
                </a14:m>
                <a:r>
                  <a:rPr lang="en-US" sz="3600" dirty="0" err="1">
                    <a:solidFill>
                      <a:srgbClr val="C00000"/>
                    </a:solidFill>
                  </a:rPr>
                  <a:t>তাপমাত্রায়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কলিচুনের</a:t>
                </a:r>
                <a:r>
                  <a:rPr lang="en-US" sz="3600" dirty="0">
                    <a:solidFill>
                      <a:srgbClr val="C00000"/>
                    </a:solidFill>
                  </a:rPr>
                  <a:t> (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ক্যালসিয়াম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হাইড্রোঅক্সাইড</a:t>
                </a:r>
                <a:r>
                  <a:rPr lang="en-US" sz="3600" dirty="0">
                    <a:solidFill>
                      <a:srgbClr val="C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Ca</m:t>
                    </m:r>
                    <m: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36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36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rgbClr val="C00000"/>
                    </a:solidFill>
                  </a:rPr>
                  <a:t>)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মধ্যদিয়ে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ক্লোরিন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গ্যাস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চালনা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করলে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ব্লিচিং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পাউডার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উৎপন্ন</a:t>
                </a:r>
                <a:r>
                  <a:rPr lang="en-US" sz="3600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solidFill>
                      <a:srgbClr val="C00000"/>
                    </a:solidFill>
                  </a:rPr>
                  <a:t>হয়</a:t>
                </a:r>
                <a:r>
                  <a:rPr lang="en-US" sz="3600" dirty="0">
                    <a:solidFill>
                      <a:srgbClr val="C00000"/>
                    </a:solidFill>
                  </a:rPr>
                  <a:t>।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6DFAB9B-DED5-4CE3-8E97-F3A9FAED5E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35" y="1328200"/>
                <a:ext cx="11260529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B59EEA-E2DD-432E-9669-DEC648ED5A49}"/>
                  </a:ext>
                </a:extLst>
              </p:cNvPr>
              <p:cNvSpPr txBox="1"/>
              <p:nvPr/>
            </p:nvSpPr>
            <p:spPr>
              <a:xfrm>
                <a:off x="1679360" y="3154835"/>
                <a:ext cx="7530902" cy="120032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বিক্রিয়াঃ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Ca</m:t>
                    </m:r>
                    <m:r>
                      <a:rPr lang="en-US" sz="2800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80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80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+   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nor/>
                          </m:rPr>
                          <a:rPr lang="en-US" sz="2800" b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 40</m:t>
                        </m:r>
                        <m: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℃   </m:t>
                        </m:r>
                      </m:e>
                    </m:groupChr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2800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Ca</m:t>
                    </m:r>
                    <m:d>
                      <m:d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Cl</m:t>
                        </m:r>
                      </m:e>
                    </m:d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Cl</m:t>
                    </m:r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B59EEA-E2DD-432E-9669-DEC648ED5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360" y="3154835"/>
                <a:ext cx="7530902" cy="12003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E4F6CA3-8A97-4175-B832-378B3347134B}"/>
              </a:ext>
            </a:extLst>
          </p:cNvPr>
          <p:cNvSpPr txBox="1"/>
          <p:nvPr/>
        </p:nvSpPr>
        <p:spPr>
          <a:xfrm>
            <a:off x="3937270" y="404871"/>
            <a:ext cx="6317568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ব্লিচিং</a:t>
            </a:r>
            <a:r>
              <a:rPr lang="en-US" sz="3600" dirty="0"/>
              <a:t> </a:t>
            </a:r>
            <a:r>
              <a:rPr lang="en-US" sz="3600" dirty="0" err="1"/>
              <a:t>পাউডার</a:t>
            </a:r>
            <a:r>
              <a:rPr lang="en-US" sz="3600" dirty="0"/>
              <a:t> </a:t>
            </a:r>
            <a:r>
              <a:rPr lang="en-US" sz="3600" dirty="0" err="1"/>
              <a:t>প্রস্তুতি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979AD2-D9DE-4E7A-AAFF-9E305479DFE4}"/>
              </a:ext>
            </a:extLst>
          </p:cNvPr>
          <p:cNvSpPr txBox="1"/>
          <p:nvPr/>
        </p:nvSpPr>
        <p:spPr>
          <a:xfrm>
            <a:off x="1785733" y="4587340"/>
            <a:ext cx="1126434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 dirty="0" err="1"/>
              <a:t>কলিচুন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C132D5-FFA7-4C33-A574-0A3B8106E7B9}"/>
              </a:ext>
            </a:extLst>
          </p:cNvPr>
          <p:cNvSpPr txBox="1"/>
          <p:nvPr/>
        </p:nvSpPr>
        <p:spPr>
          <a:xfrm>
            <a:off x="3478696" y="4587339"/>
            <a:ext cx="1398103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 dirty="0" err="1"/>
              <a:t>ক্লোরিন</a:t>
            </a:r>
            <a:r>
              <a:rPr lang="en-US" sz="2400" dirty="0"/>
              <a:t> </a:t>
            </a:r>
            <a:r>
              <a:rPr lang="en-US" sz="2400" dirty="0" err="1"/>
              <a:t>গ্যাস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97F9A-7FFD-4FCE-8A08-688428E038CD}"/>
              </a:ext>
            </a:extLst>
          </p:cNvPr>
          <p:cNvSpPr txBox="1"/>
          <p:nvPr/>
        </p:nvSpPr>
        <p:spPr>
          <a:xfrm>
            <a:off x="5610638" y="4549669"/>
            <a:ext cx="1837084" cy="101566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ক্যালসিয়াম</a:t>
            </a:r>
            <a:r>
              <a:rPr lang="en-US" sz="2000" dirty="0"/>
              <a:t> </a:t>
            </a:r>
            <a:r>
              <a:rPr lang="en-US" sz="2000" dirty="0" err="1"/>
              <a:t>ক্লোরো</a:t>
            </a:r>
            <a:r>
              <a:rPr lang="en-US" sz="2000" dirty="0"/>
              <a:t> </a:t>
            </a:r>
            <a:r>
              <a:rPr lang="en-US" sz="2000" dirty="0" err="1"/>
              <a:t>হাইপোক্লোরাইট</a:t>
            </a:r>
            <a:r>
              <a:rPr lang="en-US" sz="2000" dirty="0"/>
              <a:t> (</a:t>
            </a:r>
            <a:r>
              <a:rPr lang="en-US" sz="2000" dirty="0" err="1"/>
              <a:t>ব্লিচিং</a:t>
            </a:r>
            <a:r>
              <a:rPr lang="en-US" sz="2000" dirty="0"/>
              <a:t> </a:t>
            </a:r>
            <a:r>
              <a:rPr lang="en-US" sz="2000" dirty="0" err="1"/>
              <a:t>পাউডার</a:t>
            </a:r>
            <a:r>
              <a:rPr lang="en-US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3297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7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10DB353-B1F8-49F2-A3F3-ED6EAD38FDA5}"/>
              </a:ext>
            </a:extLst>
          </p:cNvPr>
          <p:cNvSpPr txBox="1"/>
          <p:nvPr/>
        </p:nvSpPr>
        <p:spPr>
          <a:xfrm>
            <a:off x="3688392" y="104406"/>
            <a:ext cx="6071640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/>
              <a:t>ব্লিচিং</a:t>
            </a:r>
            <a:r>
              <a:rPr lang="en-US" sz="3200" dirty="0"/>
              <a:t> </a:t>
            </a:r>
            <a:r>
              <a:rPr lang="en-US" sz="3200" dirty="0" err="1"/>
              <a:t>পাউডারের</a:t>
            </a:r>
            <a:r>
              <a:rPr lang="en-US" sz="3200" dirty="0"/>
              <a:t> </a:t>
            </a:r>
            <a:r>
              <a:rPr lang="en-US" sz="3200" dirty="0" err="1"/>
              <a:t>ব্যবহার</a:t>
            </a:r>
            <a:r>
              <a:rPr lang="en-US" sz="3200" dirty="0"/>
              <a:t>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906E7E8-BC8A-47DD-9C59-4106FA9D6097}"/>
              </a:ext>
            </a:extLst>
          </p:cNvPr>
          <p:cNvSpPr/>
          <p:nvPr/>
        </p:nvSpPr>
        <p:spPr>
          <a:xfrm>
            <a:off x="4821312" y="2766912"/>
            <a:ext cx="2129650" cy="1595685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74" tIns="241674" rIns="241674" bIns="24167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BCE8E92-79B0-4533-B70E-3FC197D5895C}"/>
              </a:ext>
            </a:extLst>
          </p:cNvPr>
          <p:cNvSpPr/>
          <p:nvPr/>
        </p:nvSpPr>
        <p:spPr>
          <a:xfrm rot="14367957">
            <a:off x="4932579" y="2388767"/>
            <a:ext cx="479899" cy="586109"/>
          </a:xfrm>
          <a:custGeom>
            <a:avLst/>
            <a:gdLst>
              <a:gd name="connsiteX0" fmla="*/ 0 w 301660"/>
              <a:gd name="connsiteY0" fmla="*/ 96885 h 484425"/>
              <a:gd name="connsiteX1" fmla="*/ 150830 w 301660"/>
              <a:gd name="connsiteY1" fmla="*/ 96885 h 484425"/>
              <a:gd name="connsiteX2" fmla="*/ 150830 w 301660"/>
              <a:gd name="connsiteY2" fmla="*/ 0 h 484425"/>
              <a:gd name="connsiteX3" fmla="*/ 301660 w 301660"/>
              <a:gd name="connsiteY3" fmla="*/ 242213 h 484425"/>
              <a:gd name="connsiteX4" fmla="*/ 150830 w 301660"/>
              <a:gd name="connsiteY4" fmla="*/ 484425 h 484425"/>
              <a:gd name="connsiteX5" fmla="*/ 150830 w 301660"/>
              <a:gd name="connsiteY5" fmla="*/ 387540 h 484425"/>
              <a:gd name="connsiteX6" fmla="*/ 0 w 301660"/>
              <a:gd name="connsiteY6" fmla="*/ 387540 h 484425"/>
              <a:gd name="connsiteX7" fmla="*/ 0 w 301660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60" h="484425">
                <a:moveTo>
                  <a:pt x="0" y="96885"/>
                </a:moveTo>
                <a:lnTo>
                  <a:pt x="150830" y="96885"/>
                </a:lnTo>
                <a:lnTo>
                  <a:pt x="150830" y="0"/>
                </a:lnTo>
                <a:lnTo>
                  <a:pt x="301660" y="242213"/>
                </a:lnTo>
                <a:lnTo>
                  <a:pt x="150830" y="484425"/>
                </a:lnTo>
                <a:lnTo>
                  <a:pt x="150830" y="387540"/>
                </a:lnTo>
                <a:lnTo>
                  <a:pt x="0" y="387540"/>
                </a:lnTo>
                <a:lnTo>
                  <a:pt x="0" y="9688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884" rIns="90498" bIns="96885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100" kern="12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5A72233-A675-45B7-A5F8-E32C5C4FCC32}"/>
              </a:ext>
            </a:extLst>
          </p:cNvPr>
          <p:cNvSpPr/>
          <p:nvPr/>
        </p:nvSpPr>
        <p:spPr>
          <a:xfrm>
            <a:off x="3490405" y="883091"/>
            <a:ext cx="2016262" cy="1714720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74" tIns="241674" rIns="241674" bIns="24167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1DED6E7-165B-4D51-A188-7B2138A4325B}"/>
              </a:ext>
            </a:extLst>
          </p:cNvPr>
          <p:cNvSpPr/>
          <p:nvPr/>
        </p:nvSpPr>
        <p:spPr>
          <a:xfrm rot="1226209">
            <a:off x="6848704" y="3513513"/>
            <a:ext cx="450897" cy="498704"/>
          </a:xfrm>
          <a:custGeom>
            <a:avLst/>
            <a:gdLst>
              <a:gd name="connsiteX0" fmla="*/ 0 w 301660"/>
              <a:gd name="connsiteY0" fmla="*/ 96885 h 484425"/>
              <a:gd name="connsiteX1" fmla="*/ 150830 w 301660"/>
              <a:gd name="connsiteY1" fmla="*/ 96885 h 484425"/>
              <a:gd name="connsiteX2" fmla="*/ 150830 w 301660"/>
              <a:gd name="connsiteY2" fmla="*/ 0 h 484425"/>
              <a:gd name="connsiteX3" fmla="*/ 301660 w 301660"/>
              <a:gd name="connsiteY3" fmla="*/ 242213 h 484425"/>
              <a:gd name="connsiteX4" fmla="*/ 150830 w 301660"/>
              <a:gd name="connsiteY4" fmla="*/ 484425 h 484425"/>
              <a:gd name="connsiteX5" fmla="*/ 150830 w 301660"/>
              <a:gd name="connsiteY5" fmla="*/ 387540 h 484425"/>
              <a:gd name="connsiteX6" fmla="*/ 0 w 301660"/>
              <a:gd name="connsiteY6" fmla="*/ 387540 h 484425"/>
              <a:gd name="connsiteX7" fmla="*/ 0 w 301660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60" h="484425">
                <a:moveTo>
                  <a:pt x="0" y="96885"/>
                </a:moveTo>
                <a:lnTo>
                  <a:pt x="150830" y="96885"/>
                </a:lnTo>
                <a:lnTo>
                  <a:pt x="150830" y="0"/>
                </a:lnTo>
                <a:lnTo>
                  <a:pt x="301660" y="242213"/>
                </a:lnTo>
                <a:lnTo>
                  <a:pt x="150830" y="484425"/>
                </a:lnTo>
                <a:lnTo>
                  <a:pt x="150830" y="387540"/>
                </a:lnTo>
                <a:lnTo>
                  <a:pt x="0" y="387540"/>
                </a:lnTo>
                <a:lnTo>
                  <a:pt x="0" y="9688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6885" rIns="90498" bIns="96885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100" kern="12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F57DCD6-29E2-45B9-81A1-1961CAC0D1F1}"/>
              </a:ext>
            </a:extLst>
          </p:cNvPr>
          <p:cNvSpPr/>
          <p:nvPr/>
        </p:nvSpPr>
        <p:spPr>
          <a:xfrm>
            <a:off x="7246629" y="3243041"/>
            <a:ext cx="2129650" cy="1906238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74" tIns="241674" rIns="241674" bIns="24167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7281A88-9456-4F76-A5E0-99233639479B}"/>
              </a:ext>
            </a:extLst>
          </p:cNvPr>
          <p:cNvSpPr/>
          <p:nvPr/>
        </p:nvSpPr>
        <p:spPr>
          <a:xfrm rot="4857517">
            <a:off x="5899437" y="3984989"/>
            <a:ext cx="310552" cy="724080"/>
          </a:xfrm>
          <a:custGeom>
            <a:avLst/>
            <a:gdLst>
              <a:gd name="connsiteX0" fmla="*/ 0 w 301660"/>
              <a:gd name="connsiteY0" fmla="*/ 96885 h 484425"/>
              <a:gd name="connsiteX1" fmla="*/ 150830 w 301660"/>
              <a:gd name="connsiteY1" fmla="*/ 96885 h 484425"/>
              <a:gd name="connsiteX2" fmla="*/ 150830 w 301660"/>
              <a:gd name="connsiteY2" fmla="*/ 0 h 484425"/>
              <a:gd name="connsiteX3" fmla="*/ 301660 w 301660"/>
              <a:gd name="connsiteY3" fmla="*/ 242213 h 484425"/>
              <a:gd name="connsiteX4" fmla="*/ 150830 w 301660"/>
              <a:gd name="connsiteY4" fmla="*/ 484425 h 484425"/>
              <a:gd name="connsiteX5" fmla="*/ 150830 w 301660"/>
              <a:gd name="connsiteY5" fmla="*/ 387540 h 484425"/>
              <a:gd name="connsiteX6" fmla="*/ 0 w 301660"/>
              <a:gd name="connsiteY6" fmla="*/ 387540 h 484425"/>
              <a:gd name="connsiteX7" fmla="*/ 0 w 301660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60" h="484425">
                <a:moveTo>
                  <a:pt x="0" y="96885"/>
                </a:moveTo>
                <a:lnTo>
                  <a:pt x="150830" y="96885"/>
                </a:lnTo>
                <a:lnTo>
                  <a:pt x="150830" y="0"/>
                </a:lnTo>
                <a:lnTo>
                  <a:pt x="301660" y="242213"/>
                </a:lnTo>
                <a:lnTo>
                  <a:pt x="150830" y="484425"/>
                </a:lnTo>
                <a:lnTo>
                  <a:pt x="150830" y="387540"/>
                </a:lnTo>
                <a:lnTo>
                  <a:pt x="0" y="387540"/>
                </a:lnTo>
                <a:lnTo>
                  <a:pt x="0" y="9688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96884" rIns="90497" bIns="96885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100" kern="120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DF3788-246A-48E1-99AB-693668DE8A09}"/>
              </a:ext>
            </a:extLst>
          </p:cNvPr>
          <p:cNvSpPr/>
          <p:nvPr/>
        </p:nvSpPr>
        <p:spPr>
          <a:xfrm>
            <a:off x="5264045" y="4556507"/>
            <a:ext cx="2129650" cy="1906238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74" tIns="241674" rIns="241674" bIns="24167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4F7221F-0635-4DF4-A5B1-ECB9421B0EFF}"/>
              </a:ext>
            </a:extLst>
          </p:cNvPr>
          <p:cNvSpPr/>
          <p:nvPr/>
        </p:nvSpPr>
        <p:spPr>
          <a:xfrm rot="19256491">
            <a:off x="4432295" y="3711208"/>
            <a:ext cx="450899" cy="498705"/>
          </a:xfrm>
          <a:custGeom>
            <a:avLst/>
            <a:gdLst>
              <a:gd name="connsiteX0" fmla="*/ 0 w 301660"/>
              <a:gd name="connsiteY0" fmla="*/ 96885 h 484425"/>
              <a:gd name="connsiteX1" fmla="*/ 150830 w 301660"/>
              <a:gd name="connsiteY1" fmla="*/ 96885 h 484425"/>
              <a:gd name="connsiteX2" fmla="*/ 150830 w 301660"/>
              <a:gd name="connsiteY2" fmla="*/ 0 h 484425"/>
              <a:gd name="connsiteX3" fmla="*/ 301660 w 301660"/>
              <a:gd name="connsiteY3" fmla="*/ 242213 h 484425"/>
              <a:gd name="connsiteX4" fmla="*/ 150830 w 301660"/>
              <a:gd name="connsiteY4" fmla="*/ 484425 h 484425"/>
              <a:gd name="connsiteX5" fmla="*/ 150830 w 301660"/>
              <a:gd name="connsiteY5" fmla="*/ 387540 h 484425"/>
              <a:gd name="connsiteX6" fmla="*/ 0 w 301660"/>
              <a:gd name="connsiteY6" fmla="*/ 387540 h 484425"/>
              <a:gd name="connsiteX7" fmla="*/ 0 w 301660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60" h="484425">
                <a:moveTo>
                  <a:pt x="301660" y="387540"/>
                </a:moveTo>
                <a:lnTo>
                  <a:pt x="150830" y="387540"/>
                </a:lnTo>
                <a:lnTo>
                  <a:pt x="150830" y="484425"/>
                </a:lnTo>
                <a:lnTo>
                  <a:pt x="0" y="242212"/>
                </a:lnTo>
                <a:lnTo>
                  <a:pt x="150830" y="0"/>
                </a:lnTo>
                <a:lnTo>
                  <a:pt x="150830" y="96885"/>
                </a:lnTo>
                <a:lnTo>
                  <a:pt x="301660" y="96885"/>
                </a:lnTo>
                <a:lnTo>
                  <a:pt x="301660" y="38754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498" tIns="96886" rIns="1" bIns="96885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100" kern="12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F7F0CC7-19E1-480F-948D-156CDB8BC959}"/>
              </a:ext>
            </a:extLst>
          </p:cNvPr>
          <p:cNvSpPr/>
          <p:nvPr/>
        </p:nvSpPr>
        <p:spPr>
          <a:xfrm>
            <a:off x="2003948" y="3624878"/>
            <a:ext cx="2342338" cy="1731461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74" tIns="241674" rIns="241674" bIns="24167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DA8B48E-8920-4EA8-89D3-2D2D512D70B8}"/>
              </a:ext>
            </a:extLst>
          </p:cNvPr>
          <p:cNvSpPr/>
          <p:nvPr/>
        </p:nvSpPr>
        <p:spPr>
          <a:xfrm rot="18036284">
            <a:off x="6439740" y="2351780"/>
            <a:ext cx="310552" cy="724080"/>
          </a:xfrm>
          <a:custGeom>
            <a:avLst/>
            <a:gdLst>
              <a:gd name="connsiteX0" fmla="*/ 0 w 301660"/>
              <a:gd name="connsiteY0" fmla="*/ 96885 h 484425"/>
              <a:gd name="connsiteX1" fmla="*/ 150830 w 301660"/>
              <a:gd name="connsiteY1" fmla="*/ 96885 h 484425"/>
              <a:gd name="connsiteX2" fmla="*/ 150830 w 301660"/>
              <a:gd name="connsiteY2" fmla="*/ 0 h 484425"/>
              <a:gd name="connsiteX3" fmla="*/ 301660 w 301660"/>
              <a:gd name="connsiteY3" fmla="*/ 242213 h 484425"/>
              <a:gd name="connsiteX4" fmla="*/ 150830 w 301660"/>
              <a:gd name="connsiteY4" fmla="*/ 484425 h 484425"/>
              <a:gd name="connsiteX5" fmla="*/ 150830 w 301660"/>
              <a:gd name="connsiteY5" fmla="*/ 387540 h 484425"/>
              <a:gd name="connsiteX6" fmla="*/ 0 w 301660"/>
              <a:gd name="connsiteY6" fmla="*/ 387540 h 484425"/>
              <a:gd name="connsiteX7" fmla="*/ 0 w 301660"/>
              <a:gd name="connsiteY7" fmla="*/ 96885 h 48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660" h="484425">
                <a:moveTo>
                  <a:pt x="0" y="96885"/>
                </a:moveTo>
                <a:lnTo>
                  <a:pt x="150830" y="96885"/>
                </a:lnTo>
                <a:lnTo>
                  <a:pt x="150830" y="0"/>
                </a:lnTo>
                <a:lnTo>
                  <a:pt x="301660" y="242213"/>
                </a:lnTo>
                <a:lnTo>
                  <a:pt x="150830" y="484425"/>
                </a:lnTo>
                <a:lnTo>
                  <a:pt x="150830" y="387540"/>
                </a:lnTo>
                <a:lnTo>
                  <a:pt x="0" y="387540"/>
                </a:lnTo>
                <a:lnTo>
                  <a:pt x="0" y="9688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6884" rIns="90498" bIns="96885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100" kern="12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031C453-1197-4827-9240-23DE4D98D3A6}"/>
              </a:ext>
            </a:extLst>
          </p:cNvPr>
          <p:cNvSpPr/>
          <p:nvPr/>
        </p:nvSpPr>
        <p:spPr>
          <a:xfrm>
            <a:off x="6328870" y="1047058"/>
            <a:ext cx="2016262" cy="1714720"/>
          </a:xfrm>
          <a:custGeom>
            <a:avLst/>
            <a:gdLst>
              <a:gd name="connsiteX0" fmla="*/ 0 w 1424781"/>
              <a:gd name="connsiteY0" fmla="*/ 712391 h 1424781"/>
              <a:gd name="connsiteX1" fmla="*/ 712391 w 1424781"/>
              <a:gd name="connsiteY1" fmla="*/ 0 h 1424781"/>
              <a:gd name="connsiteX2" fmla="*/ 1424782 w 1424781"/>
              <a:gd name="connsiteY2" fmla="*/ 712391 h 1424781"/>
              <a:gd name="connsiteX3" fmla="*/ 712391 w 1424781"/>
              <a:gd name="connsiteY3" fmla="*/ 1424782 h 1424781"/>
              <a:gd name="connsiteX4" fmla="*/ 0 w 1424781"/>
              <a:gd name="connsiteY4" fmla="*/ 712391 h 142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781" h="1424781">
                <a:moveTo>
                  <a:pt x="0" y="712391"/>
                </a:moveTo>
                <a:cubicBezTo>
                  <a:pt x="0" y="318948"/>
                  <a:pt x="318948" y="0"/>
                  <a:pt x="712391" y="0"/>
                </a:cubicBezTo>
                <a:cubicBezTo>
                  <a:pt x="1105834" y="0"/>
                  <a:pt x="1424782" y="318948"/>
                  <a:pt x="1424782" y="712391"/>
                </a:cubicBezTo>
                <a:cubicBezTo>
                  <a:pt x="1424782" y="1105834"/>
                  <a:pt x="1105834" y="1424782"/>
                  <a:pt x="712391" y="1424782"/>
                </a:cubicBezTo>
                <a:cubicBezTo>
                  <a:pt x="318948" y="1424782"/>
                  <a:pt x="0" y="1105834"/>
                  <a:pt x="0" y="712391"/>
                </a:cubicBezTo>
                <a:close/>
              </a:path>
            </a:pathLst>
          </a:cu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1674" tIns="241674" rIns="241674" bIns="241674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532406-1511-4ABD-BC07-539935731875}"/>
              </a:ext>
            </a:extLst>
          </p:cNvPr>
          <p:cNvSpPr txBox="1"/>
          <p:nvPr/>
        </p:nvSpPr>
        <p:spPr>
          <a:xfrm>
            <a:off x="8454843" y="1528321"/>
            <a:ext cx="2528861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err="1"/>
              <a:t>জীবাণু</a:t>
            </a:r>
            <a:r>
              <a:rPr lang="en-US" sz="2400" dirty="0"/>
              <a:t> </a:t>
            </a:r>
            <a:r>
              <a:rPr lang="en-US" sz="2400" dirty="0" err="1"/>
              <a:t>ধ্বংস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  </a:t>
            </a:r>
          </a:p>
          <a:p>
            <a:r>
              <a:rPr lang="en-US" sz="2400" dirty="0"/>
              <a:t>         (</a:t>
            </a:r>
            <a:r>
              <a:rPr lang="en-US" sz="2400" dirty="0" err="1"/>
              <a:t>ঘরের</a:t>
            </a:r>
            <a:r>
              <a:rPr lang="en-US" sz="2400" dirty="0"/>
              <a:t> </a:t>
            </a:r>
            <a:r>
              <a:rPr lang="en-US" sz="2400" dirty="0" err="1"/>
              <a:t>মেঝে</a:t>
            </a:r>
            <a:r>
              <a:rPr lang="en-US" sz="2400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7EE2EA-20BB-438C-97AB-60965C54AA17}"/>
              </a:ext>
            </a:extLst>
          </p:cNvPr>
          <p:cNvSpPr txBox="1"/>
          <p:nvPr/>
        </p:nvSpPr>
        <p:spPr>
          <a:xfrm>
            <a:off x="9326993" y="4075244"/>
            <a:ext cx="2639720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 err="1"/>
              <a:t>জীবাণু</a:t>
            </a:r>
            <a:r>
              <a:rPr lang="en-US" sz="2400" dirty="0"/>
              <a:t> </a:t>
            </a:r>
            <a:r>
              <a:rPr lang="en-US" sz="2400" dirty="0" err="1"/>
              <a:t>ধ্বংস</a:t>
            </a:r>
            <a:r>
              <a:rPr lang="en-US" sz="2400" dirty="0"/>
              <a:t> ও </a:t>
            </a:r>
            <a:r>
              <a:rPr lang="en-US" sz="2400" dirty="0" err="1"/>
              <a:t>দাগ</a:t>
            </a:r>
            <a:r>
              <a:rPr lang="en-US" sz="2400" dirty="0"/>
              <a:t> </a:t>
            </a:r>
            <a:r>
              <a:rPr lang="en-US" sz="2400" dirty="0" err="1"/>
              <a:t>উঠাতে</a:t>
            </a:r>
            <a:endParaRPr lang="en-US" sz="2400" dirty="0"/>
          </a:p>
          <a:p>
            <a:pPr algn="ctr"/>
            <a:r>
              <a:rPr lang="en-US" sz="2400" dirty="0"/>
              <a:t> [</a:t>
            </a:r>
            <a:r>
              <a:rPr lang="en-US" sz="2400" dirty="0" err="1"/>
              <a:t>কমোড</a:t>
            </a:r>
            <a:r>
              <a:rPr lang="en-US" sz="2400" dirty="0"/>
              <a:t>, </a:t>
            </a:r>
            <a:r>
              <a:rPr lang="en-US" sz="2400" dirty="0" err="1"/>
              <a:t>বেসিন</a:t>
            </a:r>
            <a:r>
              <a:rPr lang="en-US" sz="2400" dirty="0"/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0363A2-548F-4BD2-8962-EF584ADF0E3B}"/>
              </a:ext>
            </a:extLst>
          </p:cNvPr>
          <p:cNvSpPr txBox="1"/>
          <p:nvPr/>
        </p:nvSpPr>
        <p:spPr>
          <a:xfrm>
            <a:off x="4601262" y="6337539"/>
            <a:ext cx="3181530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FF0000"/>
                </a:solidFill>
              </a:rPr>
              <a:t>মুখের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কালো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দাগ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উঠাতে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0359C8-4951-4EF6-9B2F-67D9FA91B225}"/>
              </a:ext>
            </a:extLst>
          </p:cNvPr>
          <p:cNvSpPr txBox="1"/>
          <p:nvPr/>
        </p:nvSpPr>
        <p:spPr>
          <a:xfrm>
            <a:off x="1755399" y="5315716"/>
            <a:ext cx="2760734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 err="1"/>
              <a:t>দাত</a:t>
            </a:r>
            <a:r>
              <a:rPr lang="en-US" sz="2400" dirty="0"/>
              <a:t> </a:t>
            </a:r>
            <a:r>
              <a:rPr lang="en-US" sz="2400" dirty="0" err="1"/>
              <a:t>সাদা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4A5376-000F-4FE2-8BB7-02658C625161}"/>
              </a:ext>
            </a:extLst>
          </p:cNvPr>
          <p:cNvSpPr txBox="1"/>
          <p:nvPr/>
        </p:nvSpPr>
        <p:spPr>
          <a:xfrm>
            <a:off x="1015432" y="1324398"/>
            <a:ext cx="2760734" cy="46166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en-US" sz="2400" dirty="0" err="1"/>
              <a:t>পানি</a:t>
            </a:r>
            <a:r>
              <a:rPr lang="en-US" sz="2400" dirty="0"/>
              <a:t> </a:t>
            </a:r>
            <a:r>
              <a:rPr lang="en-US" sz="2400" dirty="0" err="1"/>
              <a:t>বিশুদ্ধ</a:t>
            </a:r>
            <a:r>
              <a:rPr lang="en-US" sz="2400" dirty="0"/>
              <a:t> </a:t>
            </a:r>
            <a:r>
              <a:rPr lang="en-US" sz="2400" dirty="0" err="1"/>
              <a:t>করতে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757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17" grpId="0" animBg="1"/>
      <p:bldP spid="20" grpId="0" animBg="1"/>
      <p:bldP spid="3" grpId="0"/>
      <p:bldP spid="4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 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414DA1A-2CBF-49E5-8975-20F6BE2EDF10}">
  <we:reference id="wa200001409" version="1.0.0.3" store="en-US" storeType="OMEX"/>
  <we:alternateReferences>
    <we:reference id="wa200001409" version="1.0.0.3" store="WA200001409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3460</TotalTime>
  <Words>1414</Words>
  <Application>Microsoft Office PowerPoint</Application>
  <PresentationFormat>Widescreen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DINOBANDHU BISWAS</dc:creator>
  <cp:lastModifiedBy>Unknown User</cp:lastModifiedBy>
  <cp:revision>658</cp:revision>
  <dcterms:created xsi:type="dcterms:W3CDTF">2020-07-02T09:08:27Z</dcterms:created>
  <dcterms:modified xsi:type="dcterms:W3CDTF">2021-02-10T10:35:07Z</dcterms:modified>
</cp:coreProperties>
</file>