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81" r:id="rId4"/>
    <p:sldId id="284" r:id="rId5"/>
    <p:sldId id="282" r:id="rId6"/>
    <p:sldId id="283" r:id="rId7"/>
    <p:sldId id="285" r:id="rId8"/>
    <p:sldId id="286" r:id="rId9"/>
    <p:sldId id="291" r:id="rId10"/>
    <p:sldId id="287" r:id="rId11"/>
    <p:sldId id="292" r:id="rId12"/>
    <p:sldId id="293" r:id="rId13"/>
    <p:sldId id="288" r:id="rId14"/>
    <p:sldId id="289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0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5" y="5743977"/>
            <a:ext cx="11766998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B827-77CB-4D41-B15F-E5B5EA3433E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4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36478"/>
            <a:ext cx="11791666" cy="625067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87054" y="136478"/>
            <a:ext cx="7772400" cy="1576317"/>
          </a:xfrm>
          <a:prstGeom prst="rect">
            <a:avLst/>
          </a:prstGeom>
          <a:solidFill>
            <a:srgbClr val="00B0F0"/>
          </a:solidFill>
        </p:spPr>
        <p:txBody>
          <a:bodyPr numCol="1">
            <a:prstTxWarp prst="textChevron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55" y="3985146"/>
            <a:ext cx="2442949" cy="2511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07"/>
            <a:ext cx="2265528" cy="25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/>
          <a:stretch/>
        </p:blipFill>
        <p:spPr>
          <a:xfrm>
            <a:off x="3165926" y="1857739"/>
            <a:ext cx="5050027" cy="28834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97347" y="5076968"/>
            <a:ext cx="1120168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যদি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P={1,2,3}, Q={0,2,4}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P ও Q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উপাদানগুলোর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মধ্যে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x = y-1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বিবেচনায়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তবে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সংশ্লিষ্ট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অন্বয়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3265" y="450879"/>
            <a:ext cx="8529851" cy="107109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একক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5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86603"/>
            <a:ext cx="1061795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সমস্যাঃ অন্বয় S = {(2,1),(2,2),(3,2),(4,2)} অন্বয়টির ডোমেন ও রেঞ্জ নি</a:t>
            </a:r>
            <a:r>
              <a:rPr lang="en-US" sz="3200" dirty="0" err="1" smtClean="0"/>
              <a:t>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6603" y="1596788"/>
            <a:ext cx="11627893" cy="4647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সমাধানঃ </a:t>
            </a:r>
          </a:p>
          <a:p>
            <a:r>
              <a:rPr lang="bn-BD" sz="3200" dirty="0" smtClean="0"/>
              <a:t>দেওয়া আছে,  </a:t>
            </a:r>
            <a:r>
              <a:rPr lang="bn-BD" sz="3200" dirty="0"/>
              <a:t>S = {(2,1),(2,2),(3,2),(4,2</a:t>
            </a:r>
            <a:r>
              <a:rPr lang="bn-BD" sz="3200" dirty="0" smtClean="0"/>
              <a:t>)}</a:t>
            </a:r>
          </a:p>
          <a:p>
            <a:endParaRPr lang="bn-BD" sz="3200" dirty="0" smtClean="0"/>
          </a:p>
          <a:p>
            <a:r>
              <a:rPr lang="bn-BD" sz="3200" dirty="0" smtClean="0"/>
              <a:t>S অন্বয়ে ক্রমজোড়গুলোর প্রথম উপাদানসমূহ 2,2,3,4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                             </a:t>
            </a:r>
          </a:p>
          <a:p>
            <a:r>
              <a:rPr lang="bn-BD" sz="3200" dirty="0" smtClean="0"/>
              <a:t> এবং দ্বিতীয় উপাদানসমূহ 1,2,2,5</a:t>
            </a:r>
          </a:p>
          <a:p>
            <a:endParaRPr lang="bn-BD" sz="3200" dirty="0" smtClean="0"/>
          </a:p>
          <a:p>
            <a:r>
              <a:rPr lang="bn-BD" sz="3200" dirty="0" smtClean="0"/>
              <a:t>ডোম S = {2,3,4} এবং রেঞ্জ S = {1,2,5}</a:t>
            </a:r>
          </a:p>
          <a:p>
            <a:endParaRPr lang="bn-BD" sz="3200" dirty="0" smtClean="0"/>
          </a:p>
        </p:txBody>
      </p:sp>
    </p:spTree>
    <p:extLst>
      <p:ext uri="{BB962C8B-B14F-4D97-AF65-F5344CB8AC3E}">
        <p14:creationId xmlns:p14="http://schemas.microsoft.com/office/powerpoint/2010/main" val="319341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26" y="308123"/>
            <a:ext cx="8993875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      </a:t>
            </a:r>
            <a:r>
              <a:rPr lang="en-US" sz="6000" dirty="0" smtClean="0"/>
              <a:t>        </a:t>
            </a:r>
            <a:r>
              <a:rPr lang="bn-BD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জোড়ায় কাজ</a:t>
            </a:r>
            <a:endParaRPr lang="en-US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10" y="1638572"/>
            <a:ext cx="5186150" cy="2879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71318" y="4833036"/>
            <a:ext cx="1082351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 অন্বয় R={(-1,1),(1,2),(2,4),(3,6)} অন্বয়টির ডোমেন ও রেঞ্জ নি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র্ণয়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bn-BD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878" y="504967"/>
            <a:ext cx="1020852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সমস্যাঃ</a:t>
            </a:r>
            <a:r>
              <a:rPr lang="en-US" sz="3200" dirty="0" smtClean="0"/>
              <a:t>                                    </a:t>
            </a:r>
            <a:r>
              <a:rPr lang="en-US" sz="3200" dirty="0" err="1" smtClean="0"/>
              <a:t>হলে</a:t>
            </a:r>
            <a:r>
              <a:rPr lang="en-US" sz="3200" dirty="0" smtClean="0"/>
              <a:t>, f(2) </a:t>
            </a:r>
            <a:r>
              <a:rPr lang="en-US" sz="3200" dirty="0" err="1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a:rPr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66962"/>
              </p:ext>
            </p:extLst>
          </p:nvPr>
        </p:nvGraphicFramePr>
        <p:xfrm>
          <a:off x="2444701" y="504817"/>
          <a:ext cx="3260063" cy="66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Equation" r:id="rId3" imgW="1130040" imgH="228600" progId="Equation.3">
                  <p:embed/>
                </p:oleObj>
              </mc:Choice>
              <mc:Fallback>
                <p:oleObj name="Equation" r:id="rId3" imgW="1130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01" y="504817"/>
                        <a:ext cx="3260063" cy="668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0251" y="1595628"/>
            <a:ext cx="11614245" cy="4647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সমাধানঃ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দেওয়া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আছে</a:t>
            </a:r>
            <a:r>
              <a:rPr lang="en-US" sz="3200" dirty="0" smtClean="0"/>
              <a:t>, 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= </a:t>
            </a:r>
            <a:endParaRPr lang="en-US" sz="3200" dirty="0"/>
          </a:p>
          <a:p>
            <a:r>
              <a:rPr lang="en-US" sz="3200" dirty="0" smtClean="0"/>
              <a:t>                              = 16 +10 - 3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= 26 – 3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= 23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n-US" sz="3200" dirty="0" err="1" smtClean="0"/>
              <a:t>এতএব</a:t>
            </a:r>
            <a:r>
              <a:rPr lang="en-US" sz="3200" dirty="0" smtClean="0"/>
              <a:t>  f(x) = 23 (</a:t>
            </a:r>
            <a:r>
              <a:rPr lang="en-US" sz="3200" dirty="0" err="1" smtClean="0"/>
              <a:t>Ans</a:t>
            </a:r>
            <a:r>
              <a:rPr lang="en-US" sz="3200" dirty="0" smtClean="0"/>
              <a:t>)</a:t>
            </a:r>
          </a:p>
          <a:p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99259"/>
              </p:ext>
            </p:extLst>
          </p:nvPr>
        </p:nvGraphicFramePr>
        <p:xfrm>
          <a:off x="2226337" y="2415089"/>
          <a:ext cx="2753342" cy="62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Equation" r:id="rId5" imgW="1130040" imgH="228600" progId="Equation.3">
                  <p:embed/>
                </p:oleObj>
              </mc:Choice>
              <mc:Fallback>
                <p:oleObj name="Equation" r:id="rId5" imgW="1130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6337" y="2415089"/>
                        <a:ext cx="2753342" cy="622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125196"/>
              </p:ext>
            </p:extLst>
          </p:nvPr>
        </p:nvGraphicFramePr>
        <p:xfrm>
          <a:off x="3420565" y="3037584"/>
          <a:ext cx="1902062" cy="59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Equation" r:id="rId7" imgW="901440" imgH="228600" progId="Equation.3">
                  <p:embed/>
                </p:oleObj>
              </mc:Choice>
              <mc:Fallback>
                <p:oleObj name="Equation" r:id="rId7" imgW="901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0565" y="3037584"/>
                        <a:ext cx="1902062" cy="590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92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845" y="313899"/>
            <a:ext cx="857079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      </a:t>
            </a:r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5" y="1757432"/>
            <a:ext cx="4619768" cy="2397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822278" y="5296923"/>
            <a:ext cx="11369722" cy="750626"/>
            <a:chOff x="822278" y="5296923"/>
            <a:chExt cx="11369722" cy="750626"/>
          </a:xfrm>
        </p:grpSpPr>
        <p:grpSp>
          <p:nvGrpSpPr>
            <p:cNvPr id="7" name="Group 6"/>
            <p:cNvGrpSpPr/>
            <p:nvPr/>
          </p:nvGrpSpPr>
          <p:grpSpPr>
            <a:xfrm>
              <a:off x="822278" y="5296923"/>
              <a:ext cx="5500048" cy="750626"/>
              <a:chOff x="549322" y="5269628"/>
              <a:chExt cx="5500048" cy="750626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9270168"/>
                  </p:ext>
                </p:extLst>
              </p:nvPr>
            </p:nvGraphicFramePr>
            <p:xfrm>
              <a:off x="640552" y="5269628"/>
              <a:ext cx="5317587" cy="7506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6" name="Equation" r:id="rId4" imgW="1206360" imgH="228600" progId="Equation.3">
                      <p:embed/>
                    </p:oleObj>
                  </mc:Choice>
                  <mc:Fallback>
                    <p:oleObj name="Equation" r:id="rId4" imgW="120636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40552" y="5269628"/>
                            <a:ext cx="5317587" cy="75062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Rectangle 5"/>
              <p:cNvSpPr/>
              <p:nvPr/>
            </p:nvSpPr>
            <p:spPr>
              <a:xfrm>
                <a:off x="549322" y="5269628"/>
                <a:ext cx="5500048" cy="7506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691952" y="5342609"/>
              <a:ext cx="5500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/>
                <a:t>হলে</a:t>
              </a:r>
              <a:r>
                <a:rPr lang="en-US" sz="2800" dirty="0"/>
                <a:t>, f(-3) </a:t>
              </a:r>
              <a:r>
                <a:rPr lang="en-US" sz="2800" dirty="0" err="1"/>
                <a:t>এর</a:t>
              </a:r>
              <a:r>
                <a:rPr lang="en-US" sz="2800" dirty="0"/>
                <a:t> </a:t>
              </a:r>
              <a:r>
                <a:rPr lang="en-US" sz="2800" dirty="0" err="1"/>
                <a:t>মান</a:t>
              </a:r>
              <a:r>
                <a:rPr lang="en-US" sz="2800" dirty="0"/>
                <a:t> </a:t>
              </a:r>
              <a:r>
                <a:rPr lang="en-US" sz="2800" dirty="0" err="1"/>
                <a:t>নির্ণয়</a:t>
              </a:r>
              <a:r>
                <a:rPr lang="en-US" sz="2800" dirty="0"/>
                <a:t> </a:t>
              </a:r>
              <a:r>
                <a:rPr lang="en-US" sz="2800" dirty="0" err="1" smtClean="0"/>
                <a:t>কর</a:t>
              </a:r>
              <a:r>
                <a:rPr lang="en-US" sz="2800" dirty="0" smtClean="0"/>
                <a:t>।</a:t>
              </a:r>
              <a:endParaRPr lang="bn-BD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738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688" y="381000"/>
            <a:ext cx="8077200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615" y="1551709"/>
            <a:ext cx="8077200" cy="7593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R={(-1,1),(1,3),(2,4)}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অন্বয়টির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7615" y="2514600"/>
            <a:ext cx="40386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{-1,1}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8615" y="25146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{-1,1,3}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7615" y="31242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{-1,1,2}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8615" y="31242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{1,3,4}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7615" y="3657600"/>
            <a:ext cx="8077200" cy="1066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S={(-2,2),(1,3),(2,5)}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অন্বয়টির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688" y="48768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{-2,1}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1688" y="48768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{3,5}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688" y="54864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{-2,1,2}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1688" y="54864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{2,3,5}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17456" y="259307"/>
            <a:ext cx="1760562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97056" y="31242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9006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938" y="405966"/>
            <a:ext cx="861401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3810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72299" y="232012"/>
            <a:ext cx="1596787" cy="6356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</a:t>
            </a:r>
            <a:endParaRPr lang="bn-IN" sz="1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ক্লিক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314" y="1444040"/>
            <a:ext cx="8616027" cy="609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314" y="2160004"/>
            <a:ext cx="8631071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f(1)=4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4315" y="2630049"/>
            <a:ext cx="8616026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f(-3)=-16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939" y="3149594"/>
            <a:ext cx="8636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(-2)=1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938" y="3694646"/>
            <a:ext cx="8621403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8938" y="4332053"/>
            <a:ext cx="187036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9359" y="4341190"/>
            <a:ext cx="191596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604" y="4341190"/>
            <a:ext cx="1844318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4762" y="4314334"/>
            <a:ext cx="2515581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84531" y="4328546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6330" y="4889855"/>
            <a:ext cx="8629055" cy="4346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A={3}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B={-1,2}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             =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6330" y="5407927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{(3,-1),(3,2)}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2405" y="5352936"/>
            <a:ext cx="3842980" cy="4452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{(3,-1),(2,3)}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6330" y="5840987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{(3,-1)}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2405" y="5840987"/>
            <a:ext cx="385802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{(3,2)}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08508" y="5395857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138074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83310"/>
              </p:ext>
            </p:extLst>
          </p:nvPr>
        </p:nvGraphicFramePr>
        <p:xfrm>
          <a:off x="2165708" y="1366675"/>
          <a:ext cx="2527187" cy="6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5" imgW="1130040" imgH="228600" progId="Equation.3">
                  <p:embed/>
                </p:oleObj>
              </mc:Choice>
              <mc:Fallback>
                <p:oleObj name="Equation" r:id="rId5" imgW="1130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5708" y="1366675"/>
                        <a:ext cx="2527187" cy="6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547227"/>
              </p:ext>
            </p:extLst>
          </p:nvPr>
        </p:nvGraphicFramePr>
        <p:xfrm>
          <a:off x="5980996" y="4834437"/>
          <a:ext cx="1052692" cy="4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7" imgW="368280" imgH="164880" progId="Equation.3">
                  <p:embed/>
                </p:oleObj>
              </mc:Choice>
              <mc:Fallback>
                <p:oleObj name="Equation" r:id="rId7" imgW="368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80996" y="4834437"/>
                        <a:ext cx="1052692" cy="48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1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4901" y="324431"/>
            <a:ext cx="90484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686" y="4771896"/>
            <a:ext cx="11445923" cy="1200329"/>
          </a:xfrm>
          <a:prstGeom prst="rect">
            <a:avLst/>
          </a:prstGeom>
          <a:ln w="15875" cmpd="thickThin">
            <a:solidFill>
              <a:srgbClr val="009900"/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687" y="4771896"/>
            <a:ext cx="11268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যদি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A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={3,4}, 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B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={2,4}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A ও B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উপাদানগুলোর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মধ্যে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x&gt;y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বিবেচনায়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তবে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সংশ্লিষ্ট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অন্বয়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bn-BD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35" y="1771585"/>
            <a:ext cx="3944203" cy="23841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839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72CC49-3094-40BA-8011-1874263E348F}"/>
              </a:ext>
            </a:extLst>
          </p:cNvPr>
          <p:cNvSpPr txBox="1"/>
          <p:nvPr/>
        </p:nvSpPr>
        <p:spPr>
          <a:xfrm>
            <a:off x="3559790" y="2762727"/>
            <a:ext cx="3652152" cy="22544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98" y="1161913"/>
            <a:ext cx="6592659" cy="48167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bn-IN" sz="9600" b="1" dirty="0" smtClean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r>
              <a:rPr lang="bn-BD" sz="11500" b="1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7437" y="997184"/>
            <a:ext cx="5022376" cy="49814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37" y="997185"/>
            <a:ext cx="5022375" cy="4981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76" y="3889969"/>
            <a:ext cx="4408227" cy="20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3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A6F1E15F-5DE5-49A6-8072-4CCF652C8778}"/>
              </a:ext>
            </a:extLst>
          </p:cNvPr>
          <p:cNvSpPr txBox="1"/>
          <p:nvPr/>
        </p:nvSpPr>
        <p:spPr>
          <a:xfrm>
            <a:off x="832513" y="234614"/>
            <a:ext cx="1104033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7948" y="1434943"/>
            <a:ext cx="9134903" cy="2199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অনিরুদ্ধ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বৈরাগী</a:t>
            </a:r>
            <a:endParaRPr lang="en-US" sz="24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সহকারী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মহেশ্বর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পাশা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মাধ্যমিক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endParaRPr lang="en-US" sz="24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কুয়েট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দৌলতপুর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খুলনা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7949" y="3998788"/>
            <a:ext cx="9134902" cy="2459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---- 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r>
              <a:rPr lang="bn-IN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শ্রেণিঃ  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----  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নবম</a:t>
            </a:r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 . . .    ২</a:t>
            </a:r>
          </a:p>
          <a:p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অনুশীলনীঃ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.. . ২.২</a:t>
            </a:r>
          </a:p>
          <a:p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সময়ঃ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. . . .      ৫০       </a:t>
            </a:r>
            <a:endParaRPr lang="bn-IN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1" name="Picture 10" descr="Baira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24" y="1568472"/>
            <a:ext cx="1981200" cy="2065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9" y="3767824"/>
            <a:ext cx="2263671" cy="24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61" y="2342250"/>
            <a:ext cx="3551764" cy="385383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45" y="1992572"/>
            <a:ext cx="4380931" cy="42035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6" name="Oval 5"/>
          <p:cNvSpPr/>
          <p:nvPr/>
        </p:nvSpPr>
        <p:spPr>
          <a:xfrm>
            <a:off x="928049" y="218364"/>
            <a:ext cx="10399594" cy="20401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শিক্ষার্থী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বন্ধুরা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তোমারা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লক্ষ্য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কর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9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51129" y="245660"/>
            <a:ext cx="3207223" cy="57866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থাইল্যান্ড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ভারত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বাংলাদেশ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383438" y="245660"/>
            <a:ext cx="3111690" cy="56706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ব্যাংকক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দিল্লী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ঢাকা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48669" y="1255595"/>
            <a:ext cx="4176215" cy="68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75713" y="2852382"/>
            <a:ext cx="431269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48669" y="4817660"/>
            <a:ext cx="4462818" cy="54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392072" y="245660"/>
            <a:ext cx="3207223" cy="57866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থাইল্যান্ড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ভারত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বাংলাদেশ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2072" y="245659"/>
            <a:ext cx="3207223" cy="57866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থাইল্যান্ড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ভারত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বাংলাদেশ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371600" y="259307"/>
            <a:ext cx="3207223" cy="57866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থাইল্যান্ড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ভারত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বাংলাদেশ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1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41946" y="313899"/>
            <a:ext cx="9512489" cy="15012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পাঠ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518615" y="2634018"/>
            <a:ext cx="11150221" cy="2333768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অন্বয়</a:t>
            </a:r>
            <a:r>
              <a:rPr lang="en-US" sz="4800" dirty="0" smtClean="0">
                <a:solidFill>
                  <a:schemeClr val="tx1"/>
                </a:solidFill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</a:rPr>
              <a:t>ফাংশন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07" y="286602"/>
            <a:ext cx="91576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          </a:t>
            </a:r>
            <a:r>
              <a:rPr lang="en-US" sz="4800" dirty="0" err="1" smtClean="0"/>
              <a:t>শিখনফল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13899" y="1828800"/>
            <a:ext cx="1161424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অন্বয়</a:t>
            </a:r>
            <a:r>
              <a:rPr lang="en-US" sz="4400" dirty="0" smtClean="0"/>
              <a:t> ও </a:t>
            </a:r>
            <a:r>
              <a:rPr lang="en-US" sz="4400" dirty="0" err="1" smtClean="0"/>
              <a:t>ফাংশন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ব্যাখ্যা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।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13899" y="3312924"/>
            <a:ext cx="1161424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অন্বয়</a:t>
            </a:r>
            <a:r>
              <a:rPr lang="en-US" sz="4400" dirty="0" smtClean="0"/>
              <a:t> </a:t>
            </a:r>
            <a:r>
              <a:rPr lang="bn-BD" sz="4400" dirty="0" smtClean="0"/>
              <a:t>ও ফাংশন </a:t>
            </a:r>
            <a:r>
              <a:rPr lang="en-US" sz="4400" dirty="0" err="1" smtClean="0"/>
              <a:t>নির্ণয়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।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13899" y="4858603"/>
            <a:ext cx="1161424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ফাংশনের ডোমেন ও রেঞ্জ নির্ণয় করতে পারবে।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8726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64" y="2292824"/>
            <a:ext cx="11532358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যদি A ও B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সেটদ্বয়ের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কার্তেসীয়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গুণজ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ক্রমজোড়গুলোর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অশূন্য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/>
              <a:t>অন্বয়</a:t>
            </a:r>
            <a:r>
              <a:rPr lang="en-US" sz="2800" b="1" dirty="0"/>
              <a:t> বা </a:t>
            </a:r>
            <a:r>
              <a:rPr lang="en-US" sz="2800" b="1" dirty="0" err="1"/>
              <a:t>সম্পর্ক</a:t>
            </a:r>
            <a:r>
              <a:rPr lang="en-US" sz="2800" b="1" dirty="0"/>
              <a:t> </a:t>
            </a:r>
            <a:r>
              <a:rPr lang="en-US" sz="2800" b="1" dirty="0" err="1"/>
              <a:t>বলা</a:t>
            </a:r>
            <a:r>
              <a:rPr lang="en-US" sz="2800" b="1" dirty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।</a:t>
            </a:r>
            <a:r>
              <a:rPr lang="bn-BD" sz="2800" b="1" dirty="0" smtClean="0"/>
              <a:t>এখানে, R সেট              সেটের একটি উপসেট অ</a:t>
            </a:r>
            <a:r>
              <a:rPr lang="en-US" sz="2800" b="1" dirty="0" err="1" smtClean="0"/>
              <a:t>র্থা</a:t>
            </a:r>
            <a:r>
              <a:rPr lang="en-US" sz="2800" b="1" dirty="0" smtClean="0"/>
              <a:t>ৎ,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16927"/>
              </p:ext>
            </p:extLst>
          </p:nvPr>
        </p:nvGraphicFramePr>
        <p:xfrm>
          <a:off x="10060768" y="2292824"/>
          <a:ext cx="1171340" cy="39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Equation" r:id="rId3" imgW="368280" imgH="164880" progId="Equation.3">
                  <p:embed/>
                </p:oleObj>
              </mc:Choice>
              <mc:Fallback>
                <p:oleObj name="Equation" r:id="rId3" imgW="368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60768" y="2292824"/>
                        <a:ext cx="1171340" cy="39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59586"/>
              </p:ext>
            </p:extLst>
          </p:nvPr>
        </p:nvGraphicFramePr>
        <p:xfrm>
          <a:off x="8946106" y="3112420"/>
          <a:ext cx="1330657" cy="3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Equation" r:id="rId5" imgW="368280" imgH="164880" progId="Equation.3">
                  <p:embed/>
                </p:oleObj>
              </mc:Choice>
              <mc:Fallback>
                <p:oleObj name="Equation" r:id="rId5" imgW="368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6106" y="3112420"/>
                        <a:ext cx="1330657" cy="38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59724"/>
              </p:ext>
            </p:extLst>
          </p:nvPr>
        </p:nvGraphicFramePr>
        <p:xfrm>
          <a:off x="3906244" y="3616657"/>
          <a:ext cx="1597642" cy="49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7" imgW="647640" imgH="190440" progId="Equation.3">
                  <p:embed/>
                </p:oleObj>
              </mc:Choice>
              <mc:Fallback>
                <p:oleObj name="Equation" r:id="rId7" imgW="64764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06244" y="3616657"/>
                        <a:ext cx="1597642" cy="49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28048" y="532263"/>
            <a:ext cx="10304060" cy="11737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অন্বয়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3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9" y="491319"/>
            <a:ext cx="1016758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    </a:t>
            </a:r>
            <a:r>
              <a:rPr lang="en-US" sz="6000" dirty="0" smtClean="0"/>
              <a:t>             </a:t>
            </a:r>
            <a:r>
              <a:rPr lang="bn-BD" sz="4800" dirty="0" smtClean="0"/>
              <a:t>ফাংশন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32012" y="2183642"/>
            <a:ext cx="1172342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/>
              <a:t>দুইটি চলক x  ও  y  এমনভাবে সম্পর্কযুক্ত যেন x এর যেকোনো একটি মানের জন্য y এর একটি মান পওয়া যায়, তবে y কে x এর ফাংশন বলা হয়। x এর ফাংশনকে সাধারণত y, f(x), g(x), F(x) ইত্যাদি দ্বারা প্রকাশ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148299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921" y="504967"/>
            <a:ext cx="10890915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সমস্যাঃ</a:t>
            </a:r>
            <a:r>
              <a:rPr lang="en-US" sz="3200" dirty="0" smtClean="0"/>
              <a:t> </a:t>
            </a:r>
            <a:r>
              <a:rPr lang="en-US" sz="3200" dirty="0" err="1" smtClean="0"/>
              <a:t>যদি</a:t>
            </a:r>
            <a:r>
              <a:rPr lang="en-US" sz="3200" dirty="0" smtClean="0"/>
              <a:t> P={2,3,4}, Q={4,6}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P ও Q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উপাদানগুলোর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মধ্যে</a:t>
            </a:r>
            <a:r>
              <a:rPr lang="en-US" sz="3200" dirty="0" smtClean="0"/>
              <a:t> y=2x </a:t>
            </a:r>
            <a:r>
              <a:rPr lang="en-US" sz="3200" dirty="0" err="1" smtClean="0"/>
              <a:t>সম্পর্ক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বিবেচনায়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সংশ্লিষ্ট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অন্বয়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2482" y="1978926"/>
            <a:ext cx="11696131" cy="41549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সমাধানঃ</a:t>
            </a:r>
            <a:r>
              <a:rPr lang="bn-BD" sz="4000" dirty="0" smtClean="0"/>
              <a:t> </a:t>
            </a:r>
            <a:r>
              <a:rPr lang="bn-BD" sz="3200" dirty="0" smtClean="0"/>
              <a:t>দেওয়া আছে, P={2,3,4} এবং Q={4,6}</a:t>
            </a:r>
          </a:p>
          <a:p>
            <a:r>
              <a:rPr lang="bn-BD" sz="3200" dirty="0" smtClean="0"/>
              <a:t>প্রশ্নমতে,                                       এবং              </a:t>
            </a:r>
          </a:p>
          <a:p>
            <a:r>
              <a:rPr lang="bn-BD" sz="3200" dirty="0" smtClean="0"/>
              <a:t>এখানে, 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     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                       = {(2,4),(2,6),(3,4),(3,6),(4,4),(4,6)}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       এতএব  R   = {(2,4),(3,6)}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      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       নি</a:t>
            </a:r>
            <a:r>
              <a:rPr lang="en-US" sz="3200" dirty="0" err="1" smtClean="0"/>
              <a:t>র্ণেয়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অন্বয়</a:t>
            </a:r>
            <a:r>
              <a:rPr lang="en-US" sz="3200" dirty="0" smtClean="0"/>
              <a:t> {(2,4),(3,6)}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443374"/>
              </p:ext>
            </p:extLst>
          </p:nvPr>
        </p:nvGraphicFramePr>
        <p:xfrm>
          <a:off x="1910687" y="2632670"/>
          <a:ext cx="4312691" cy="519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3" imgW="1498320" imgH="203040" progId="Equation.3">
                  <p:embed/>
                </p:oleObj>
              </mc:Choice>
              <mc:Fallback>
                <p:oleObj name="Equation" r:id="rId3" imgW="1498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0687" y="2632670"/>
                        <a:ext cx="4312691" cy="519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4222"/>
              </p:ext>
            </p:extLst>
          </p:nvPr>
        </p:nvGraphicFramePr>
        <p:xfrm>
          <a:off x="7025608" y="2456596"/>
          <a:ext cx="1371317" cy="6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Equation" r:id="rId5" imgW="495000" imgH="203040" progId="Equation.3">
                  <p:embed/>
                </p:oleObj>
              </mc:Choice>
              <mc:Fallback>
                <p:oleObj name="Equation" r:id="rId5" imgW="4950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25608" y="2456596"/>
                        <a:ext cx="1371317" cy="6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748637"/>
              </p:ext>
            </p:extLst>
          </p:nvPr>
        </p:nvGraphicFramePr>
        <p:xfrm>
          <a:off x="1910687" y="3313261"/>
          <a:ext cx="4089590" cy="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name="Equation" r:id="rId7" imgW="1346040" imgH="203040" progId="Equation.3">
                  <p:embed/>
                </p:oleObj>
              </mc:Choice>
              <mc:Fallback>
                <p:oleObj name="Equation" r:id="rId7" imgW="13460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0687" y="3313261"/>
                        <a:ext cx="4089590" cy="51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47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657</Words>
  <Application>Microsoft Office PowerPoint</Application>
  <PresentationFormat>Widescreen</PresentationFormat>
  <Paragraphs>208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SutonnyOMJ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225</cp:revision>
  <dcterms:created xsi:type="dcterms:W3CDTF">2020-09-18T18:07:34Z</dcterms:created>
  <dcterms:modified xsi:type="dcterms:W3CDTF">2021-02-10T02:27:45Z</dcterms:modified>
</cp:coreProperties>
</file>