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82" r:id="rId3"/>
    <p:sldMasterId id="2147483794" r:id="rId4"/>
    <p:sldMasterId id="2147483818" r:id="rId5"/>
  </p:sldMasterIdLst>
  <p:notesMasterIdLst>
    <p:notesMasterId r:id="rId35"/>
  </p:notesMasterIdLst>
  <p:sldIdLst>
    <p:sldId id="312" r:id="rId6"/>
    <p:sldId id="307" r:id="rId7"/>
    <p:sldId id="308" r:id="rId8"/>
    <p:sldId id="309" r:id="rId9"/>
    <p:sldId id="313" r:id="rId10"/>
    <p:sldId id="314" r:id="rId11"/>
    <p:sldId id="315" r:id="rId12"/>
    <p:sldId id="310" r:id="rId13"/>
    <p:sldId id="311" r:id="rId14"/>
    <p:sldId id="265" r:id="rId15"/>
    <p:sldId id="316" r:id="rId16"/>
    <p:sldId id="317" r:id="rId17"/>
    <p:sldId id="318" r:id="rId18"/>
    <p:sldId id="319" r:id="rId19"/>
    <p:sldId id="266" r:id="rId20"/>
    <p:sldId id="267" r:id="rId21"/>
    <p:sldId id="268" r:id="rId22"/>
    <p:sldId id="269" r:id="rId23"/>
    <p:sldId id="321" r:id="rId24"/>
    <p:sldId id="320" r:id="rId25"/>
    <p:sldId id="274" r:id="rId26"/>
    <p:sldId id="275" r:id="rId27"/>
    <p:sldId id="322" r:id="rId28"/>
    <p:sldId id="323" r:id="rId29"/>
    <p:sldId id="276" r:id="rId30"/>
    <p:sldId id="278" r:id="rId31"/>
    <p:sldId id="324" r:id="rId32"/>
    <p:sldId id="279" r:id="rId33"/>
    <p:sldId id="325" r:id="rId34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816" y="-90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7CACD-CBD4-4072-A7A7-B86104198870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6BD5E-393C-4144-BED0-1805DCE7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8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7103-BA0B-4A8B-84B2-87A76E3427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CBE3-5330-46BB-8F65-D31AD4DEF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0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7103-BA0B-4A8B-84B2-87A76E3427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CBE3-5330-46BB-8F65-D31AD4DEF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6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9" y="365125"/>
            <a:ext cx="256317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53" y="365125"/>
            <a:ext cx="7540943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7103-BA0B-4A8B-84B2-87A76E3427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CBE3-5330-46BB-8F65-D31AD4DEF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0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39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2DAC-EE07-487F-8F4D-7C7B97FBE1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9AEB-477C-4E71-97F9-085EC1CBD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77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2DAC-EE07-487F-8F4D-7C7B97FBE1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9AEB-477C-4E71-97F9-085EC1CBD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37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14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2DAC-EE07-487F-8F4D-7C7B97FBE1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9AEB-477C-4E71-97F9-085EC1CBD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88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2DAC-EE07-487F-8F4D-7C7B97FBE1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9AEB-477C-4E71-97F9-085EC1CBD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06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2DAC-EE07-487F-8F4D-7C7B97FBE1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9AEB-477C-4E71-97F9-085EC1CBD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69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2DAC-EE07-487F-8F4D-7C7B97FBE1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9AEB-477C-4E71-97F9-085EC1CBD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94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2DAC-EE07-487F-8F4D-7C7B97FBE1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9AEB-477C-4E71-97F9-085EC1CBD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83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7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64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7" y="1435103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2DAC-EE07-487F-8F4D-7C7B97FBE1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9AEB-477C-4E71-97F9-085EC1CBD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8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7103-BA0B-4A8B-84B2-87A76E3427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CBE3-5330-46BB-8F65-D31AD4DEF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52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2DAC-EE07-487F-8F4D-7C7B97FBE1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9AEB-477C-4E71-97F9-085EC1CBD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06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2DAC-EE07-487F-8F4D-7C7B97FBE1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9AEB-477C-4E71-97F9-085EC1CBD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44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52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52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2DAC-EE07-487F-8F4D-7C7B97FBE1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9AEB-477C-4E71-97F9-085EC1CBD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42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96244" y="329198"/>
            <a:ext cx="1109167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4179" y="434162"/>
            <a:ext cx="10798852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39089" y="1820206"/>
            <a:ext cx="1010412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39089" y="3685032"/>
            <a:ext cx="1010412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2/10/2021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1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96" y="4983480"/>
            <a:ext cx="10639044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96" y="530352"/>
            <a:ext cx="10639044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2/10/2021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2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96244" y="329198"/>
            <a:ext cx="1109167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4179" y="434176"/>
            <a:ext cx="10798852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47" y="4928616"/>
            <a:ext cx="10639044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847" y="5624484"/>
            <a:ext cx="10639044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2/10/2021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5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658" y="530352"/>
            <a:ext cx="5111496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968" y="530352"/>
            <a:ext cx="5111496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2/10/2021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6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96" y="4983480"/>
            <a:ext cx="10639044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391" y="579438"/>
            <a:ext cx="5111496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047820" y="579438"/>
            <a:ext cx="5111496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89391" y="1447800"/>
            <a:ext cx="5111496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47820" y="1447800"/>
            <a:ext cx="5111496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2/10/2021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8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2/10/2021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6244" y="329198"/>
            <a:ext cx="1109167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2/10/2021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8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53"/>
            <a:ext cx="1025271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78"/>
            <a:ext cx="102527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7103-BA0B-4A8B-84B2-87A76E3427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CBE3-5330-46BB-8F65-D31AD4DEF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19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419" y="533400"/>
            <a:ext cx="386334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200501" y="1447802"/>
            <a:ext cx="386334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89793" y="930144"/>
            <a:ext cx="6014007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2/10/2021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4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96244" y="329198"/>
            <a:ext cx="1109167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8321048" y="434162"/>
            <a:ext cx="3021987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012056"/>
            <a:ext cx="1069848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401526" y="533400"/>
            <a:ext cx="2912364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2/10/2021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924" y="435768"/>
            <a:ext cx="770290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820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96" y="4983480"/>
            <a:ext cx="10639044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796" y="530352"/>
            <a:ext cx="10639044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2/10/2021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2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533418"/>
            <a:ext cx="257556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420" y="533416"/>
            <a:ext cx="772668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2/10/2021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96240" y="329195"/>
            <a:ext cx="1109167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4175" y="434162"/>
            <a:ext cx="10798852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39089" y="1820206"/>
            <a:ext cx="1010412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39089" y="3685032"/>
            <a:ext cx="1010412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2/10/2021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6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96" y="4983480"/>
            <a:ext cx="10639044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96" y="530352"/>
            <a:ext cx="10639044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2/10/2021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3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96240" y="329195"/>
            <a:ext cx="1109167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4175" y="434173"/>
            <a:ext cx="10798852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47" y="4928616"/>
            <a:ext cx="10639044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847" y="5624484"/>
            <a:ext cx="10639044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2/10/2021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658" y="530352"/>
            <a:ext cx="5111496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968" y="530352"/>
            <a:ext cx="5111496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2/10/2021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2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96" y="4983480"/>
            <a:ext cx="10639044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391" y="579438"/>
            <a:ext cx="5111496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047820" y="579438"/>
            <a:ext cx="5111496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89391" y="1447800"/>
            <a:ext cx="5111496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47820" y="1447800"/>
            <a:ext cx="5111496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2/10/2021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3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2/10/2021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0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7103-BA0B-4A8B-84B2-87A76E3427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CBE3-5330-46BB-8F65-D31AD4DEF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347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6240" y="329195"/>
            <a:ext cx="1109167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2/10/2021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419" y="533400"/>
            <a:ext cx="386334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200501" y="1447802"/>
            <a:ext cx="386334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89791" y="930144"/>
            <a:ext cx="6014007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2/10/2021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3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96240" y="329195"/>
            <a:ext cx="1109167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8321047" y="434162"/>
            <a:ext cx="3021987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012056"/>
            <a:ext cx="1069848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401526" y="533400"/>
            <a:ext cx="2912364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2/10/2021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924" y="435768"/>
            <a:ext cx="770290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55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96" y="4983480"/>
            <a:ext cx="10639044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796" y="530352"/>
            <a:ext cx="10639044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2/10/2021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1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533415"/>
            <a:ext cx="257556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420" y="533413"/>
            <a:ext cx="772668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2/10/2021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4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8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2/10/2021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0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2/10/2021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8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3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2/10/2021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3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2/10/2021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3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2/10/2021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0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65129"/>
            <a:ext cx="1025271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681163"/>
            <a:ext cx="50288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505075"/>
            <a:ext cx="502884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7" y="1681163"/>
            <a:ext cx="50536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7" y="2505075"/>
            <a:ext cx="505360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7103-BA0B-4A8B-84B2-87A76E3427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CBE3-5330-46BB-8F65-D31AD4DEF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630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2/10/2021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2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2/10/2021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3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3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2/10/2021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4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2/10/2021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3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2/10/2021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0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1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1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DCAC-0FB3-441F-8C4A-91B8D92B785D}" type="datetimeFigureOut">
              <a:rPr lang="en-US" smtClean="0">
                <a:solidFill>
                  <a:srgbClr val="465E9C"/>
                </a:solidFill>
              </a:rPr>
              <a:pPr/>
              <a:t>2/10/2021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9F10-1E1A-4113-93DC-018A0950B2E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9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7103-BA0B-4A8B-84B2-87A76E3427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CBE3-5330-46BB-8F65-D31AD4DEF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9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7103-BA0B-4A8B-84B2-87A76E3427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CBE3-5330-46BB-8F65-D31AD4DEF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6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457200"/>
            <a:ext cx="383393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87440"/>
            <a:ext cx="601789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057400"/>
            <a:ext cx="383393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7103-BA0B-4A8B-84B2-87A76E3427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CBE3-5330-46BB-8F65-D31AD4DEF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8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457200"/>
            <a:ext cx="383393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08" y="987440"/>
            <a:ext cx="601789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057400"/>
            <a:ext cx="383393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7103-BA0B-4A8B-84B2-87A76E3427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CBE3-5330-46BB-8F65-D31AD4DEF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6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audio" Target="../media/audio10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audio" Target="../media/audio11.wav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65129"/>
            <a:ext cx="10252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6356365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37103-BA0B-4A8B-84B2-87A76E3427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6356365"/>
            <a:ext cx="4011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6356365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3CBE3-5330-46BB-8F65-D31AD4DEF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8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6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64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D2DAC-EE07-487F-8F4D-7C7B97FBE1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64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64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49AEB-477C-4E71-97F9-085EC1CBD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7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6244" y="329198"/>
            <a:ext cx="1109167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4179" y="434162"/>
            <a:ext cx="10798852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53796" y="4985590"/>
            <a:ext cx="10639044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53796" y="530352"/>
            <a:ext cx="10639044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909226" y="6111889"/>
            <a:ext cx="2971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2/10/2021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7881026" y="6111889"/>
            <a:ext cx="2971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2826" y="6111889"/>
            <a:ext cx="5943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7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3" name="chimes.wav"/>
          </p:stSnd>
        </p:sndAc>
      </p:transition>
    </mc:Choice>
    <mc:Fallback xmlns="">
      <p:transition>
        <p:fade/>
        <p:sndAc>
          <p:stSnd>
            <p:snd r:embed="rId14" name="chimes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6240" y="329195"/>
            <a:ext cx="1109167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4175" y="434162"/>
            <a:ext cx="10798852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53796" y="4985590"/>
            <a:ext cx="10639044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53796" y="530352"/>
            <a:ext cx="10639044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909226" y="6111886"/>
            <a:ext cx="2971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2A898DA-A96C-49A2-8424-593FCA3000D6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2/10/2021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7881026" y="6111886"/>
            <a:ext cx="2971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2826" y="6111886"/>
            <a:ext cx="5943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2F0DF-286F-4CE6-A8DC-E41F52E77F04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1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3" name="chimes.wav"/>
          </p:stSnd>
        </p:sndAc>
      </p:transition>
    </mc:Choice>
    <mc:Fallback xmlns="">
      <p:transition>
        <p:fade/>
        <p:sndAc>
          <p:stSnd>
            <p:snd r:embed="rId14" name="chimes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3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37103-BA0B-4A8B-84B2-87A76E3427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3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3CBE3-5330-46BB-8F65-D31AD4DEF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9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13" name="chimes.wav"/>
          </p:stSnd>
        </p:sndAc>
      </p:transition>
    </mc:Choice>
    <mc:Fallback xmlns="">
      <p:transition>
        <p:fad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audio" Target="../media/audio10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10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360" y="457203"/>
            <a:ext cx="10698480" cy="26930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আজকের</a:t>
            </a:r>
            <a:r>
              <a:rPr lang="en-US" sz="4800" b="1" kern="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ক্লাসে</a:t>
            </a:r>
            <a:r>
              <a:rPr lang="en-US" sz="4800" b="1" kern="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তোমাদেরকে</a:t>
            </a:r>
            <a:endParaRPr lang="en-US" sz="4800" b="1" kern="0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endParaRPr>
          </a:p>
          <a:p>
            <a:pPr>
              <a:defRPr/>
            </a:pPr>
            <a:r>
              <a:rPr lang="en-US" sz="54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  <a:r>
              <a:rPr lang="bn-BD" sz="115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</a:t>
            </a:r>
            <a:r>
              <a:rPr lang="en-US" sz="115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115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bn-BD" sz="115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9320" y="3150259"/>
            <a:ext cx="7627620" cy="325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68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524006"/>
            <a:ext cx="1074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সেটঃ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 চিন্তা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জগতের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বস্তুর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সু-নির্ধারিত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সংগ্রহকে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সেট বলা হয় 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5627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5" y="457206"/>
            <a:ext cx="11734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টের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হাতের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অক্ষরে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A, B ,C , D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X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Y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lvl="0"/>
            <a:r>
              <a:rPr lang="en-US" sz="3600" dirty="0">
                <a:latin typeface="NikoshBAN" pitchFamily="2" charset="0"/>
                <a:cs typeface="NikoshBAN" pitchFamily="2" charset="0"/>
              </a:rPr>
              <a:t>২।সেটকে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উপাদানকে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বন্ধনীর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একাধিক উপাদান থাকলে তাদের মাঝে ‘কমা’ চিহ্ন ব্যবহার করতে</a:t>
            </a:r>
          </a:p>
          <a:p>
            <a:pPr lvl="0"/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হবে ।</a:t>
            </a:r>
          </a:p>
          <a:p>
            <a:pPr lvl="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সদস্যকে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সংখ্যা,বস্তুর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</a:p>
          <a:p>
            <a:pPr lvl="0"/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হবে ।</a:t>
            </a:r>
          </a:p>
          <a:p>
            <a:pPr lvl="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সেটের ভিতরে একই উপাদান একাধিকবার ব্যবহার করা যাবে না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37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7888" y="3505200"/>
            <a:ext cx="61848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 smtClean="0">
                <a:solidFill>
                  <a:prstClr val="black"/>
                </a:solidFill>
                <a:latin typeface="NikoshBAN"/>
              </a:rPr>
              <a:t>২। </a:t>
            </a:r>
            <a:r>
              <a:rPr lang="en-US" sz="4800" dirty="0" err="1" smtClean="0">
                <a:solidFill>
                  <a:prstClr val="black"/>
                </a:solidFill>
                <a:latin typeface="NikoshBAN"/>
              </a:rPr>
              <a:t>সেট</a:t>
            </a:r>
            <a:r>
              <a:rPr lang="en-US" sz="4800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/>
              </a:rPr>
              <a:t>গঠন</a:t>
            </a:r>
            <a:r>
              <a:rPr lang="bn-IN" sz="4800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/>
              </a:rPr>
              <a:t>পদ্ধতি</a:t>
            </a:r>
            <a:endParaRPr lang="bn-BD" sz="4800" dirty="0">
              <a:solidFill>
                <a:prstClr val="black"/>
              </a:solidFill>
              <a:latin typeface="NikoshBAN"/>
            </a:endParaRPr>
          </a:p>
          <a:p>
            <a:r>
              <a:rPr lang="en-US" sz="4800" dirty="0" smtClean="0">
                <a:solidFill>
                  <a:prstClr val="black"/>
                </a:solidFill>
                <a:latin typeface="NikoshBAN"/>
              </a:rPr>
              <a:t> </a:t>
            </a:r>
            <a:endParaRPr lang="en-US" sz="4800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7" y="762006"/>
            <a:ext cx="9829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সেট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দুই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পদ্ধতিতে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প্রকাশ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ক</a:t>
            </a:r>
            <a:r>
              <a:rPr lang="en-US" sz="4800" b="1" dirty="0" err="1" smtClean="0">
                <a:solidFill>
                  <a:prstClr val="black"/>
                </a:solidFill>
              </a:rPr>
              <a:t>রা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</a:rPr>
              <a:t>হয়</a:t>
            </a:r>
            <a:r>
              <a:rPr lang="bn-BD" sz="4800" b="1" dirty="0" smtClean="0">
                <a:solidFill>
                  <a:prstClr val="black"/>
                </a:solidFill>
              </a:rPr>
              <a:t>      </a:t>
            </a:r>
            <a:endParaRPr lang="bn-BD" sz="48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3245" y="2209812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smtClean="0">
                <a:solidFill>
                  <a:prstClr val="black"/>
                </a:solidFill>
                <a:latin typeface="NikoshBAN"/>
              </a:rPr>
              <a:t>১। </a:t>
            </a:r>
            <a:r>
              <a:rPr lang="en-US" sz="4800" dirty="0" err="1" smtClean="0">
                <a:solidFill>
                  <a:prstClr val="black"/>
                </a:solidFill>
                <a:latin typeface="NikoshBAN"/>
              </a:rPr>
              <a:t>তালিকা</a:t>
            </a:r>
            <a:r>
              <a:rPr lang="en-US" sz="4800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/>
              </a:rPr>
              <a:t>পদ্ধতি</a:t>
            </a:r>
            <a:endParaRPr lang="bn-BD" sz="4800" dirty="0">
              <a:solidFill>
                <a:prstClr val="black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98554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536" y="188659"/>
            <a:ext cx="1174466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prstClr val="black"/>
                </a:solidFill>
                <a:latin typeface="NikoshBAN"/>
              </a:rPr>
              <a:t>তালিকা </a:t>
            </a:r>
            <a:r>
              <a:rPr lang="bn-BD" sz="5400" b="1" dirty="0">
                <a:solidFill>
                  <a:prstClr val="black"/>
                </a:solidFill>
                <a:latin typeface="NikoshBAN"/>
              </a:rPr>
              <a:t>পদ্ধতিঃ </a:t>
            </a:r>
            <a:endParaRPr lang="bn-IN" sz="5400" b="1" dirty="0" smtClean="0">
              <a:solidFill>
                <a:prstClr val="black"/>
              </a:solidFill>
              <a:latin typeface="NikoshBAN"/>
            </a:endParaRPr>
          </a:p>
          <a:p>
            <a:r>
              <a:rPr lang="bn-IN" sz="44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bn-IN" sz="4400" b="1" dirty="0" smtClean="0">
                <a:solidFill>
                  <a:prstClr val="black"/>
                </a:solidFill>
                <a:latin typeface="NikoshBAN"/>
              </a:rPr>
              <a:t>                      </a:t>
            </a:r>
            <a:r>
              <a:rPr lang="bn-BD" sz="4000" dirty="0" smtClean="0">
                <a:solidFill>
                  <a:prstClr val="black"/>
                </a:solidFill>
                <a:latin typeface="NikoshBAN"/>
              </a:rPr>
              <a:t>এ </a:t>
            </a:r>
            <a:r>
              <a:rPr lang="bn-BD" sz="4000" dirty="0">
                <a:solidFill>
                  <a:prstClr val="black"/>
                </a:solidFill>
                <a:latin typeface="NikoshBAN"/>
              </a:rPr>
              <a:t>পদ্ধতিতে সেটের সকল উপাদান সুনিদিষ্টভাবে উল্লেখ করে দ্বিতীয় বন্ধনী {}  এর মধ্যে আবদ্ধ হয় </a:t>
            </a:r>
            <a:r>
              <a:rPr lang="bn-BD" sz="4000" dirty="0" smtClean="0">
                <a:solidFill>
                  <a:prstClr val="black"/>
                </a:solidFill>
                <a:latin typeface="NikoshBAN"/>
              </a:rPr>
              <a:t>এবং</a:t>
            </a:r>
            <a:r>
              <a:rPr lang="en-US" sz="4000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latin typeface="NikoshBAN"/>
              </a:rPr>
              <a:t>একাধিক </a:t>
            </a:r>
            <a:r>
              <a:rPr lang="bn-BD" sz="4000" dirty="0">
                <a:solidFill>
                  <a:prstClr val="black"/>
                </a:solidFill>
                <a:latin typeface="NikoshBAN"/>
              </a:rPr>
              <a:t>উপাদান </a:t>
            </a:r>
            <a:r>
              <a:rPr lang="bn-BD" sz="4000" dirty="0" smtClean="0">
                <a:solidFill>
                  <a:prstClr val="black"/>
                </a:solidFill>
                <a:latin typeface="NikoshBAN"/>
              </a:rPr>
              <a:t>থাকলে</a:t>
            </a:r>
            <a:r>
              <a:rPr lang="bn-IN" sz="4000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latin typeface="NikoshBAN"/>
              </a:rPr>
              <a:t>(,)</a:t>
            </a:r>
            <a:r>
              <a:rPr lang="bn-IN" sz="40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latin typeface="NikoshBAN"/>
              </a:rPr>
              <a:t>ব্যবহার </a:t>
            </a:r>
            <a:r>
              <a:rPr lang="bn-BD" sz="4000" dirty="0">
                <a:solidFill>
                  <a:prstClr val="black"/>
                </a:solidFill>
                <a:latin typeface="NikoshBAN"/>
              </a:rPr>
              <a:t>করা হয় </a:t>
            </a:r>
            <a:r>
              <a:rPr lang="bn-IN" sz="4000" dirty="0" smtClean="0">
                <a:solidFill>
                  <a:prstClr val="black"/>
                </a:solidFill>
                <a:latin typeface="NikoshBAN"/>
              </a:rPr>
              <a:t>। </a:t>
            </a:r>
            <a:r>
              <a:rPr lang="bn-BD" sz="4000" dirty="0" smtClean="0">
                <a:solidFill>
                  <a:prstClr val="black"/>
                </a:solidFill>
                <a:latin typeface="NikoshBAN"/>
              </a:rPr>
              <a:t>যেমনঃ</a:t>
            </a:r>
            <a:r>
              <a:rPr lang="en-US" sz="4000" dirty="0">
                <a:solidFill>
                  <a:prstClr val="black"/>
                </a:solidFill>
                <a:latin typeface="NikoshBAN"/>
              </a:rPr>
              <a:t>A={1,2,3,4,5}  ,	B={</a:t>
            </a:r>
            <a:r>
              <a:rPr lang="en-US" sz="4000" dirty="0" err="1" smtClean="0">
                <a:solidFill>
                  <a:prstClr val="black"/>
                </a:solidFill>
                <a:latin typeface="NikoshBAN"/>
              </a:rPr>
              <a:t>a,b,c,d</a:t>
            </a:r>
            <a:r>
              <a:rPr lang="bn-IN" sz="4000" dirty="0" smtClean="0">
                <a:solidFill>
                  <a:prstClr val="black"/>
                </a:solidFill>
                <a:latin typeface="NikoshBAN"/>
              </a:rPr>
              <a:t>,</a:t>
            </a:r>
            <a:r>
              <a:rPr lang="en-US" sz="4000" dirty="0" smtClean="0">
                <a:solidFill>
                  <a:prstClr val="black"/>
                </a:solidFill>
                <a:latin typeface="NikoshBAN"/>
              </a:rPr>
              <a:t>3,9}</a:t>
            </a:r>
            <a:endParaRPr lang="en-US" sz="4000" dirty="0">
              <a:solidFill>
                <a:prstClr val="black"/>
              </a:solidFill>
              <a:latin typeface="NikoshBAN"/>
            </a:endParaRPr>
          </a:p>
          <a:p>
            <a:r>
              <a:rPr lang="en-US" sz="4000" dirty="0" smtClean="0">
                <a:solidFill>
                  <a:prstClr val="black"/>
                </a:solidFill>
                <a:latin typeface="NikoshBAN"/>
              </a:rPr>
              <a:t> X={</a:t>
            </a:r>
            <a:r>
              <a:rPr lang="en-US" sz="4000" dirty="0" err="1" smtClean="0">
                <a:solidFill>
                  <a:prstClr val="black"/>
                </a:solidFill>
                <a:latin typeface="NikoshBAN"/>
              </a:rPr>
              <a:t>শাবাব,ইন্তেহা,আশিক,তামিম</a:t>
            </a:r>
            <a:r>
              <a:rPr lang="en-US" sz="4000" dirty="0" smtClean="0">
                <a:solidFill>
                  <a:prstClr val="black"/>
                </a:solidFill>
                <a:latin typeface="NikoshBAN"/>
              </a:rPr>
              <a:t>}  </a:t>
            </a:r>
            <a:r>
              <a:rPr lang="en-US" sz="4000" dirty="0" err="1" smtClean="0">
                <a:solidFill>
                  <a:prstClr val="black"/>
                </a:solidFill>
                <a:latin typeface="NikoshBAN"/>
              </a:rPr>
              <a:t>ইত্যাদি</a:t>
            </a:r>
            <a:r>
              <a:rPr lang="en-US" sz="4000" dirty="0" smtClean="0">
                <a:solidFill>
                  <a:prstClr val="black"/>
                </a:solidFill>
                <a:latin typeface="NikoshBAN"/>
              </a:rPr>
              <a:t> ।</a:t>
            </a:r>
            <a:endParaRPr lang="en-US" sz="4000" dirty="0">
              <a:solidFill>
                <a:prstClr val="black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0899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" y="332663"/>
            <a:ext cx="1181593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6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6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পদ্ধতিঃ</a:t>
            </a:r>
            <a:r>
              <a:rPr lang="en-US" sz="6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b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সুনিদিষ্টভাবে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bn-BD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 </a:t>
            </a:r>
            <a:endParaRPr lang="bn-IN" sz="54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 </a:t>
            </a:r>
            <a:r>
              <a:rPr lang="bn-BD" sz="5400" dirty="0">
                <a:solidFill>
                  <a:prstClr val="black"/>
                </a:solidFill>
                <a:latin typeface="NikoshBAN"/>
              </a:rPr>
              <a:t>করা </a:t>
            </a:r>
            <a:r>
              <a:rPr lang="bn-BD" sz="5400" dirty="0" smtClean="0">
                <a:solidFill>
                  <a:prstClr val="black"/>
                </a:solidFill>
                <a:latin typeface="NikoshBAN"/>
              </a:rPr>
              <a:t>হয়</a:t>
            </a:r>
            <a:r>
              <a:rPr lang="bn-IN" sz="5400" dirty="0" smtClean="0">
                <a:solidFill>
                  <a:prstClr val="black"/>
                </a:solidFill>
                <a:latin typeface="NikoshBAN"/>
              </a:rPr>
              <a:t>।</a:t>
            </a:r>
            <a:r>
              <a:rPr lang="bn-IN" sz="5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5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A={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x:x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বিজোড়সংখ্যা</a:t>
            </a:r>
            <a:r>
              <a:rPr lang="en-US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} </a:t>
            </a:r>
            <a:r>
              <a:rPr lang="bn-IN" sz="5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86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51" y="147484"/>
            <a:ext cx="11676297" cy="660727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endParaRPr lang="bn-BD" sz="4000" dirty="0" smtClean="0"/>
          </a:p>
          <a:p>
            <a:pPr algn="ctr">
              <a:buNone/>
            </a:pPr>
            <a:endParaRPr lang="bn-BD" sz="4000" dirty="0" smtClean="0"/>
          </a:p>
          <a:p>
            <a:pPr algn="ctr">
              <a:buNone/>
            </a:pPr>
            <a:endParaRPr lang="bn-BD" sz="4000" dirty="0" smtClean="0"/>
          </a:p>
          <a:p>
            <a:pPr algn="ctr">
              <a:buNone/>
            </a:pPr>
            <a:r>
              <a:rPr lang="en-US" sz="7200" b="1" dirty="0" err="1" smtClean="0">
                <a:solidFill>
                  <a:srgbClr val="C00000"/>
                </a:solidFill>
                <a:latin typeface="NikoshBAN"/>
              </a:rPr>
              <a:t>সেটের</a:t>
            </a:r>
            <a:r>
              <a:rPr lang="en-US" sz="72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/>
              </a:rPr>
              <a:t>প্রকারভেদ</a:t>
            </a:r>
            <a:r>
              <a:rPr lang="en-US" sz="7200" b="1" dirty="0" smtClean="0">
                <a:solidFill>
                  <a:srgbClr val="C00000"/>
                </a:solidFill>
                <a:latin typeface="NikoshBAN"/>
              </a:rPr>
              <a:t> ও </a:t>
            </a:r>
            <a:r>
              <a:rPr lang="en-US" sz="7200" b="1" dirty="0" err="1" smtClean="0">
                <a:solidFill>
                  <a:srgbClr val="C00000"/>
                </a:solidFill>
                <a:latin typeface="NikoshBAN"/>
              </a:rPr>
              <a:t>কার্যবিধি</a:t>
            </a:r>
            <a:endParaRPr lang="en-US" sz="7200" b="1" dirty="0">
              <a:solidFill>
                <a:srgbClr val="C0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5778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11887200" cy="6597352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latin typeface="NikoshBAN"/>
              </a:rPr>
              <a:t>সেট</a:t>
            </a:r>
            <a:r>
              <a:rPr lang="en-US" sz="6000" b="1" dirty="0" smtClean="0">
                <a:latin typeface="NikoshBAN"/>
              </a:rPr>
              <a:t> </a:t>
            </a:r>
            <a:r>
              <a:rPr lang="en-US" sz="6000" b="1" dirty="0" err="1" smtClean="0">
                <a:latin typeface="NikoshBAN"/>
              </a:rPr>
              <a:t>প্রধানত</a:t>
            </a:r>
            <a:r>
              <a:rPr lang="en-US" sz="6000" b="1" dirty="0" smtClean="0">
                <a:latin typeface="NikoshBAN"/>
              </a:rPr>
              <a:t> </a:t>
            </a:r>
            <a:r>
              <a:rPr lang="en-US" sz="6000" b="1" dirty="0" err="1" smtClean="0">
                <a:latin typeface="NikoshBAN"/>
              </a:rPr>
              <a:t>দুই</a:t>
            </a:r>
            <a:r>
              <a:rPr lang="en-US" sz="6000" b="1" dirty="0" smtClean="0">
                <a:latin typeface="NikoshBAN"/>
              </a:rPr>
              <a:t> </a:t>
            </a:r>
            <a:r>
              <a:rPr lang="en-US" sz="6000" b="1" dirty="0" err="1" smtClean="0">
                <a:latin typeface="NikoshBAN"/>
              </a:rPr>
              <a:t>প্রকারঃ</a:t>
            </a:r>
            <a:r>
              <a:rPr lang="en-US" sz="6000" b="1" dirty="0" smtClean="0">
                <a:latin typeface="NikoshBAN"/>
              </a:rPr>
              <a:t/>
            </a:r>
            <a:br>
              <a:rPr lang="en-US" sz="6000" b="1" dirty="0" smtClean="0">
                <a:latin typeface="NikoshBAN"/>
              </a:rPr>
            </a:br>
            <a:r>
              <a:rPr lang="en-US" sz="6000" dirty="0" smtClean="0">
                <a:latin typeface="NikoshBAN"/>
              </a:rPr>
              <a:t>১। </a:t>
            </a:r>
            <a:r>
              <a:rPr lang="en-US" sz="6000" dirty="0" err="1" smtClean="0">
                <a:latin typeface="NikoshBAN"/>
              </a:rPr>
              <a:t>অসীম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সেট</a:t>
            </a:r>
            <a:r>
              <a:rPr lang="en-US" sz="6000" dirty="0" smtClean="0">
                <a:latin typeface="NikoshBAN"/>
              </a:rPr>
              <a:t/>
            </a:r>
            <a:br>
              <a:rPr lang="en-US" sz="6000" dirty="0" smtClean="0">
                <a:latin typeface="NikoshBAN"/>
              </a:rPr>
            </a:br>
            <a:r>
              <a:rPr lang="en-US" sz="6000" dirty="0" smtClean="0">
                <a:latin typeface="NikoshBAN"/>
              </a:rPr>
              <a:t>২। </a:t>
            </a:r>
            <a:r>
              <a:rPr lang="en-US" sz="6000" dirty="0" err="1" smtClean="0">
                <a:latin typeface="NikoshBAN"/>
              </a:rPr>
              <a:t>সসীম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সেট</a:t>
            </a:r>
            <a:r>
              <a:rPr lang="en-US" sz="6000" dirty="0" smtClean="0">
                <a:latin typeface="NikoshBAN"/>
              </a:rPr>
              <a:t> </a:t>
            </a:r>
            <a:endParaRPr lang="en-US" sz="6000" b="1" dirty="0">
              <a:latin typeface="NikoshBAN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8789326" y="789709"/>
            <a:ext cx="72043" cy="2052"/>
          </a:xfrm>
          <a:custGeom>
            <a:avLst/>
            <a:gdLst>
              <a:gd name="connsiteX0" fmla="*/ 0 w 55418"/>
              <a:gd name="connsiteY0" fmla="*/ 0 h 2052"/>
              <a:gd name="connsiteX1" fmla="*/ 55418 w 55418"/>
              <a:gd name="connsiteY1" fmla="*/ 0 h 2052"/>
              <a:gd name="connsiteX2" fmla="*/ 0 w 55418"/>
              <a:gd name="connsiteY2" fmla="*/ 0 h 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18" h="2052">
                <a:moveTo>
                  <a:pt x="0" y="0"/>
                </a:moveTo>
                <a:lnTo>
                  <a:pt x="55418" y="0"/>
                </a:lnTo>
                <a:cubicBezTo>
                  <a:pt x="55418" y="4618"/>
                  <a:pt x="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5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756" y="187851"/>
            <a:ext cx="117474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prstClr val="black"/>
                </a:solidFill>
                <a:latin typeface="NikoshBAN"/>
              </a:rPr>
              <a:t>সসীম</a:t>
            </a:r>
            <a:r>
              <a:rPr lang="en-US" sz="60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NikoshBAN"/>
              </a:rPr>
              <a:t>সেটঃ</a:t>
            </a:r>
            <a:r>
              <a:rPr lang="en-US" sz="60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/>
              </a:rPr>
              <a:t>যে</a:t>
            </a:r>
            <a:r>
              <a:rPr lang="en-US" sz="6000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/>
              </a:rPr>
              <a:t>সেটের</a:t>
            </a:r>
            <a:r>
              <a:rPr lang="en-US" sz="6000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/>
              </a:rPr>
              <a:t>উপাদান</a:t>
            </a:r>
            <a:r>
              <a:rPr lang="en-US" sz="6000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/>
              </a:rPr>
              <a:t>সংখ্যা</a:t>
            </a:r>
            <a:r>
              <a:rPr lang="en-US" sz="6000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/>
              </a:rPr>
              <a:t>গণনা</a:t>
            </a:r>
            <a:r>
              <a:rPr lang="en-US" sz="6000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/>
              </a:rPr>
              <a:t>করা</a:t>
            </a:r>
            <a:r>
              <a:rPr lang="en-US" sz="6000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/>
              </a:rPr>
              <a:t>যায়</a:t>
            </a:r>
            <a:r>
              <a:rPr lang="en-US" sz="6000" dirty="0" smtClean="0">
                <a:solidFill>
                  <a:prstClr val="black"/>
                </a:solidFill>
                <a:latin typeface="NikoshBAN"/>
              </a:rPr>
              <a:t> ,</a:t>
            </a:r>
            <a:r>
              <a:rPr lang="en-US" sz="6000" dirty="0" err="1" smtClean="0">
                <a:solidFill>
                  <a:prstClr val="black"/>
                </a:solidFill>
                <a:latin typeface="NikoshBAN"/>
              </a:rPr>
              <a:t>তাকে</a:t>
            </a:r>
            <a:r>
              <a:rPr lang="en-US" sz="6000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/>
              </a:rPr>
              <a:t>সসীম</a:t>
            </a:r>
            <a:r>
              <a:rPr lang="en-US" sz="6000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/>
              </a:rPr>
              <a:t>সেট</a:t>
            </a:r>
            <a:r>
              <a:rPr lang="en-US" sz="6000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/>
              </a:rPr>
              <a:t>বলে</a:t>
            </a:r>
            <a:r>
              <a:rPr lang="en-US" sz="6000" dirty="0" smtClean="0">
                <a:solidFill>
                  <a:prstClr val="black"/>
                </a:solidFill>
                <a:latin typeface="NikoshBAN"/>
              </a:rPr>
              <a:t> । </a:t>
            </a:r>
            <a:r>
              <a:rPr lang="en-US" sz="6000" dirty="0" err="1" smtClean="0">
                <a:solidFill>
                  <a:prstClr val="black"/>
                </a:solidFill>
                <a:latin typeface="NikoshBAN"/>
              </a:rPr>
              <a:t>যেমনঃ</a:t>
            </a:r>
            <a:endParaRPr lang="en-US" sz="6000" dirty="0">
              <a:solidFill>
                <a:prstClr val="black"/>
              </a:solidFill>
              <a:latin typeface="NikoshBAN"/>
            </a:endParaRPr>
          </a:p>
          <a:p>
            <a:r>
              <a:rPr lang="en-US" sz="6000" dirty="0" smtClean="0">
                <a:solidFill>
                  <a:prstClr val="black"/>
                </a:solidFill>
                <a:latin typeface="NikoshBAN"/>
              </a:rPr>
              <a:t>D</a:t>
            </a:r>
            <a:r>
              <a:rPr lang="en-US" sz="6000" dirty="0">
                <a:solidFill>
                  <a:prstClr val="black"/>
                </a:solidFill>
                <a:latin typeface="NikoshBAN"/>
              </a:rPr>
              <a:t>={</a:t>
            </a:r>
            <a:r>
              <a:rPr lang="en-US" sz="6000" dirty="0" err="1">
                <a:solidFill>
                  <a:prstClr val="black"/>
                </a:solidFill>
                <a:latin typeface="NikoshBAN"/>
              </a:rPr>
              <a:t>x,y,z</a:t>
            </a:r>
            <a:r>
              <a:rPr lang="en-US" sz="6000" dirty="0">
                <a:solidFill>
                  <a:prstClr val="black"/>
                </a:solidFill>
                <a:latin typeface="NikoshBAN"/>
              </a:rPr>
              <a:t>}</a:t>
            </a:r>
            <a:r>
              <a:rPr lang="bn-BD" sz="6000" dirty="0">
                <a:solidFill>
                  <a:prstClr val="black"/>
                </a:solidFill>
                <a:latin typeface="NikoshBAN"/>
              </a:rPr>
              <a:t>, </a:t>
            </a:r>
            <a:r>
              <a:rPr lang="en-US" sz="6000" dirty="0" err="1" smtClean="0">
                <a:solidFill>
                  <a:prstClr val="black"/>
                </a:solidFill>
                <a:latin typeface="NikoshBAN"/>
              </a:rPr>
              <a:t>এবং</a:t>
            </a:r>
            <a:r>
              <a:rPr lang="en-US" sz="6000" dirty="0" smtClean="0">
                <a:solidFill>
                  <a:prstClr val="black"/>
                </a:solidFill>
                <a:latin typeface="NikoshBAN"/>
              </a:rPr>
              <a:t>  </a:t>
            </a:r>
          </a:p>
          <a:p>
            <a:r>
              <a:rPr lang="en-US" sz="6000" dirty="0" smtClean="0">
                <a:solidFill>
                  <a:prstClr val="black"/>
                </a:solidFill>
                <a:latin typeface="NikoshBAN"/>
              </a:rPr>
              <a:t>F</a:t>
            </a:r>
            <a:r>
              <a:rPr lang="en-US" sz="6000" dirty="0">
                <a:solidFill>
                  <a:prstClr val="black"/>
                </a:solidFill>
                <a:latin typeface="NikoshBAN"/>
              </a:rPr>
              <a:t>={</a:t>
            </a:r>
            <a:r>
              <a:rPr lang="en-US" sz="6000" dirty="0" smtClean="0">
                <a:solidFill>
                  <a:prstClr val="black"/>
                </a:solidFill>
                <a:latin typeface="NikoshBAN"/>
              </a:rPr>
              <a:t>1,2,3,4,5,}</a:t>
            </a:r>
            <a:endParaRPr lang="en-US" sz="6000" dirty="0">
              <a:solidFill>
                <a:prstClr val="black"/>
              </a:solidFill>
              <a:latin typeface="NikoshB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4724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288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04800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 err="1" smtClean="0">
                <a:solidFill>
                  <a:prstClr val="black"/>
                </a:solidFill>
                <a:latin typeface="NikoshBAN"/>
              </a:rPr>
              <a:t>অ</a:t>
            </a:r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সীম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/>
              </a:rPr>
              <a:t>সেটঃ</a:t>
            </a:r>
            <a:r>
              <a:rPr lang="en-US" sz="48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/>
              </a:rPr>
              <a:t>যে</a:t>
            </a:r>
            <a:r>
              <a:rPr lang="en-US" sz="48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/>
              </a:rPr>
              <a:t>সেটের</a:t>
            </a:r>
            <a:r>
              <a:rPr lang="en-US" sz="48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/>
              </a:rPr>
              <a:t>উপাদান</a:t>
            </a:r>
            <a:r>
              <a:rPr lang="en-US" sz="48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/>
              </a:rPr>
              <a:t>সংখ্যা</a:t>
            </a:r>
            <a:r>
              <a:rPr lang="en-US" sz="48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/>
              </a:rPr>
              <a:t>গণনা</a:t>
            </a:r>
            <a:r>
              <a:rPr lang="en-US" sz="48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/>
              </a:rPr>
              <a:t>করা</a:t>
            </a:r>
            <a:r>
              <a:rPr lang="en-US" sz="48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/>
              </a:rPr>
              <a:t>যায়</a:t>
            </a:r>
            <a:r>
              <a:rPr lang="bn-IN" sz="4800" dirty="0" smtClean="0">
                <a:solidFill>
                  <a:prstClr val="black"/>
                </a:solidFill>
                <a:latin typeface="NikoshBAN"/>
              </a:rPr>
              <a:t> না</a:t>
            </a:r>
            <a:r>
              <a:rPr lang="en-US" sz="4800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dirty="0">
                <a:solidFill>
                  <a:prstClr val="black"/>
                </a:solidFill>
                <a:latin typeface="NikoshBAN"/>
              </a:rPr>
              <a:t>,</a:t>
            </a:r>
            <a:r>
              <a:rPr lang="en-US" sz="4800" dirty="0" err="1">
                <a:solidFill>
                  <a:prstClr val="black"/>
                </a:solidFill>
                <a:latin typeface="NikoshBAN"/>
              </a:rPr>
              <a:t>তাকে</a:t>
            </a:r>
            <a:r>
              <a:rPr lang="en-US" sz="48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bn-IN" sz="4800" dirty="0">
                <a:solidFill>
                  <a:prstClr val="black"/>
                </a:solidFill>
                <a:latin typeface="NikoshBAN"/>
              </a:rPr>
              <a:t>অ</a:t>
            </a:r>
            <a:r>
              <a:rPr lang="en-US" sz="4800" dirty="0" err="1">
                <a:solidFill>
                  <a:prstClr val="black"/>
                </a:solidFill>
                <a:latin typeface="NikoshBAN"/>
              </a:rPr>
              <a:t>সীম</a:t>
            </a:r>
            <a:r>
              <a:rPr lang="en-US" sz="4800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/>
              </a:rPr>
              <a:t>সেট</a:t>
            </a:r>
            <a:r>
              <a:rPr lang="en-US" sz="48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/>
              </a:rPr>
              <a:t>বলে</a:t>
            </a:r>
            <a:r>
              <a:rPr lang="en-US" sz="4800" dirty="0">
                <a:solidFill>
                  <a:prstClr val="black"/>
                </a:solidFill>
                <a:latin typeface="NikoshBAN"/>
              </a:rPr>
              <a:t> । </a:t>
            </a:r>
            <a:r>
              <a:rPr lang="en-US" sz="4800" dirty="0" err="1">
                <a:solidFill>
                  <a:prstClr val="black"/>
                </a:solidFill>
                <a:latin typeface="NikoshBAN"/>
              </a:rPr>
              <a:t>যেমনঃ</a:t>
            </a:r>
            <a:endParaRPr lang="en-US" sz="4800" dirty="0">
              <a:solidFill>
                <a:prstClr val="black"/>
              </a:solidFill>
              <a:latin typeface="NikoshBAN"/>
            </a:endParaRPr>
          </a:p>
          <a:p>
            <a:r>
              <a:rPr lang="en-US" sz="4800" dirty="0">
                <a:solidFill>
                  <a:prstClr val="black"/>
                </a:solidFill>
                <a:latin typeface="NikoshBAN"/>
              </a:rPr>
              <a:t>D</a:t>
            </a:r>
            <a:r>
              <a:rPr lang="en-US" sz="4800" dirty="0" smtClean="0">
                <a:solidFill>
                  <a:prstClr val="black"/>
                </a:solidFill>
                <a:latin typeface="NikoshBAN"/>
              </a:rPr>
              <a:t>={…….-3,-2,-1}</a:t>
            </a:r>
            <a:r>
              <a:rPr lang="bn-BD" sz="4800" dirty="0">
                <a:solidFill>
                  <a:prstClr val="black"/>
                </a:solidFill>
                <a:latin typeface="NikoshBAN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NikoshBAN"/>
              </a:rPr>
              <a:t>এবং</a:t>
            </a:r>
            <a:r>
              <a:rPr lang="en-US" sz="4800" dirty="0">
                <a:solidFill>
                  <a:prstClr val="black"/>
                </a:solidFill>
                <a:latin typeface="NikoshBAN"/>
              </a:rPr>
              <a:t>  F={</a:t>
            </a:r>
            <a:r>
              <a:rPr lang="en-US" sz="4800" dirty="0" smtClean="0">
                <a:solidFill>
                  <a:prstClr val="black"/>
                </a:solidFill>
                <a:latin typeface="NikoshBAN"/>
              </a:rPr>
              <a:t>1,2,3,4…….}</a:t>
            </a:r>
            <a:endParaRPr lang="en-US" sz="4800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2803" y="3200400"/>
            <a:ext cx="4343400" cy="2819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7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140" y="354832"/>
            <a:ext cx="851916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prstClr val="black"/>
                </a:solidFill>
              </a:rPr>
              <a:t>     </a:t>
            </a:r>
            <a:r>
              <a:rPr lang="bn-BD" sz="5400" b="1" dirty="0" smtClean="0">
                <a:solidFill>
                  <a:prstClr val="black"/>
                </a:solidFill>
              </a:rPr>
              <a:t>একক কাজ</a:t>
            </a:r>
            <a:endParaRPr lang="en-US" sz="54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59504" y="2286000"/>
                <a:ext cx="10203534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400" dirty="0" smtClean="0">
                    <a:solidFill>
                      <a:prstClr val="black"/>
                    </a:solidFill>
                    <a:latin typeface="NikoshBAN"/>
                  </a:rPr>
                  <a:t>সসীম ও অসীম সেট গুলো আলাদা কর৷</a:t>
                </a:r>
              </a:p>
              <a:p>
                <a:r>
                  <a:rPr lang="en-US" sz="4400" dirty="0" smtClean="0">
                    <a:solidFill>
                      <a:prstClr val="black"/>
                    </a:solidFill>
                  </a:rPr>
                  <a:t>1.</a:t>
                </a:r>
                <a:r>
                  <a:rPr lang="bn-BD" sz="4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4400" dirty="0" smtClean="0">
                    <a:solidFill>
                      <a:prstClr val="black"/>
                    </a:solidFill>
                  </a:rPr>
                  <a:t>A={</a:t>
                </a:r>
                <a:r>
                  <a:rPr lang="en-US" sz="4400" dirty="0" err="1" smtClean="0">
                    <a:solidFill>
                      <a:prstClr val="black"/>
                    </a:solidFill>
                  </a:rPr>
                  <a:t>x,y,z,a,b,c</a:t>
                </a:r>
                <a:r>
                  <a:rPr lang="en-US" sz="4400" dirty="0" smtClean="0">
                    <a:solidFill>
                      <a:prstClr val="black"/>
                    </a:solidFill>
                  </a:rPr>
                  <a:t>}</a:t>
                </a:r>
              </a:p>
              <a:p>
                <a:r>
                  <a:rPr lang="en-US" sz="4400" dirty="0" smtClean="0">
                    <a:solidFill>
                      <a:prstClr val="black"/>
                    </a:solidFill>
                  </a:rPr>
                  <a:t>2.F={1,2,3,4,……………………}</a:t>
                </a:r>
              </a:p>
              <a:p>
                <a:r>
                  <a:rPr lang="en-US" sz="4400" dirty="0" smtClean="0">
                    <a:solidFill>
                      <a:prstClr val="black"/>
                    </a:solidFill>
                  </a:rPr>
                  <a:t>3.D={</a:t>
                </a:r>
                <a:r>
                  <a:rPr lang="en-US" sz="4400" dirty="0" err="1" smtClean="0">
                    <a:solidFill>
                      <a:prstClr val="black"/>
                    </a:solidFill>
                  </a:rPr>
                  <a:t>x:x</a:t>
                </a:r>
                <a:r>
                  <a:rPr lang="en-US" sz="4400" dirty="0" smtClean="0">
                    <a:solidFill>
                      <a:prstClr val="black"/>
                    </a:solidFill>
                  </a:rPr>
                  <a:t> ,</a:t>
                </a:r>
                <a:r>
                  <a:rPr lang="bn-BD" sz="4400" dirty="0" smtClean="0">
                    <a:solidFill>
                      <a:prstClr val="black"/>
                    </a:solidFill>
                  </a:rPr>
                  <a:t>বিজোড় সংখ্যা </a:t>
                </a:r>
                <a:r>
                  <a:rPr lang="en-US" sz="4400" dirty="0">
                    <a:solidFill>
                      <a:prstClr val="black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 </m:t>
                    </m:r>
                  </m:oMath>
                </a14:m>
                <a:r>
                  <a:rPr lang="en-US" sz="4400" dirty="0" smtClean="0">
                    <a:solidFill>
                      <a:prstClr val="black"/>
                    </a:solidFill>
                  </a:rPr>
                  <a:t>x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10</m:t>
                    </m:r>
                  </m:oMath>
                </a14:m>
                <a:r>
                  <a:rPr lang="en-US" sz="4400" dirty="0" smtClean="0">
                    <a:solidFill>
                      <a:prstClr val="black"/>
                    </a:solidFill>
                  </a:rPr>
                  <a:t>}</a:t>
                </a:r>
                <a:endParaRPr lang="bn-BD" sz="4400" dirty="0" smtClean="0">
                  <a:solidFill>
                    <a:prstClr val="black"/>
                  </a:solidFill>
                </a:endParaRPr>
              </a:p>
              <a:p>
                <a:r>
                  <a:rPr lang="en-US" sz="4400" dirty="0" smtClean="0">
                    <a:solidFill>
                      <a:prstClr val="black"/>
                    </a:solidFill>
                  </a:rPr>
                  <a:t>4.B={</a:t>
                </a:r>
                <a:r>
                  <a:rPr lang="en-US" sz="4400" dirty="0" err="1" smtClean="0">
                    <a:solidFill>
                      <a:prstClr val="black"/>
                    </a:solidFill>
                  </a:rPr>
                  <a:t>x:x</a:t>
                </a:r>
                <a:r>
                  <a:rPr lang="en-US" sz="4400" dirty="0" smtClean="0">
                    <a:solidFill>
                      <a:prstClr val="black"/>
                    </a:solidFill>
                  </a:rPr>
                  <a:t> </a:t>
                </a:r>
                <a:r>
                  <a:rPr lang="bn-BD" sz="4400" dirty="0" smtClean="0">
                    <a:solidFill>
                      <a:prstClr val="black"/>
                    </a:solidFill>
                  </a:rPr>
                  <a:t> বিজোড় সংখ্যা </a:t>
                </a:r>
                <a:r>
                  <a:rPr lang="en-US" sz="4400" dirty="0" smtClean="0">
                    <a:solidFill>
                      <a:prstClr val="black"/>
                    </a:solidFill>
                  </a:rPr>
                  <a:t>x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10</m:t>
                    </m:r>
                  </m:oMath>
                </a14:m>
                <a:r>
                  <a:rPr lang="en-US" sz="4400" dirty="0" smtClean="0">
                    <a:solidFill>
                      <a:prstClr val="black"/>
                    </a:solidFill>
                  </a:rPr>
                  <a:t>}</a:t>
                </a:r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04" y="2286000"/>
                <a:ext cx="10203534" cy="3477875"/>
              </a:xfrm>
              <a:prstGeom prst="rect">
                <a:avLst/>
              </a:prstGeom>
              <a:blipFill rotWithShape="1">
                <a:blip r:embed="rId3"/>
                <a:stretch>
                  <a:fillRect l="-2449" t="-3503" b="-7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73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887200" cy="6858000"/>
            <a:chOff x="-20782" y="-34636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-20782" y="-34636"/>
              <a:ext cx="9144000" cy="6858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Vertical Scroll 3"/>
            <p:cNvSpPr/>
            <p:nvPr/>
          </p:nvSpPr>
          <p:spPr>
            <a:xfrm rot="16200000">
              <a:off x="-2911184" y="3162300"/>
              <a:ext cx="6487392" cy="533400"/>
            </a:xfrm>
            <a:prstGeom prst="verticalScroll">
              <a:avLst>
                <a:gd name="adj" fmla="val 24621"/>
              </a:avLst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Vertical Scroll 4"/>
            <p:cNvSpPr/>
            <p:nvPr/>
          </p:nvSpPr>
          <p:spPr>
            <a:xfrm rot="5400000">
              <a:off x="5498522" y="3158836"/>
              <a:ext cx="6487392" cy="609600"/>
            </a:xfrm>
            <a:prstGeom prst="verticalScroll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99213" y="51953"/>
              <a:ext cx="7838205" cy="278823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9213" y="6431974"/>
              <a:ext cx="7838205" cy="270164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574858" y="712573"/>
            <a:ext cx="59250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 kern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শিক্ষক</a:t>
            </a:r>
            <a:r>
              <a:rPr lang="en-US" sz="66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 </a:t>
            </a:r>
            <a:r>
              <a:rPr lang="en-US" sz="6600" b="1" kern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পরিচিতি</a:t>
            </a:r>
            <a:r>
              <a:rPr lang="en-US" sz="66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 </a:t>
            </a:r>
            <a:endParaRPr lang="en-US" sz="6600" b="1" kern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8088" y="2159444"/>
            <a:ext cx="5483231" cy="2677656"/>
          </a:xfrm>
          <a:prstGeom prst="rect">
            <a:avLst/>
          </a:prstGeom>
          <a:solidFill>
            <a:srgbClr val="E9E5DC">
              <a:lumMod val="9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2800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 এম ইকবাল </a:t>
            </a:r>
            <a:r>
              <a:rPr lang="bn-BD" sz="28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IN" sz="28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800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 (গণিত)</a:t>
            </a:r>
          </a:p>
          <a:p>
            <a:pPr>
              <a:defRPr/>
            </a:pPr>
            <a:r>
              <a:rPr lang="bn-BD" sz="2800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মেট্রো পুলিশ লাইন হাইস্কুল</a:t>
            </a:r>
            <a:endParaRPr lang="en-US" sz="2800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800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বয়রা, খুলনা </a:t>
            </a:r>
            <a:r>
              <a:rPr lang="bn-BD" sz="28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kern="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28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০১৭১২৬৫২২১৪</a:t>
            </a:r>
            <a:endParaRPr lang="en-US" sz="2800" kern="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smiqbal2214@gmail.com</a:t>
            </a:r>
            <a:endParaRPr lang="en-US" sz="2800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37020" y="1820569"/>
            <a:ext cx="4358640" cy="44196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D3481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292519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Dell\AppData\Local\Microsoft\Windows\INetCache\IE\HYCOYMG3\1280px-Example_of_A_is_a_proper_subset_of_B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21" y="3817013"/>
            <a:ext cx="4853940" cy="284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ll\AppData\Local\Microsoft\Windows\INetCache\IE\86OLU6JJ\220px-Subset_with_expansion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94" y="4572000"/>
            <a:ext cx="469681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526" y="210338"/>
            <a:ext cx="11582399" cy="121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bn-BD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উপসেট: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সেট হয় তবে 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সেটের সবগুলো উপাদান যদি 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সেটের মধ্যে থাকে তবে 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সেটকে 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সেটের উপসেট বলে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526" y="1752600"/>
            <a:ext cx="11048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 উপসেট: 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 দুইটি সেটের মধ্যে একটির উপাদান সংখ্যা যদি অন্য সেটের উপাদান সংখ্যা হতে কম হয় তবে কম উপাদান বিশিষ্ট সেটকে বেশি উপাদানের সেটের প্রকৃত উপসেট বলে</a:t>
            </a:r>
            <a:r>
              <a:rPr lang="bn-BD" sz="4000" dirty="0">
                <a:solidFill>
                  <a:prstClr val="black"/>
                </a:solidFill>
              </a:rPr>
              <a:t>।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6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03" y="609610"/>
            <a:ext cx="117009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4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44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44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4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44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4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4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4" y="4544885"/>
            <a:ext cx="2677204" cy="1534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45" y="4497236"/>
            <a:ext cx="2677204" cy="15346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90247" y="4462594"/>
            <a:ext cx="725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prstClr val="black"/>
                </a:solidFill>
              </a:rPr>
              <a:t>= </a:t>
            </a:r>
            <a:endParaRPr lang="en-US" sz="66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996" y="4414330"/>
            <a:ext cx="2677204" cy="15346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11705" y="4910618"/>
            <a:ext cx="2137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</a:rPr>
              <a:t>union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69" y="4394545"/>
            <a:ext cx="996050" cy="766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95" y="4812220"/>
            <a:ext cx="784364" cy="603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236" y="4805160"/>
            <a:ext cx="908045" cy="698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71" y="4573940"/>
            <a:ext cx="734074" cy="5722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338" y="4295401"/>
            <a:ext cx="743950" cy="5646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1" y="4738117"/>
            <a:ext cx="647280" cy="5046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653" y="4071524"/>
            <a:ext cx="950092" cy="7406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894" y="4741386"/>
            <a:ext cx="876448" cy="6741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849" y="4056537"/>
            <a:ext cx="968665" cy="7352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10" y="4756889"/>
            <a:ext cx="836077" cy="64313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53161" y="1933045"/>
            <a:ext cx="5172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0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40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0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2316" y="1907512"/>
            <a:ext cx="482918" cy="73342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09601" y="2767284"/>
            <a:ext cx="9938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0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Aও</a:t>
            </a:r>
            <a:r>
              <a:rPr lang="en-US" sz="40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B  </a:t>
            </a:r>
            <a:r>
              <a:rPr lang="en-US" sz="40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0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0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7501" y="3475175"/>
            <a:ext cx="7689533" cy="619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0346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550" y="592954"/>
            <a:ext cx="11420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4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4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4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endParaRPr lang="bn-IN" sz="4000" b="1" dirty="0" smtClean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000" b="1" dirty="0" err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bn-IN" sz="40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4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4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75" y="3977620"/>
            <a:ext cx="2677204" cy="15346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70" y="3935994"/>
            <a:ext cx="2677204" cy="1534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11" y="3994031"/>
            <a:ext cx="2677204" cy="1534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36129" y="4299691"/>
            <a:ext cx="2190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intersection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5820" y="4195488"/>
            <a:ext cx="968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prstClr val="black"/>
                </a:solidFill>
              </a:rPr>
              <a:t>=</a:t>
            </a:r>
            <a:endParaRPr lang="en-US" sz="60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62" y="4116602"/>
            <a:ext cx="929687" cy="715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0" y="4090842"/>
            <a:ext cx="925868" cy="712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70" y="3944019"/>
            <a:ext cx="1005819" cy="7737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98" y="4027314"/>
            <a:ext cx="929687" cy="71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84" y="4173421"/>
            <a:ext cx="742950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4556" y="1752612"/>
            <a:ext cx="54104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4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4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en-US" sz="4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3851" y="1536968"/>
            <a:ext cx="624840" cy="1200727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572265" y="2522041"/>
            <a:ext cx="9670149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4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সেট</a:t>
            </a:r>
            <a:endParaRPr lang="en-US" sz="4400" b="1" dirty="0" smtClean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2947" y="3316869"/>
            <a:ext cx="7466648" cy="619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062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036" y="1059879"/>
            <a:ext cx="10668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সার্বিক</a:t>
            </a:r>
            <a:r>
              <a:rPr lang="en-US" sz="400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00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000" dirty="0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000" dirty="0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dirty="0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4000" dirty="0" err="1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000" dirty="0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4000" dirty="0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উপসেট</a:t>
            </a:r>
            <a:r>
              <a:rPr lang="en-US" sz="4000" dirty="0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dirty="0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4000" dirty="0" err="1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endParaRPr lang="en-US" sz="4000" dirty="0">
              <a:ln w="10160">
                <a:solidFill>
                  <a:srgbClr val="4F81BD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000" dirty="0" err="1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4000" dirty="0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উপসেটগুলোর</a:t>
            </a:r>
            <a:r>
              <a:rPr lang="en-US" sz="4000" dirty="0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সাপেক্ষে</a:t>
            </a:r>
            <a:r>
              <a:rPr lang="en-US" sz="4000" dirty="0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সার্বিক</a:t>
            </a:r>
            <a:r>
              <a:rPr lang="en-US" sz="4000" dirty="0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</a:t>
            </a:r>
            <a:endParaRPr lang="en-US" sz="4000" dirty="0">
              <a:ln w="10160">
                <a:solidFill>
                  <a:srgbClr val="4F81BD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000" dirty="0" err="1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err="1" smtClean="0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।সর্বিক</a:t>
            </a:r>
            <a:r>
              <a:rPr lang="en-US" sz="4000" dirty="0" smtClean="0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000" dirty="0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4000" dirty="0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4000" dirty="0">
                <a:ln w="10160">
                  <a:solidFill>
                    <a:srgbClr val="4F81BD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dirty="0" smtClean="0">
              <a:ln w="10160">
                <a:solidFill>
                  <a:srgbClr val="4F81BD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bn-IN" sz="3200" b="1" dirty="0" smtClean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b="1" dirty="0" err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U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= {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1,2,3,4,5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}, A= {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1,3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}, B={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2,4,5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}</a:t>
            </a:r>
          </a:p>
          <a:p>
            <a:pPr lvl="0" algn="ctr"/>
            <a:r>
              <a:rPr lang="en-US" sz="32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A , B   </a:t>
            </a:r>
            <a:r>
              <a:rPr lang="en-US" sz="32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2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U </a:t>
            </a:r>
            <a:r>
              <a:rPr lang="en-US" sz="32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সেটে</a:t>
            </a:r>
            <a:r>
              <a:rPr lang="en-US" sz="32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বিদ্যমান</a:t>
            </a:r>
            <a:endParaRPr lang="en-US" sz="32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2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A ,B </a:t>
            </a:r>
            <a:r>
              <a:rPr lang="en-US" sz="32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সাপেক্ষে</a:t>
            </a:r>
            <a:r>
              <a:rPr lang="en-US" sz="32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U </a:t>
            </a:r>
            <a:r>
              <a:rPr lang="en-US" sz="32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সার্বিক</a:t>
            </a:r>
            <a:r>
              <a:rPr lang="en-US" sz="32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2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ctr"/>
            <a:endParaRPr lang="en-US" sz="4000" dirty="0">
              <a:ln w="10160">
                <a:solidFill>
                  <a:srgbClr val="4F81BD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7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2" y="1447800"/>
            <a:ext cx="10972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পূরক</a:t>
            </a:r>
            <a:r>
              <a:rPr lang="en-US" sz="44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4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44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বহির্ভূত</a:t>
            </a:r>
            <a:r>
              <a:rPr lang="en-US" sz="44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endParaRPr lang="en-US" sz="4400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4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4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পূরক</a:t>
            </a:r>
            <a:r>
              <a:rPr lang="en-US" sz="44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4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 smtClean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পূরক</a:t>
            </a:r>
            <a:r>
              <a:rPr lang="en-US" sz="44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4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44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রীতি</a:t>
            </a:r>
            <a:r>
              <a:rPr lang="en-US" sz="44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pPr lvl="0" algn="ctr"/>
            <a:r>
              <a:rPr lang="en-US" sz="40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বিয়োগফল</a:t>
            </a:r>
            <a:r>
              <a:rPr lang="en-US" sz="40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রীতি</a:t>
            </a:r>
            <a:r>
              <a:rPr lang="en-US" sz="40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A′ = U – A </a:t>
            </a:r>
            <a:r>
              <a:rPr lang="en-US" sz="40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বা</a:t>
            </a:r>
            <a:r>
              <a:rPr lang="en-US" sz="40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U\A</a:t>
            </a:r>
          </a:p>
          <a:p>
            <a:pPr lvl="0"/>
            <a:r>
              <a:rPr lang="en-US" sz="40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0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pPr lvl="0" algn="ctr"/>
            <a:endParaRPr lang="en-US" sz="4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0" y="4114800"/>
            <a:ext cx="3484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A′ ={X:X ∉ A} </a:t>
            </a:r>
            <a:endParaRPr lang="en-US" sz="40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82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75" y="73742"/>
            <a:ext cx="11618777" cy="1343896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7200" b="1" dirty="0" smtClean="0">
                <a:solidFill>
                  <a:srgbClr val="0000CC"/>
                </a:solidFill>
              </a:rPr>
              <a:t>দলীয় কাজ</a:t>
            </a:r>
            <a:endParaRPr lang="en-US" sz="72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72" y="1600200"/>
            <a:ext cx="11522915" cy="5080819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 = { 1, 2, 3, 4, 5, 6 } 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= { 1, 2, 3 }  ,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 = { 2, 4, 5 }  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এবং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 = { 4, 6, 7 }  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হলে নিম্নলিখিত সেটগুলো নির্ণয় করঃ</a:t>
            </a:r>
            <a:endParaRPr lang="en-US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bn-BD" sz="2000" dirty="0" smtClean="0"/>
          </a:p>
          <a:p>
            <a:pPr marL="571500" indent="-571500">
              <a:buAutoNum type="romanLcParenR"/>
            </a:pPr>
            <a:r>
              <a:rPr lang="en-US" sz="5400" dirty="0" smtClean="0">
                <a:solidFill>
                  <a:srgbClr val="FF0000"/>
                </a:solidFill>
                <a:latin typeface="Lucida Sans Unicode"/>
              </a:rPr>
              <a:t>A </a:t>
            </a:r>
            <a:r>
              <a:rPr lang="en-US" sz="54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⋃ B			ii) A ⋂ C</a:t>
            </a:r>
          </a:p>
          <a:p>
            <a:pPr marL="571500" indent="-571500">
              <a:buNone/>
            </a:pPr>
            <a:r>
              <a:rPr lang="en-US" sz="54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iii) A</a:t>
            </a:r>
            <a:r>
              <a:rPr lang="he-IL" sz="54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׳</a:t>
            </a:r>
            <a:r>
              <a:rPr lang="en-US" sz="54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				iv) A</a:t>
            </a:r>
            <a:r>
              <a:rPr lang="he-IL" sz="54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׳</a:t>
            </a:r>
            <a:r>
              <a:rPr lang="bn-BD" sz="5400" dirty="0" smtClean="0">
                <a:solidFill>
                  <a:srgbClr val="FF0000"/>
                </a:solidFill>
              </a:rPr>
              <a:t> </a:t>
            </a:r>
            <a:r>
              <a:rPr lang="he-IL" sz="54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⋃</a:t>
            </a:r>
            <a:r>
              <a:rPr lang="en-US" sz="54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B</a:t>
            </a:r>
            <a:r>
              <a:rPr lang="he-IL" sz="54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he-IL" sz="4800" dirty="0" smtClean="0">
                <a:latin typeface="Lucida Sans Unicode"/>
                <a:cs typeface="Lucida Sans Unicode"/>
              </a:rPr>
              <a:t>׳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7422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38" y="88490"/>
            <a:ext cx="11618779" cy="132914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rgbClr val="7030A0"/>
                </a:solidFill>
              </a:rPr>
              <a:t>মূল্যায়ন</a:t>
            </a:r>
            <a:endParaRPr lang="en-US" sz="8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97" y="1600200"/>
            <a:ext cx="11581015" cy="5119255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5400" b="1" dirty="0" smtClean="0"/>
              <a:t>U = { 1, 2, 3, 4, 5, 6 } ,</a:t>
            </a:r>
            <a:r>
              <a:rPr lang="bn-BD" sz="5400" b="1" dirty="0" smtClean="0"/>
              <a:t> </a:t>
            </a:r>
          </a:p>
          <a:p>
            <a:pPr algn="just">
              <a:buNone/>
            </a:pPr>
            <a:r>
              <a:rPr lang="en-US" sz="5400" b="1" dirty="0" smtClean="0"/>
              <a:t>A = { 1, 2, 3 }  ,</a:t>
            </a:r>
            <a:r>
              <a:rPr lang="bn-BD" sz="5400" b="1" dirty="0" smtClean="0"/>
              <a:t> </a:t>
            </a:r>
            <a:r>
              <a:rPr lang="en-US" sz="5400" b="1" dirty="0" smtClean="0"/>
              <a:t>B = { 2, 4, 5 }  </a:t>
            </a:r>
            <a:r>
              <a:rPr lang="bn-BD" sz="5400" b="1" dirty="0" smtClean="0"/>
              <a:t>এবং</a:t>
            </a:r>
          </a:p>
          <a:p>
            <a:pPr algn="just">
              <a:buNone/>
            </a:pPr>
            <a:r>
              <a:rPr lang="en-US" sz="5400" b="1" dirty="0" smtClean="0"/>
              <a:t>C={4, 6, 7}</a:t>
            </a:r>
            <a:r>
              <a:rPr lang="bn-BD" sz="5400" b="1" dirty="0" smtClean="0"/>
              <a:t> হলে নিম্নলিখিত সেটগুলো নির্ণয় করঃ</a:t>
            </a:r>
            <a:endParaRPr lang="en-US" sz="5400" b="1" dirty="0" smtClean="0"/>
          </a:p>
          <a:p>
            <a:pPr algn="just">
              <a:buNone/>
            </a:pPr>
            <a:r>
              <a:rPr lang="bn-BD" sz="5400" b="1" dirty="0" smtClean="0"/>
              <a:t>১। </a:t>
            </a:r>
            <a:r>
              <a:rPr lang="en-US" sz="5400" b="1" dirty="0" smtClean="0"/>
              <a:t>B</a:t>
            </a:r>
            <a:r>
              <a:rPr lang="he-IL" sz="5400" b="1" dirty="0" smtClean="0">
                <a:latin typeface="Lucida Sans Unicode"/>
                <a:cs typeface="Lucida Sans Unicode"/>
              </a:rPr>
              <a:t>׳</a:t>
            </a:r>
            <a:r>
              <a:rPr lang="bn-IN" sz="5400" b="1" dirty="0" smtClean="0">
                <a:latin typeface="Lucida Sans Unicode"/>
                <a:cs typeface="Lucida Sans Unicode"/>
              </a:rPr>
              <a:t>=?</a:t>
            </a:r>
            <a:r>
              <a:rPr lang="en-US" sz="5400" b="1" dirty="0" smtClean="0">
                <a:latin typeface="Lucida Sans Unicode"/>
                <a:cs typeface="Lucida Sans Unicode"/>
              </a:rPr>
              <a:t> </a:t>
            </a:r>
            <a:endParaRPr lang="bn-IN" sz="5400" b="1" dirty="0" smtClean="0">
              <a:latin typeface="Lucida Sans Unicode"/>
              <a:cs typeface="Lucida Sans Unicode"/>
            </a:endParaRPr>
          </a:p>
          <a:p>
            <a:pPr algn="just">
              <a:buNone/>
            </a:pPr>
            <a:r>
              <a:rPr lang="bn-BD" sz="5400" b="1" dirty="0" smtClean="0"/>
              <a:t>২। </a:t>
            </a:r>
            <a:r>
              <a:rPr lang="en-US" sz="5400" b="1" dirty="0" smtClean="0"/>
              <a:t>A </a:t>
            </a:r>
            <a:r>
              <a:rPr lang="en-US" sz="5400" b="1" dirty="0" smtClean="0">
                <a:latin typeface="Lucida Sans Unicode"/>
                <a:cs typeface="Lucida Sans Unicode"/>
              </a:rPr>
              <a:t>∖ B</a:t>
            </a:r>
            <a:r>
              <a:rPr lang="bn-BD" sz="5400" b="1" dirty="0" smtClean="0">
                <a:latin typeface="Lucida Sans Unicode"/>
                <a:cs typeface="Lucida Sans Unicode"/>
              </a:rPr>
              <a:t> </a:t>
            </a:r>
            <a:r>
              <a:rPr lang="bn-IN" sz="5400" b="1" dirty="0" smtClean="0">
                <a:latin typeface="Lucida Sans Unicode"/>
                <a:cs typeface="Lucida Sans Unicode"/>
              </a:rPr>
              <a:t>=?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3497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" y="1374967"/>
            <a:ext cx="11292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A={6,7,8,9,10,11,12,13} </a:t>
            </a:r>
            <a:r>
              <a:rPr lang="en-US" sz="2000" dirty="0" err="1" smtClean="0">
                <a:solidFill>
                  <a:prstClr val="black"/>
                </a:solidFill>
              </a:rPr>
              <a:t>হলে</a:t>
            </a:r>
            <a:r>
              <a:rPr lang="en-US" sz="2000" dirty="0" smtClean="0">
                <a:solidFill>
                  <a:prstClr val="black"/>
                </a:solidFill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</a:rPr>
              <a:t>নিচের</a:t>
            </a:r>
            <a:r>
              <a:rPr lang="en-US" sz="2000" dirty="0" smtClean="0">
                <a:solidFill>
                  <a:prstClr val="black"/>
                </a:solidFill>
              </a:rPr>
              <a:t> (১ </a:t>
            </a:r>
            <a:r>
              <a:rPr lang="en-US" sz="2000" dirty="0" err="1" smtClean="0">
                <a:solidFill>
                  <a:prstClr val="black"/>
                </a:solidFill>
              </a:rPr>
              <a:t>থেকে</a:t>
            </a:r>
            <a:r>
              <a:rPr lang="en-US" sz="2000" dirty="0" smtClean="0">
                <a:solidFill>
                  <a:prstClr val="black"/>
                </a:solidFill>
              </a:rPr>
              <a:t> ৩) </a:t>
            </a:r>
            <a:r>
              <a:rPr lang="en-US" sz="2000" dirty="0" err="1" smtClean="0">
                <a:solidFill>
                  <a:prstClr val="black"/>
                </a:solidFill>
              </a:rPr>
              <a:t>প্রশ্নগুলোর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উত্তর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দাওঃ</a:t>
            </a:r>
            <a:endParaRPr lang="en-US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7180" y="2667000"/>
                <a:ext cx="115900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AutoNum type="arabicPeriod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A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সেটের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সঠিক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প্রকাশ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কোনটি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? ক) {x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6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13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} 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খ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 {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6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13</m:t>
                    </m:r>
                  </m:oMath>
                </a14:m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                                                           গ) {x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6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≤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13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}   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ঘ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 {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6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13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" y="2667000"/>
                <a:ext cx="11590020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579" t="-6897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97180" y="3886200"/>
            <a:ext cx="11292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২. A </a:t>
            </a:r>
            <a:r>
              <a:rPr lang="en-US" sz="2000" dirty="0" err="1" smtClean="0">
                <a:solidFill>
                  <a:prstClr val="black"/>
                </a:solidFill>
              </a:rPr>
              <a:t>সেটের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মৌলিক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সংখ্যাগুলোর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সেট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কোনটি</a:t>
            </a:r>
            <a:r>
              <a:rPr lang="en-US" sz="2000" dirty="0" smtClean="0">
                <a:solidFill>
                  <a:prstClr val="black"/>
                </a:solidFill>
              </a:rPr>
              <a:t>? </a:t>
            </a:r>
            <a:r>
              <a:rPr lang="bn-IN" sz="2000" dirty="0" smtClean="0">
                <a:solidFill>
                  <a:prstClr val="black"/>
                </a:solidFill>
              </a:rPr>
              <a:t>      </a:t>
            </a:r>
            <a:r>
              <a:rPr lang="en-US" sz="2000" dirty="0" smtClean="0">
                <a:solidFill>
                  <a:prstClr val="black"/>
                </a:solidFill>
              </a:rPr>
              <a:t>ক</a:t>
            </a:r>
            <a:r>
              <a:rPr lang="en-US" sz="2000" dirty="0" smtClean="0">
                <a:solidFill>
                  <a:prstClr val="black"/>
                </a:solidFill>
              </a:rPr>
              <a:t>) {6,8,10,12}   </a:t>
            </a:r>
            <a:r>
              <a:rPr lang="bn-IN" sz="2000" dirty="0" smtClean="0">
                <a:solidFill>
                  <a:prstClr val="black"/>
                </a:solidFill>
              </a:rPr>
              <a:t>       </a:t>
            </a:r>
            <a:r>
              <a:rPr lang="en-US" sz="2000" dirty="0" smtClean="0">
                <a:solidFill>
                  <a:prstClr val="black"/>
                </a:solidFill>
              </a:rPr>
              <a:t>খ</a:t>
            </a:r>
            <a:r>
              <a:rPr lang="en-US" sz="2000" dirty="0" smtClean="0">
                <a:solidFill>
                  <a:prstClr val="black"/>
                </a:solidFill>
              </a:rPr>
              <a:t>)  {7,9,11,13}</a:t>
            </a:r>
          </a:p>
          <a:p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   					        </a:t>
            </a:r>
            <a:r>
              <a:rPr lang="bn-IN" sz="2000" dirty="0" smtClean="0">
                <a:solidFill>
                  <a:prstClr val="black"/>
                </a:solidFill>
              </a:rPr>
              <a:t>     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গ) {7,11,13}  </a:t>
            </a:r>
            <a:r>
              <a:rPr lang="bn-IN" sz="2000" dirty="0" smtClean="0">
                <a:solidFill>
                  <a:prstClr val="black"/>
                </a:solidFill>
              </a:rPr>
              <a:t>     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ঘ) { 9,12}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" y="5130463"/>
            <a:ext cx="1109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 startAt="3"/>
            </a:pPr>
            <a:r>
              <a:rPr lang="en-US" sz="2000" dirty="0" smtClean="0">
                <a:solidFill>
                  <a:prstClr val="black"/>
                </a:solidFill>
              </a:rPr>
              <a:t>A </a:t>
            </a:r>
            <a:r>
              <a:rPr lang="en-US" sz="2000" dirty="0" err="1" smtClean="0">
                <a:solidFill>
                  <a:prstClr val="black"/>
                </a:solidFill>
              </a:rPr>
              <a:t>সেটের</a:t>
            </a:r>
            <a:r>
              <a:rPr lang="en-US" sz="2000" dirty="0" smtClean="0">
                <a:solidFill>
                  <a:prstClr val="black"/>
                </a:solidFill>
              </a:rPr>
              <a:t> 3 </a:t>
            </a:r>
            <a:r>
              <a:rPr lang="en-US" sz="2000" dirty="0" err="1" smtClean="0">
                <a:solidFill>
                  <a:prstClr val="black"/>
                </a:solidFill>
              </a:rPr>
              <a:t>এর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গুণিতকগলোর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সেট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কোনটি</a:t>
            </a:r>
            <a:r>
              <a:rPr lang="en-US" sz="2000" dirty="0" smtClean="0">
                <a:solidFill>
                  <a:prstClr val="black"/>
                </a:solidFill>
              </a:rPr>
              <a:t>? </a:t>
            </a:r>
          </a:p>
          <a:p>
            <a:pPr lvl="6"/>
            <a:r>
              <a:rPr lang="en-US" sz="2000" dirty="0" smtClean="0">
                <a:solidFill>
                  <a:prstClr val="black"/>
                </a:solidFill>
              </a:rPr>
              <a:t>ক) {6,9}     </a:t>
            </a:r>
            <a:r>
              <a:rPr lang="bn-IN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  <a:r>
              <a:rPr lang="en-US" sz="2000" dirty="0" smtClean="0">
                <a:solidFill>
                  <a:prstClr val="black"/>
                </a:solidFill>
              </a:rPr>
              <a:t>খ) {6,11}        </a:t>
            </a:r>
            <a:r>
              <a:rPr lang="bn-IN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গ) {9,12}     </a:t>
            </a:r>
            <a:r>
              <a:rPr lang="bn-IN" sz="2000" dirty="0" smtClean="0">
                <a:solidFill>
                  <a:prstClr val="black"/>
                </a:solidFill>
              </a:rPr>
              <a:t>       </a:t>
            </a:r>
            <a:r>
              <a:rPr lang="en-US" sz="2000" dirty="0" smtClean="0">
                <a:solidFill>
                  <a:prstClr val="black"/>
                </a:solidFill>
              </a:rPr>
              <a:t>ঘ</a:t>
            </a:r>
            <a:r>
              <a:rPr lang="en-US" sz="2000" dirty="0" smtClean="0">
                <a:solidFill>
                  <a:prstClr val="black"/>
                </a:solidFill>
              </a:rPr>
              <a:t>) {6,9,12}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90" y="6172214"/>
            <a:ext cx="178307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উত্তরঃ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2773680" y="6172200"/>
            <a:ext cx="812292" cy="3693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5537454" y="6172200"/>
            <a:ext cx="812292" cy="3693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8122920" y="6139934"/>
            <a:ext cx="812292" cy="3693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12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1.85185E-6 L 0.16494 -0.4601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-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 -0.2935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0.0658 -0.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52400"/>
            <a:ext cx="9512955" cy="132914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9600" dirty="0" err="1" smtClean="0">
                <a:latin typeface="NikoshBAN"/>
              </a:rPr>
              <a:t>বাড়ির</a:t>
            </a:r>
            <a:r>
              <a:rPr lang="en-US" sz="9600" dirty="0" smtClean="0">
                <a:latin typeface="NikoshBAN"/>
              </a:rPr>
              <a:t> </a:t>
            </a:r>
            <a:r>
              <a:rPr lang="en-US" sz="9600" dirty="0" err="1" smtClean="0">
                <a:latin typeface="NikoshBAN"/>
              </a:rPr>
              <a:t>কাজ</a:t>
            </a:r>
            <a:endParaRPr lang="en-US" sz="9600" dirty="0">
              <a:latin typeface="Niko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96" y="1828802"/>
            <a:ext cx="11193779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1F497D"/>
                </a:solidFill>
              </a:rPr>
              <a:t>১। </a:t>
            </a:r>
            <a:r>
              <a:rPr lang="en-US" sz="4000" b="1" dirty="0">
                <a:solidFill>
                  <a:srgbClr val="1F497D"/>
                </a:solidFill>
              </a:rPr>
              <a:t>A = { -1, 0, 2, 3 } ,  B = { -3, 3, 4, 5 } </a:t>
            </a:r>
            <a:r>
              <a:rPr lang="bn-BD" sz="4000" b="1" dirty="0">
                <a:solidFill>
                  <a:srgbClr val="1F497D"/>
                </a:solidFill>
              </a:rPr>
              <a:t> হলে </a:t>
            </a:r>
            <a:r>
              <a:rPr lang="en-US" sz="4000" b="1" dirty="0">
                <a:solidFill>
                  <a:srgbClr val="1F497D"/>
                </a:solidFill>
              </a:rPr>
              <a:t> </a:t>
            </a:r>
            <a:r>
              <a:rPr lang="bn-BD" sz="4000" b="1" dirty="0">
                <a:solidFill>
                  <a:srgbClr val="1F497D"/>
                </a:solidFill>
              </a:rPr>
              <a:t> 	</a:t>
            </a:r>
            <a:endParaRPr lang="bn-IN" sz="4000" b="1" dirty="0" smtClean="0">
              <a:solidFill>
                <a:srgbClr val="1F497D"/>
              </a:solidFill>
            </a:endParaRPr>
          </a:p>
          <a:p>
            <a:r>
              <a:rPr lang="bn-BD" sz="4000" b="1" dirty="0" smtClean="0">
                <a:solidFill>
                  <a:srgbClr val="1F497D"/>
                </a:solidFill>
              </a:rPr>
              <a:t> </a:t>
            </a:r>
            <a:r>
              <a:rPr lang="en-US" sz="4000" b="1" dirty="0">
                <a:solidFill>
                  <a:srgbClr val="1F497D"/>
                </a:solidFill>
              </a:rPr>
              <a:t>A </a:t>
            </a:r>
            <a:r>
              <a:rPr lang="en-US" sz="4000" b="1" dirty="0">
                <a:solidFill>
                  <a:srgbClr val="1F497D"/>
                </a:solidFill>
                <a:latin typeface="Lucida Sans Unicode"/>
                <a:cs typeface="Lucida Sans Unicode"/>
              </a:rPr>
              <a:t>⋃ B </a:t>
            </a:r>
            <a:r>
              <a:rPr lang="en-US" sz="4000" b="1" dirty="0" err="1">
                <a:solidFill>
                  <a:srgbClr val="1F497D"/>
                </a:solidFill>
                <a:latin typeface="NikoshBAN"/>
              </a:rPr>
              <a:t>এবং</a:t>
            </a:r>
            <a:r>
              <a:rPr lang="en-US" sz="4000" b="1" dirty="0">
                <a:solidFill>
                  <a:srgbClr val="1F497D"/>
                </a:solidFill>
                <a:latin typeface="NikoshBAN"/>
              </a:rPr>
              <a:t> </a:t>
            </a:r>
            <a:r>
              <a:rPr lang="en-US" sz="4000" b="1" dirty="0">
                <a:solidFill>
                  <a:srgbClr val="1F497D"/>
                </a:solidFill>
                <a:latin typeface="Lucida Sans Unicode"/>
                <a:cs typeface="Lucida Sans Unicode"/>
              </a:rPr>
              <a:t>A ⋂ B </a:t>
            </a:r>
            <a:r>
              <a:rPr lang="en-US" sz="4000" b="1" dirty="0" err="1">
                <a:solidFill>
                  <a:srgbClr val="1F497D"/>
                </a:solidFill>
                <a:latin typeface="NikoshBAN"/>
              </a:rPr>
              <a:t>নির্ণয়</a:t>
            </a:r>
            <a:r>
              <a:rPr lang="en-US" sz="4000" b="1" dirty="0">
                <a:solidFill>
                  <a:srgbClr val="1F497D"/>
                </a:solidFill>
                <a:latin typeface="NikoshBAN"/>
              </a:rPr>
              <a:t> </a:t>
            </a:r>
            <a:endParaRPr lang="bn-BD" sz="4000" b="1" dirty="0">
              <a:solidFill>
                <a:srgbClr val="1F497D"/>
              </a:solidFill>
              <a:latin typeface="Lucida Sans Unicode"/>
              <a:cs typeface="Lucida Sans Unicode"/>
            </a:endParaRPr>
          </a:p>
          <a:p>
            <a:pPr algn="just"/>
            <a:r>
              <a:rPr lang="bn-BD" sz="4000" b="1" dirty="0">
                <a:solidFill>
                  <a:srgbClr val="1F497D"/>
                </a:solidFill>
                <a:latin typeface="Lucida Sans Unicode"/>
              </a:rPr>
              <a:t>২। </a:t>
            </a:r>
            <a:r>
              <a:rPr lang="en-US" sz="4000" b="1" dirty="0">
                <a:solidFill>
                  <a:srgbClr val="1F497D"/>
                </a:solidFill>
              </a:rPr>
              <a:t>U = { 1, 2, 3, 4, 5, 6 },</a:t>
            </a:r>
            <a:r>
              <a:rPr lang="bn-BD" sz="4000" b="1" dirty="0">
                <a:solidFill>
                  <a:srgbClr val="1F497D"/>
                </a:solidFill>
              </a:rPr>
              <a:t> </a:t>
            </a:r>
            <a:r>
              <a:rPr lang="en-US" sz="4000" b="1" dirty="0">
                <a:solidFill>
                  <a:srgbClr val="1F497D"/>
                </a:solidFill>
              </a:rPr>
              <a:t>A = {</a:t>
            </a:r>
            <a:r>
              <a:rPr lang="bn-BD" sz="4000" b="1" dirty="0">
                <a:solidFill>
                  <a:srgbClr val="1F497D"/>
                </a:solidFill>
              </a:rPr>
              <a:t> </a:t>
            </a:r>
            <a:r>
              <a:rPr lang="en-US" sz="4000" b="1" dirty="0">
                <a:solidFill>
                  <a:srgbClr val="1F497D"/>
                </a:solidFill>
              </a:rPr>
              <a:t>1, 2, 3</a:t>
            </a:r>
            <a:r>
              <a:rPr lang="bn-BD" sz="4000" b="1" dirty="0">
                <a:solidFill>
                  <a:srgbClr val="1F497D"/>
                </a:solidFill>
              </a:rPr>
              <a:t> </a:t>
            </a:r>
            <a:r>
              <a:rPr lang="en-US" sz="4000" b="1" dirty="0">
                <a:solidFill>
                  <a:srgbClr val="1F497D"/>
                </a:solidFill>
              </a:rPr>
              <a:t>} ,</a:t>
            </a:r>
            <a:r>
              <a:rPr lang="bn-BD" sz="4000" b="1" dirty="0">
                <a:solidFill>
                  <a:srgbClr val="1F497D"/>
                </a:solidFill>
              </a:rPr>
              <a:t>	 </a:t>
            </a:r>
            <a:r>
              <a:rPr lang="en-US" sz="4000" b="1" dirty="0" smtClean="0">
                <a:solidFill>
                  <a:srgbClr val="1F497D"/>
                </a:solidFill>
              </a:rPr>
              <a:t>B </a:t>
            </a:r>
            <a:r>
              <a:rPr lang="en-US" sz="4000" b="1" dirty="0">
                <a:solidFill>
                  <a:srgbClr val="1F497D"/>
                </a:solidFill>
              </a:rPr>
              <a:t>= { 2, 4, 5 } </a:t>
            </a:r>
            <a:r>
              <a:rPr lang="en-US" sz="4000" b="1" dirty="0" err="1">
                <a:solidFill>
                  <a:srgbClr val="1F497D"/>
                </a:solidFill>
                <a:latin typeface="NikoshBAN"/>
              </a:rPr>
              <a:t>এবং</a:t>
            </a:r>
            <a:r>
              <a:rPr lang="bn-BD" sz="4000" b="1" dirty="0">
                <a:solidFill>
                  <a:srgbClr val="1F497D"/>
                </a:solidFill>
              </a:rPr>
              <a:t> </a:t>
            </a:r>
            <a:r>
              <a:rPr lang="en-US" sz="4000" b="1" dirty="0">
                <a:solidFill>
                  <a:srgbClr val="1F497D"/>
                </a:solidFill>
              </a:rPr>
              <a:t>C</a:t>
            </a:r>
            <a:r>
              <a:rPr lang="bn-BD" sz="4000" b="1" dirty="0">
                <a:solidFill>
                  <a:srgbClr val="1F497D"/>
                </a:solidFill>
              </a:rPr>
              <a:t> </a:t>
            </a:r>
            <a:r>
              <a:rPr lang="en-US" sz="4000" b="1" dirty="0">
                <a:solidFill>
                  <a:srgbClr val="1F497D"/>
                </a:solidFill>
              </a:rPr>
              <a:t>=</a:t>
            </a:r>
            <a:r>
              <a:rPr lang="bn-BD" sz="4000" b="1" dirty="0">
                <a:solidFill>
                  <a:srgbClr val="1F497D"/>
                </a:solidFill>
              </a:rPr>
              <a:t> </a:t>
            </a:r>
            <a:r>
              <a:rPr lang="en-US" sz="4000" b="1" dirty="0">
                <a:solidFill>
                  <a:srgbClr val="1F497D"/>
                </a:solidFill>
              </a:rPr>
              <a:t>{</a:t>
            </a:r>
            <a:r>
              <a:rPr lang="bn-BD" sz="4000" b="1" dirty="0">
                <a:solidFill>
                  <a:srgbClr val="1F497D"/>
                </a:solidFill>
              </a:rPr>
              <a:t> </a:t>
            </a:r>
            <a:r>
              <a:rPr lang="en-US" sz="4000" b="1" dirty="0">
                <a:solidFill>
                  <a:srgbClr val="1F497D"/>
                </a:solidFill>
              </a:rPr>
              <a:t>4, 6, 7</a:t>
            </a:r>
            <a:r>
              <a:rPr lang="bn-BD" sz="4000" b="1" dirty="0">
                <a:solidFill>
                  <a:srgbClr val="1F497D"/>
                </a:solidFill>
              </a:rPr>
              <a:t> </a:t>
            </a:r>
            <a:r>
              <a:rPr lang="en-US" sz="4000" b="1" dirty="0">
                <a:solidFill>
                  <a:srgbClr val="1F497D"/>
                </a:solidFill>
              </a:rPr>
              <a:t>}</a:t>
            </a:r>
            <a:r>
              <a:rPr lang="bn-BD" sz="4000" b="1" dirty="0">
                <a:solidFill>
                  <a:srgbClr val="1F497D"/>
                </a:solidFill>
              </a:rPr>
              <a:t> </a:t>
            </a:r>
            <a:r>
              <a:rPr lang="en-US" sz="4000" b="1" dirty="0" err="1">
                <a:solidFill>
                  <a:srgbClr val="1F497D"/>
                </a:solidFill>
                <a:latin typeface="NikoshBAN"/>
              </a:rPr>
              <a:t>হলে</a:t>
            </a:r>
            <a:r>
              <a:rPr lang="en-US" sz="4000" b="1" dirty="0">
                <a:solidFill>
                  <a:srgbClr val="1F497D"/>
                </a:solidFill>
                <a:latin typeface="NikoshBAN"/>
              </a:rPr>
              <a:t> </a:t>
            </a:r>
            <a:r>
              <a:rPr lang="bn-BD" sz="4000" b="1" dirty="0">
                <a:solidFill>
                  <a:srgbClr val="1F497D"/>
                </a:solidFill>
              </a:rPr>
              <a:t>	</a:t>
            </a:r>
            <a:r>
              <a:rPr lang="en-US" sz="4000" b="1" dirty="0" err="1">
                <a:solidFill>
                  <a:srgbClr val="1F497D"/>
                </a:solidFill>
                <a:latin typeface="NikoshBAN"/>
              </a:rPr>
              <a:t>প্রমাণ</a:t>
            </a:r>
            <a:r>
              <a:rPr lang="en-US" sz="4000" b="1" dirty="0">
                <a:solidFill>
                  <a:srgbClr val="1F497D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1F497D"/>
                </a:solidFill>
                <a:latin typeface="NikoshBAN"/>
              </a:rPr>
              <a:t>কর</a:t>
            </a:r>
            <a:r>
              <a:rPr lang="en-US" sz="4000" b="1" dirty="0">
                <a:solidFill>
                  <a:srgbClr val="1F497D"/>
                </a:solidFill>
              </a:rPr>
              <a:t> </a:t>
            </a:r>
            <a:r>
              <a:rPr lang="en-US" sz="4000" b="1" dirty="0" err="1">
                <a:solidFill>
                  <a:srgbClr val="1F497D"/>
                </a:solidFill>
                <a:latin typeface="NikoshBAN"/>
              </a:rPr>
              <a:t>যে</a:t>
            </a:r>
            <a:r>
              <a:rPr lang="en-US" sz="4000" b="1" dirty="0">
                <a:solidFill>
                  <a:srgbClr val="1F497D"/>
                </a:solidFill>
                <a:latin typeface="NikoshBAN"/>
              </a:rPr>
              <a:t>, </a:t>
            </a:r>
            <a:endParaRPr lang="en-US" sz="4000" b="1" dirty="0">
              <a:solidFill>
                <a:srgbClr val="1F497D"/>
              </a:solidFill>
            </a:endParaRPr>
          </a:p>
          <a:p>
            <a:pPr marL="514350" indent="-514350">
              <a:buFontTx/>
              <a:buAutoNum type="romanLcParenR"/>
            </a:pPr>
            <a:r>
              <a:rPr lang="en-US" sz="4000" b="1" dirty="0">
                <a:solidFill>
                  <a:srgbClr val="1F497D"/>
                </a:solidFill>
              </a:rPr>
              <a:t>(A</a:t>
            </a:r>
            <a:r>
              <a:rPr lang="en-US" sz="4000" b="1" dirty="0">
                <a:solidFill>
                  <a:srgbClr val="1F497D"/>
                </a:solidFill>
                <a:latin typeface="Lucida Sans Unicode"/>
                <a:cs typeface="Lucida Sans Unicode"/>
              </a:rPr>
              <a:t> ⋃ B)</a:t>
            </a:r>
            <a:r>
              <a:rPr lang="he-IL" sz="4000" b="1" dirty="0">
                <a:solidFill>
                  <a:srgbClr val="1F497D"/>
                </a:solidFill>
                <a:latin typeface="Lucida Sans Unicode"/>
                <a:cs typeface="Lucida Sans Unicode"/>
              </a:rPr>
              <a:t>׳</a:t>
            </a:r>
            <a:r>
              <a:rPr lang="en-US" sz="4000" b="1" dirty="0">
                <a:solidFill>
                  <a:srgbClr val="1F497D"/>
                </a:solidFill>
                <a:latin typeface="Lucida Sans Unicode"/>
                <a:cs typeface="Lucida Sans Unicode"/>
              </a:rPr>
              <a:t> = A</a:t>
            </a:r>
            <a:r>
              <a:rPr lang="he-IL" sz="4000" b="1" dirty="0">
                <a:solidFill>
                  <a:srgbClr val="1F497D"/>
                </a:solidFill>
                <a:latin typeface="Lucida Sans Unicode"/>
                <a:cs typeface="Lucida Sans Unicode"/>
              </a:rPr>
              <a:t>׳</a:t>
            </a:r>
            <a:r>
              <a:rPr lang="en-US" sz="4000" b="1" dirty="0">
                <a:solidFill>
                  <a:srgbClr val="1F497D"/>
                </a:solidFill>
                <a:latin typeface="Lucida Sans Unicode"/>
                <a:cs typeface="Lucida Sans Unicode"/>
              </a:rPr>
              <a:t> ⋂ B</a:t>
            </a:r>
            <a:r>
              <a:rPr lang="he-IL" sz="4000" b="1" dirty="0">
                <a:solidFill>
                  <a:srgbClr val="1F497D"/>
                </a:solidFill>
                <a:latin typeface="Lucida Sans Unicode"/>
                <a:cs typeface="Lucida Sans Unicode"/>
              </a:rPr>
              <a:t>׳</a:t>
            </a:r>
            <a:r>
              <a:rPr lang="en-US" sz="4000" b="1" dirty="0">
                <a:solidFill>
                  <a:srgbClr val="1F497D"/>
                </a:solidFill>
                <a:latin typeface="Lucida Sans Unicode"/>
                <a:cs typeface="Lucida Sans Unicode"/>
              </a:rPr>
              <a:t> </a:t>
            </a:r>
          </a:p>
          <a:p>
            <a:pPr marL="514350" indent="-514350">
              <a:buFontTx/>
              <a:buAutoNum type="romanLcParenR"/>
            </a:pPr>
            <a:r>
              <a:rPr lang="en-US" sz="4000" b="1" dirty="0">
                <a:solidFill>
                  <a:srgbClr val="1F497D"/>
                </a:solidFill>
                <a:latin typeface="Lucida Sans Unicode"/>
                <a:cs typeface="Lucida Sans Unicode"/>
              </a:rPr>
              <a:t>(A ⋃ B) ⋂ C=(A⋂B)⋃(B⋂C)</a:t>
            </a:r>
            <a:endParaRPr lang="bn-BD" sz="40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0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85900" y="762000"/>
            <a:ext cx="8915400" cy="5334000"/>
          </a:xfrm>
          <a:prstGeom prst="roundRect">
            <a:avLst>
              <a:gd name="adj" fmla="val 8857"/>
            </a:avLst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4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Vertical Scroll 2"/>
          <p:cNvSpPr/>
          <p:nvPr/>
        </p:nvSpPr>
        <p:spPr>
          <a:xfrm rot="16200000">
            <a:off x="-2784414" y="3116926"/>
            <a:ext cx="6487392" cy="693420"/>
          </a:xfrm>
          <a:prstGeom prst="verticalScroll">
            <a:avLst>
              <a:gd name="adj" fmla="val 24621"/>
            </a:avLst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Vertical Scroll 3"/>
          <p:cNvSpPr/>
          <p:nvPr/>
        </p:nvSpPr>
        <p:spPr>
          <a:xfrm rot="5400000">
            <a:off x="8148204" y="3102032"/>
            <a:ext cx="6487392" cy="792480"/>
          </a:xfrm>
          <a:prstGeom prst="verticalScroll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6002" y="86590"/>
            <a:ext cx="10189667" cy="278823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002" y="6466610"/>
            <a:ext cx="10189667" cy="270164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8795" y="609614"/>
            <a:ext cx="58352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72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 </a:t>
            </a:r>
            <a:r>
              <a:rPr lang="en-US" sz="7200" b="1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পাঠ</a:t>
            </a:r>
            <a:r>
              <a:rPr lang="en-US" sz="72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 </a:t>
            </a:r>
            <a:r>
              <a:rPr lang="en-US" sz="7200" b="1" kern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পরিচিতি</a:t>
            </a:r>
            <a:r>
              <a:rPr lang="en-US" sz="72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 </a:t>
            </a:r>
            <a:endParaRPr lang="en-US" sz="72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1299" y="2209800"/>
            <a:ext cx="91990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শ্রেণিঃ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নবম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 </a:t>
            </a:r>
          </a:p>
          <a:p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বিষয়ঃ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সাধারণ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গ</a:t>
            </a:r>
            <a:r>
              <a:rPr lang="bn-IN" sz="4800" b="1" dirty="0" smtClean="0">
                <a:solidFill>
                  <a:prstClr val="black"/>
                </a:solidFill>
                <a:latin typeface="NikoshBAN"/>
              </a:rPr>
              <a:t>ণি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ত</a:t>
            </a:r>
          </a:p>
          <a:p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অধ্যায়ঃ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দ্বিতীয়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 </a:t>
            </a:r>
          </a:p>
          <a:p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পাঠঃ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সেট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 </a:t>
            </a:r>
          </a:p>
          <a:p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সময়ঃ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৫০ </a:t>
            </a:r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মিনিট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  <a:endParaRPr lang="en-US" sz="4800" b="1" dirty="0">
              <a:solidFill>
                <a:prstClr val="black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16593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97189" y="152400"/>
            <a:ext cx="11450435" cy="6534150"/>
            <a:chOff x="228600" y="152400"/>
            <a:chExt cx="8808027" cy="6534150"/>
          </a:xfrm>
        </p:grpSpPr>
        <p:sp>
          <p:nvSpPr>
            <p:cNvPr id="2" name="TextBox 1"/>
            <p:cNvSpPr txBox="1"/>
            <p:nvPr/>
          </p:nvSpPr>
          <p:spPr>
            <a:xfrm>
              <a:off x="228600" y="152400"/>
              <a:ext cx="868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152400"/>
              <a:ext cx="8534400" cy="1846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" y="337066"/>
              <a:ext cx="228600" cy="5955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8877300" y="1175266"/>
              <a:ext cx="76200" cy="5454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581400" y="6591300"/>
              <a:ext cx="5334000" cy="38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8884227" y="1131332"/>
              <a:ext cx="152400" cy="1201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525982" y="653415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386840" y="577334"/>
            <a:ext cx="88163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জগতের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সু-নির্ধারিত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সংগ্রহকে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80260" y="2019300"/>
            <a:ext cx="7033260" cy="2590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89660" y="5078343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/>
              </a:rPr>
              <a:t>এটা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কিসের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ছবি</a:t>
            </a:r>
            <a:r>
              <a:rPr lang="en-US" sz="4000" dirty="0" smtClean="0">
                <a:latin typeface="NikoshBAN"/>
              </a:rPr>
              <a:t> ?</a:t>
            </a:r>
            <a:endParaRPr lang="en-US" sz="4000" dirty="0">
              <a:latin typeface="Nikosh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1723" y="4923592"/>
            <a:ext cx="460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/>
              </a:rPr>
              <a:t>একটি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ডেক্সটপ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কম্পিউটার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সেটের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ছবি</a:t>
            </a:r>
            <a:r>
              <a:rPr lang="en-US" sz="2800" b="1" dirty="0" smtClean="0">
                <a:latin typeface="NikoshBAN"/>
              </a:rPr>
              <a:t> ।</a:t>
            </a:r>
            <a:endParaRPr lang="en-US" sz="28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58637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72740" y="762000"/>
            <a:ext cx="7033260" cy="3352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9660" y="51054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এটা কিসের ছবি?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5290066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/>
              </a:rPr>
              <a:t>একটি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ডিনার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সেটের</a:t>
            </a:r>
            <a:r>
              <a:rPr lang="bn-IN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ছবি</a:t>
            </a:r>
            <a:r>
              <a:rPr lang="en-US" sz="3600" b="1" dirty="0" smtClean="0">
                <a:latin typeface="NikoshBAN"/>
              </a:rPr>
              <a:t> । </a:t>
            </a:r>
            <a:endParaRPr lang="en-US" sz="36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51448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87780" y="838200"/>
            <a:ext cx="9311640" cy="3200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9660" y="51054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এটা কিসের ছবি?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624952" y="5290066"/>
            <a:ext cx="588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/>
              </a:rPr>
              <a:t>একটি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bn-IN" sz="3600" b="1" dirty="0">
                <a:latin typeface="NikoshBAN"/>
              </a:rPr>
              <a:t> </a:t>
            </a:r>
            <a:r>
              <a:rPr lang="bn-IN" sz="3600" b="1" dirty="0" smtClean="0">
                <a:latin typeface="NikoshBAN"/>
              </a:rPr>
              <a:t>মোবাইল </a:t>
            </a:r>
            <a:r>
              <a:rPr lang="en-US" sz="3600" b="1" dirty="0" err="1" smtClean="0">
                <a:latin typeface="NikoshBAN"/>
              </a:rPr>
              <a:t>সেটের</a:t>
            </a:r>
            <a:r>
              <a:rPr lang="en-US" sz="3600" b="1" dirty="0" smtClean="0">
                <a:latin typeface="NikoshBAN"/>
              </a:rPr>
              <a:t>  </a:t>
            </a:r>
            <a:r>
              <a:rPr lang="en-US" sz="3600" b="1" dirty="0" err="1" smtClean="0">
                <a:latin typeface="NikoshBAN"/>
              </a:rPr>
              <a:t>ছবি</a:t>
            </a:r>
            <a:r>
              <a:rPr lang="en-US" sz="3600" b="1" dirty="0" smtClean="0">
                <a:latin typeface="NikoshBAN"/>
              </a:rPr>
              <a:t> ।</a:t>
            </a:r>
            <a:endParaRPr lang="en-US" sz="36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84968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6840" y="1447800"/>
            <a:ext cx="92125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চিন্তা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জগতের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বস্তুর 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সু-নির্ধারিত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সংগ্রহকে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গণিতের ভাষায় কি বলা হয় তোমরা কি তা বলতে পারো ?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209803" y="3886206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NikoshBAN"/>
              </a:rPr>
              <a:t>সেট</a:t>
            </a:r>
            <a:r>
              <a:rPr lang="en-US" sz="6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/>
              </a:rPr>
              <a:t>বলা</a:t>
            </a:r>
            <a:r>
              <a:rPr lang="en-US" sz="6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/>
              </a:rPr>
              <a:t>হয়</a:t>
            </a:r>
            <a:r>
              <a:rPr lang="en-US" sz="6000" b="1" dirty="0" smtClean="0">
                <a:solidFill>
                  <a:srgbClr val="002060"/>
                </a:solidFill>
                <a:latin typeface="NikoshBAN"/>
              </a:rPr>
              <a:t> </a:t>
            </a:r>
            <a:endParaRPr lang="en-US" sz="6000" b="1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354344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87780" y="957974"/>
            <a:ext cx="9014460" cy="4878050"/>
          </a:xfrm>
          <a:prstGeom prst="roundRect">
            <a:avLst/>
          </a:prstGeom>
          <a:noFill/>
          <a:ln w="381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447800" y="1841022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/>
              </a:rPr>
              <a:t> </a:t>
            </a:r>
            <a:r>
              <a:rPr lang="en-US" sz="7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/>
              </a:rPr>
              <a:t>আমাদের</a:t>
            </a:r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/>
              </a:rPr>
              <a:t> </a:t>
            </a:r>
            <a:r>
              <a:rPr lang="en-US" sz="7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/>
              </a:rPr>
              <a:t>আজকের</a:t>
            </a:r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/>
              </a:rPr>
              <a:t> </a:t>
            </a:r>
          </a:p>
          <a:p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/>
              </a:rPr>
              <a:t>   </a:t>
            </a:r>
            <a:r>
              <a:rPr lang="en-US" sz="7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/>
              </a:rPr>
              <a:t>পাঠ</a:t>
            </a:r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/>
              </a:rPr>
              <a:t>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7863" y="4530304"/>
            <a:ext cx="7974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সেটের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প্রারাম্ভিক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আলোচনা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  <a:endParaRPr lang="en-US" sz="4800" b="1" dirty="0">
              <a:solidFill>
                <a:prstClr val="black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98716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6858000"/>
          </a:xfrm>
          <a:prstGeom prst="frame">
            <a:avLst>
              <a:gd name="adj1" fmla="val 4441"/>
            </a:avLst>
          </a:prstGeom>
          <a:solidFill>
            <a:sysClr val="window" lastClr="FFFFFF">
              <a:lumMod val="50000"/>
            </a:sysClr>
          </a:solidFill>
          <a:ln w="3175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" y="658746"/>
            <a:ext cx="723138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...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990600" y="1661109"/>
            <a:ext cx="9915487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990604" y="2465436"/>
            <a:ext cx="9915487" cy="584775"/>
          </a:xfrm>
          <a:prstGeom prst="rect">
            <a:avLst/>
          </a:prstGeom>
          <a:solidFill>
            <a:srgbClr val="70AD47">
              <a:lumMod val="5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990610" y="3364861"/>
            <a:ext cx="9882939" cy="1077218"/>
          </a:xfrm>
          <a:prstGeom prst="rect">
            <a:avLst/>
          </a:prstGeom>
          <a:solidFill>
            <a:srgbClr val="70AD47">
              <a:lumMod val="5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963583" y="4572000"/>
            <a:ext cx="10401300" cy="1569660"/>
          </a:xfrm>
          <a:prstGeom prst="rect">
            <a:avLst/>
          </a:prstGeom>
          <a:solidFill>
            <a:srgbClr val="70AD47">
              <a:lumMod val="5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  <a:defRPr/>
            </a:pP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সেট সর্ম্পকে জানতে পারবে এবং সেট সর্ম্পকিত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সমাধান করতে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bn-IN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1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11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927</Words>
  <Application>Microsoft Office PowerPoint</Application>
  <PresentationFormat>Custom</PresentationFormat>
  <Paragraphs>125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5_Office Theme</vt:lpstr>
      <vt:lpstr>6_Office Theme</vt:lpstr>
      <vt:lpstr>Aspect</vt:lpstr>
      <vt:lpstr>1_Aspect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সেট প্রধানত দুই প্রকারঃ ১। অসীম সেট ২। সসীম সেট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135</cp:revision>
  <dcterms:created xsi:type="dcterms:W3CDTF">2020-11-06T16:48:40Z</dcterms:created>
  <dcterms:modified xsi:type="dcterms:W3CDTF">2021-02-10T16:39:13Z</dcterms:modified>
</cp:coreProperties>
</file>