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8" r:id="rId2"/>
    <p:sldId id="276" r:id="rId3"/>
    <p:sldId id="277" r:id="rId4"/>
    <p:sldId id="264" r:id="rId5"/>
    <p:sldId id="265" r:id="rId6"/>
    <p:sldId id="266" r:id="rId7"/>
    <p:sldId id="275" r:id="rId8"/>
    <p:sldId id="267" r:id="rId9"/>
    <p:sldId id="274" r:id="rId10"/>
    <p:sldId id="271" r:id="rId11"/>
    <p:sldId id="272" r:id="rId12"/>
    <p:sldId id="269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8" autoAdjust="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90653-D3BE-4798-B575-5B644A2524BF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1AD45-96F3-4EE4-A173-7EB80827D3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10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18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bn-BD" baseline="0" dirty="0"/>
              <a:t>পাঠটি সম্পর্কে সার্বিকভাবে জানার জন্য মূল্যায়নের ব্যবস্থা করা যেতে পারে। অথবা বিষয় শিক্ষক নিজের মত প্রশ্ন করেও কাজটি করতে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18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S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91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পাঠ</a:t>
            </a:r>
            <a:r>
              <a:rPr lang="en-US" baseline="0" dirty="0"/>
              <a:t> </a:t>
            </a:r>
            <a:r>
              <a:rPr lang="en-US" baseline="0" dirty="0" err="1"/>
              <a:t>শিরোনাম</a:t>
            </a:r>
            <a:r>
              <a:rPr lang="en-US" baseline="0" dirty="0"/>
              <a:t> </a:t>
            </a:r>
            <a:r>
              <a:rPr lang="en-US" baseline="0" dirty="0" err="1"/>
              <a:t>বোর্ডে</a:t>
            </a:r>
            <a:r>
              <a:rPr lang="en-US" baseline="0" dirty="0"/>
              <a:t> </a:t>
            </a:r>
            <a:r>
              <a:rPr lang="en-US" baseline="0" dirty="0" err="1"/>
              <a:t>লিখে</a:t>
            </a:r>
            <a:r>
              <a:rPr lang="en-US" baseline="0" dirty="0"/>
              <a:t> </a:t>
            </a:r>
            <a:r>
              <a:rPr lang="en-US" baseline="0" dirty="0" err="1"/>
              <a:t>দিতে</a:t>
            </a:r>
            <a:r>
              <a:rPr lang="en-US" baseline="0" dirty="0"/>
              <a:t> </a:t>
            </a:r>
            <a:r>
              <a:rPr lang="en-US" baseline="0" dirty="0" err="1"/>
              <a:t>পারেন</a:t>
            </a:r>
            <a:r>
              <a:rPr lang="en-US" baseline="0" dirty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77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7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69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03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41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87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1AD45-96F3-4EE4-A173-7EB80827D3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1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319E2A-69CD-4DBA-A323-A9CDE1A28D9C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C67DFC-BE95-4B7C-A450-281A3178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4114800" cy="923330"/>
          </a:xfrm>
          <a:prstGeom prst="rect">
            <a:avLst/>
          </a:prstGeom>
          <a:solidFill>
            <a:srgbClr val="00B0F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38200" y="1447800"/>
            <a:ext cx="7543800" cy="4953000"/>
            <a:chOff x="990600" y="1447800"/>
            <a:chExt cx="7543800" cy="4953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1447800"/>
              <a:ext cx="7508686" cy="49530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066800" y="1447800"/>
              <a:ext cx="7467600" cy="1143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3048000"/>
          <a:ext cx="1066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ackager Shell Object" showAsIcon="1" r:id="rId4" imgW="914400" imgH="771525" progId="">
                  <p:embed/>
                </p:oleObj>
              </mc:Choice>
              <mc:Fallback>
                <p:oleObj name="Packager Shell Object" showAsIcon="1" r:id="rId4" imgW="914400" imgH="771525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048000"/>
                        <a:ext cx="10668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457200"/>
            <a:ext cx="66294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ড্রাই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উপাদানগুলো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সজ্জিত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ভিডিওর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নিজেরা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81000"/>
            <a:ext cx="33528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4648200"/>
            <a:ext cx="7086600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একটি ড্রাই সেল ব্যাটারী ব্যবহারের কিছু দিন পর আর কাজ করে না। করার কারণ ব্যাখ্যা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etary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44845">
            <a:off x="3076682" y="1411577"/>
            <a:ext cx="2526595" cy="2906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477000" y="533400"/>
            <a:ext cx="1295400" cy="461665"/>
          </a:xfrm>
          <a:prstGeom prst="rect">
            <a:avLst/>
          </a:prstGeom>
          <a:solidFill>
            <a:srgbClr val="00B0F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৭ 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3962400" y="2510135"/>
            <a:ext cx="2743200" cy="42672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4038600" y="3195935"/>
            <a:ext cx="2590800" cy="3505200"/>
          </a:xfrm>
          <a:prstGeom prst="can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Minus 3"/>
          <p:cNvSpPr/>
          <p:nvPr/>
        </p:nvSpPr>
        <p:spPr>
          <a:xfrm rot="5400000">
            <a:off x="2438400" y="3505200"/>
            <a:ext cx="5638800" cy="1828800"/>
          </a:xfrm>
          <a:prstGeom prst="mathMinus">
            <a:avLst/>
          </a:prstGeom>
          <a:solidFill>
            <a:schemeClr val="tx1"/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0" y="3424535"/>
            <a:ext cx="1905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67400" y="6701135"/>
            <a:ext cx="16764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52400" y="381000"/>
            <a:ext cx="8915400" cy="1588532"/>
            <a:chOff x="152400" y="609600"/>
            <a:chExt cx="8991600" cy="1588532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2" name="TextBox 11"/>
            <p:cNvSpPr txBox="1"/>
            <p:nvPr/>
          </p:nvSpPr>
          <p:spPr>
            <a:xfrm>
              <a:off x="2286000" y="609600"/>
              <a:ext cx="59436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   </a:t>
              </a:r>
              <a:r>
                <a:rPr lang="bn-BD" sz="2000" dirty="0">
                  <a:latin typeface="NikoshBAN" pitchFamily="2" charset="0"/>
                  <a:cs typeface="NikoshBAN" pitchFamily="2" charset="0"/>
                </a:rPr>
                <a:t>অ্যানোড বিক্রিয়া </a:t>
              </a:r>
              <a:r>
                <a:rPr lang="en-US" sz="2000" dirty="0"/>
                <a:t>  Zn ( s)                    Zn</a:t>
              </a:r>
              <a:r>
                <a:rPr lang="en-US" sz="2000" baseline="20000" dirty="0"/>
                <a:t>2+ </a:t>
              </a:r>
              <a:r>
                <a:rPr lang="en-US" sz="2000" dirty="0"/>
                <a:t> + 2e</a:t>
              </a:r>
              <a:r>
                <a:rPr lang="en-US" sz="2800" baseline="22000" dirty="0"/>
                <a:t>-</a:t>
              </a:r>
              <a:r>
                <a:rPr lang="en-US" sz="2000" baseline="20000" dirty="0"/>
                <a:t>      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648200" y="836612"/>
              <a:ext cx="990600" cy="158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28600" y="1295400"/>
              <a:ext cx="86868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latin typeface="NikoshBAN" pitchFamily="2" charset="0"/>
                  <a:cs typeface="NikoshBAN" pitchFamily="2" charset="0"/>
                </a:rPr>
                <a:t>ক্যাথোড বিক্রিয়া </a:t>
              </a:r>
              <a:r>
                <a:rPr lang="en-US" sz="2000" dirty="0">
                  <a:latin typeface="+mj-lt"/>
                  <a:cs typeface="NikoshBAN" pitchFamily="2" charset="0"/>
                </a:rPr>
                <a:t> 2NH</a:t>
              </a:r>
              <a:r>
                <a:rPr lang="en-US" sz="2000" baseline="-22000" dirty="0">
                  <a:latin typeface="+mj-lt"/>
                  <a:cs typeface="NikoshBAN" pitchFamily="2" charset="0"/>
                </a:rPr>
                <a:t>4</a:t>
              </a:r>
              <a:r>
                <a:rPr lang="en-US" sz="2000" baseline="22000" dirty="0">
                  <a:latin typeface="+mj-lt"/>
                  <a:cs typeface="NikoshBAN" pitchFamily="2" charset="0"/>
                </a:rPr>
                <a:t>+</a:t>
              </a:r>
              <a:r>
                <a:rPr lang="en-US" sz="2000" dirty="0">
                  <a:latin typeface="+mj-lt"/>
                  <a:cs typeface="NikoshBAN" pitchFamily="2" charset="0"/>
                </a:rPr>
                <a:t> (</a:t>
              </a:r>
              <a:r>
                <a:rPr lang="en-US" sz="2000" dirty="0" err="1">
                  <a:latin typeface="+mj-lt"/>
                  <a:cs typeface="NikoshBAN" pitchFamily="2" charset="0"/>
                </a:rPr>
                <a:t>aq</a:t>
              </a:r>
              <a:r>
                <a:rPr lang="en-US" sz="2000" dirty="0">
                  <a:latin typeface="+mj-lt"/>
                  <a:cs typeface="NikoshBAN" pitchFamily="2" charset="0"/>
                </a:rPr>
                <a:t>)</a:t>
              </a:r>
              <a:r>
                <a:rPr lang="bn-BD" sz="2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+  </a:t>
              </a:r>
              <a:r>
                <a:rPr lang="en-US" sz="2000" dirty="0">
                  <a:latin typeface="+mj-lt"/>
                  <a:cs typeface="NikoshBAN" pitchFamily="2" charset="0"/>
                </a:rPr>
                <a:t>2MnO</a:t>
              </a:r>
              <a:r>
                <a:rPr lang="en-US" sz="2000" baseline="-22000" dirty="0">
                  <a:latin typeface="+mj-lt"/>
                  <a:cs typeface="NikoshBAN" pitchFamily="2" charset="0"/>
                </a:rPr>
                <a:t>2</a:t>
              </a:r>
              <a:r>
                <a:rPr lang="en-US" sz="2000" dirty="0">
                  <a:latin typeface="+mj-lt"/>
                  <a:cs typeface="NikoshBAN" pitchFamily="2" charset="0"/>
                </a:rPr>
                <a:t> (s) + 2e</a:t>
              </a:r>
              <a:r>
                <a:rPr lang="en-US" sz="2000" baseline="22000" dirty="0">
                  <a:latin typeface="+mj-lt"/>
                  <a:cs typeface="NikoshBAN" pitchFamily="2" charset="0"/>
                </a:rPr>
                <a:t>-</a:t>
              </a:r>
              <a:r>
                <a:rPr lang="en-US" sz="2000" dirty="0">
                  <a:latin typeface="+mj-lt"/>
                  <a:cs typeface="NikoshBAN" pitchFamily="2" charset="0"/>
                </a:rPr>
                <a:t>            2NH</a:t>
              </a:r>
              <a:r>
                <a:rPr lang="en-US" sz="2000" baseline="-22000" dirty="0">
                  <a:latin typeface="+mj-lt"/>
                  <a:cs typeface="NikoshBAN" pitchFamily="2" charset="0"/>
                </a:rPr>
                <a:t>3</a:t>
              </a:r>
              <a:r>
                <a:rPr lang="en-US" sz="2000" dirty="0">
                  <a:latin typeface="+mj-lt"/>
                  <a:cs typeface="NikoshBAN" pitchFamily="2" charset="0"/>
                </a:rPr>
                <a:t> (g) + Mn</a:t>
              </a:r>
              <a:r>
                <a:rPr lang="en-US" sz="2000" baseline="-22000" dirty="0">
                  <a:latin typeface="+mj-lt"/>
                  <a:cs typeface="NikoshBAN" pitchFamily="2" charset="0"/>
                </a:rPr>
                <a:t>2</a:t>
              </a:r>
              <a:r>
                <a:rPr lang="en-US" sz="2000" dirty="0">
                  <a:latin typeface="+mj-lt"/>
                  <a:cs typeface="NikoshBAN" pitchFamily="2" charset="0"/>
                </a:rPr>
                <a:t>O</a:t>
              </a:r>
              <a:r>
                <a:rPr lang="en-US" sz="2000" baseline="-22000" dirty="0">
                  <a:latin typeface="+mj-lt"/>
                  <a:cs typeface="NikoshBAN" pitchFamily="2" charset="0"/>
                </a:rPr>
                <a:t>2</a:t>
              </a:r>
              <a:r>
                <a:rPr lang="en-US" sz="2000" dirty="0">
                  <a:latin typeface="+mj-lt"/>
                  <a:cs typeface="NikoshBAN" pitchFamily="2" charset="0"/>
                </a:rPr>
                <a:t> (s) + H</a:t>
              </a:r>
              <a:r>
                <a:rPr lang="en-US" sz="2000" baseline="-22000" dirty="0">
                  <a:latin typeface="+mj-lt"/>
                  <a:cs typeface="NikoshBAN" pitchFamily="2" charset="0"/>
                </a:rPr>
                <a:t>2</a:t>
              </a:r>
              <a:r>
                <a:rPr lang="en-US" sz="2000" dirty="0">
                  <a:latin typeface="+mj-lt"/>
                  <a:cs typeface="NikoshBAN" pitchFamily="2" charset="0"/>
                </a:rPr>
                <a:t>O (I)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876800" y="1524000"/>
              <a:ext cx="533400" cy="158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52400" y="1752600"/>
              <a:ext cx="8763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90600" y="1828800"/>
              <a:ext cx="81534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Zn(s) + 2NH</a:t>
              </a:r>
              <a:r>
                <a:rPr lang="en-US" baseline="-22000" dirty="0"/>
                <a:t>4</a:t>
              </a:r>
              <a:r>
                <a:rPr lang="en-US" baseline="22000" dirty="0"/>
                <a:t>+</a:t>
              </a:r>
              <a:r>
                <a:rPr lang="en-US" dirty="0"/>
                <a:t>(</a:t>
              </a:r>
              <a:r>
                <a:rPr lang="en-US" dirty="0" err="1"/>
                <a:t>aq</a:t>
              </a:r>
              <a:r>
                <a:rPr lang="en-US" dirty="0"/>
                <a:t>) + 2MnO</a:t>
              </a:r>
              <a:r>
                <a:rPr lang="en-US" baseline="-22000" dirty="0"/>
                <a:t>2</a:t>
              </a:r>
              <a:r>
                <a:rPr lang="en-US" dirty="0"/>
                <a:t>(s)                       Zn</a:t>
              </a:r>
              <a:r>
                <a:rPr lang="en-US" baseline="22000" dirty="0"/>
                <a:t>2+</a:t>
              </a:r>
              <a:r>
                <a:rPr lang="en-US" dirty="0"/>
                <a:t> (</a:t>
              </a:r>
              <a:r>
                <a:rPr lang="en-US" dirty="0" err="1"/>
                <a:t>aq</a:t>
              </a:r>
              <a:r>
                <a:rPr lang="en-US" dirty="0"/>
                <a:t>) + 2NH</a:t>
              </a:r>
              <a:r>
                <a:rPr lang="en-US" baseline="-22000" dirty="0"/>
                <a:t>3</a:t>
              </a:r>
              <a:r>
                <a:rPr lang="en-US" dirty="0"/>
                <a:t>(g) + Mn</a:t>
              </a:r>
              <a:r>
                <a:rPr lang="en-US" baseline="-22000" dirty="0"/>
                <a:t>2</a:t>
              </a:r>
              <a:r>
                <a:rPr lang="en-US" dirty="0"/>
                <a:t>O</a:t>
              </a:r>
              <a:r>
                <a:rPr lang="en-US" baseline="-22000" dirty="0"/>
                <a:t>3</a:t>
              </a:r>
              <a:r>
                <a:rPr lang="en-US" dirty="0"/>
                <a:t>(s) + H</a:t>
              </a:r>
              <a:r>
                <a:rPr lang="en-US" baseline="-22000" dirty="0"/>
                <a:t>2</a:t>
              </a:r>
              <a:r>
                <a:rPr lang="en-US" dirty="0"/>
                <a:t>O (I)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886200" y="1981200"/>
              <a:ext cx="1066800" cy="158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>
            <a:off x="6096000" y="4876800"/>
            <a:ext cx="1524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upi.jpg"/>
          <p:cNvPicPr>
            <a:picLocks noChangeAspect="1"/>
          </p:cNvPicPr>
          <p:nvPr/>
        </p:nvPicPr>
        <p:blipFill>
          <a:blip r:embed="rId3"/>
          <a:srcRect l="25000" t="18750" r="18750" b="25000"/>
          <a:stretch>
            <a:fillRect/>
          </a:stretch>
        </p:blipFill>
        <p:spPr>
          <a:xfrm>
            <a:off x="5029200" y="2209800"/>
            <a:ext cx="457200" cy="457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27" name="Straight Arrow Connector 26"/>
          <p:cNvCxnSpPr/>
          <p:nvPr/>
        </p:nvCxnSpPr>
        <p:spPr>
          <a:xfrm>
            <a:off x="5334000" y="2286000"/>
            <a:ext cx="1676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48400" y="6248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</a:t>
            </a:r>
            <a:r>
              <a:rPr lang="en-US" baseline="24000" dirty="0">
                <a:solidFill>
                  <a:srgbClr val="FFFF00"/>
                </a:solidFill>
              </a:rPr>
              <a:t>-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38800" y="655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Zn</a:t>
            </a:r>
            <a:r>
              <a:rPr lang="en-US" baseline="24000" dirty="0"/>
              <a:t>2+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91200" y="670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Zn</a:t>
            </a:r>
            <a:r>
              <a:rPr lang="en-US" baseline="24000" dirty="0"/>
              <a:t>2+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00800" y="640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</a:t>
            </a:r>
            <a:r>
              <a:rPr lang="en-US" baseline="24000" dirty="0">
                <a:solidFill>
                  <a:srgbClr val="FFFF00"/>
                </a:solidFill>
              </a:rPr>
              <a:t>-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0" y="4267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NH</a:t>
            </a:r>
            <a:r>
              <a:rPr lang="en-US" sz="1400" baseline="-24000" dirty="0"/>
              <a:t>4</a:t>
            </a:r>
            <a:r>
              <a:rPr lang="en-US" sz="1400" baseline="24000" dirty="0"/>
              <a:t>+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38800" y="4419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NH</a:t>
            </a:r>
            <a:r>
              <a:rPr lang="en-US" sz="1400" baseline="-24000" dirty="0"/>
              <a:t>4</a:t>
            </a:r>
            <a:r>
              <a:rPr lang="en-US" sz="1400" baseline="24000" dirty="0"/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866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15200" y="3200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96200" y="4648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10400" y="2057400"/>
            <a:ext cx="1600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পিতলের টুপি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1400" y="3200400"/>
            <a:ext cx="11430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ক্যাথোড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72400" y="4572000"/>
            <a:ext cx="762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43800" y="6472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20000" y="6396335"/>
            <a:ext cx="11430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অ্যানোড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38400" y="381000"/>
            <a:ext cx="43434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ড্রাই সেলের বিক্রিয়া লক্ষ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accel="50000" decel="50000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animMotion origin="layout" path="M 0.00086 1.38728E-6 C -0.00539 -0.01272 -0.01875 -0.03838 -0.02118 -0.05202 C -0.02309 -0.06312 -0.02361 -0.07491 -0.02622 -0.08578 C -0.02726 -0.09041 -0.02952 -0.09942 -0.02952 -0.09942 C -0.03473 -0.15353 -0.06233 -0.13387 -0.10417 -0.13549 C -0.11042 -0.13827 -0.1132 -0.14405 -0.11945 -0.14682 C -0.125 -0.15422 -0.12865 -0.1637 -0.13125 -0.17387 C -0.13247 -0.20162 -0.13959 -0.2474 -0.12795 -0.27098 C -0.12205 -0.3096 -0.12882 -0.26012 -0.12952 -0.35676 C -0.13004 -0.43769 -0.12622 -0.5126 -0.12622 -0.59145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1.38728E-6 C -0.00539 -0.01272 -0.01875 -0.03838 -0.02118 -0.05202 C -0.02309 -0.06312 -0.02361 -0.07491 -0.02622 -0.08578 C -0.02726 -0.09041 -0.02952 -0.09942 -0.02952 -0.09942 C -0.03473 -0.15353 -0.06233 -0.13387 -0.10417 -0.13549 C -0.11042 -0.13827 -0.1132 -0.14405 -0.11945 -0.14682 C -0.125 -0.15422 -0.12865 -0.1637 -0.13125 -0.17387 C -0.13247 -0.20162 -0.13959 -0.2474 -0.12795 -0.27098 C -0.12205 -0.3096 -0.12882 -0.26012 -0.12952 -0.35676 C -0.13004 -0.43769 -0.12622 -0.5126 -0.12622 -0.59145 " pathEditMode="relative" ptsTypes="fffffffffA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95376E-6 C 0.00052 -0.01572 0.00034 -0.03167 0.00173 -0.04739 C 0.00225 -0.05294 0.0059 -0.05757 0.00677 -0.06312 C 0.01145 -0.09063 0.00642 -0.07907 0.01527 -0.09479 C 0.01892 -0.11375 0.01406 -0.09456 0.02204 -0.11051 C 0.03246 -0.13109 0.0118 -0.1008 0.02881 -0.12416 C 0.03906 -0.15699 0.02829 -0.25803 0.03732 -0.24601 " pathEditMode="relative" ptsTypes="ffffffA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95376E-6 C 0.00052 -0.01572 0.00034 -0.03167 0.00173 -0.04739 C 0.00225 -0.05294 0.0059 -0.05757 0.00677 -0.06312 C 0.01145 -0.09063 0.00642 -0.07907 0.01527 -0.09479 C 0.01892 -0.11375 0.01406 -0.09456 0.02204 -0.11051 C 0.03246 -0.13109 0.0118 -0.1008 0.02881 -0.12416 C 0.03906 -0.15699 0.02829 -0.25803 0.03732 -0.24601 " pathEditMode="relative" ptsTypes="ffffffA">
                                      <p:cBhvr>
                                        <p:cTn id="54" dur="26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116 C 0.00503 -0.00925 0.01041 -0.01225 0.01632 -0.0185 C 0.03802 -0.01711 0.0493 -0.02821 0.05989 -0.00532 C 0.06111 0.00301 0.06406 0.00832 0.06527 0.01642 C 0.06666 0.02497 0.06597 0.03445 0.06805 0.04278 C 0.0684 0.04416 0.06996 0.04278 0.07083 0.04278 " pathEditMode="relative" rAng="0" ptsTypes="fffffA">
                                      <p:cBhvr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9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3.33333E-6 -0.00116 C 0.00503 -0.00925 0.01041 -0.01225 0.01632 -0.0185 C 0.03802 -0.01711 0.0493 -0.02821 0.05989 -0.00532 C 0.06111 0.00301 0.06406 0.00832 0.06527 0.01642 C 0.06666 0.02497 0.06597 0.03445 0.06805 0.04278 C 0.0684 0.04416 0.06996 0.04278 0.07083 0.04278 " pathEditMode="relative" rAng="0" ptsTypes="fffffA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7" grpId="0"/>
      <p:bldP spid="39" grpId="0"/>
      <p:bldP spid="40" grpId="0"/>
      <p:bldP spid="42" grpId="0"/>
      <p:bldP spid="31" grpId="0"/>
      <p:bldP spid="32" grpId="0"/>
      <p:bldP spid="34" grpId="0"/>
      <p:bldP spid="36" grpId="0" animBg="1"/>
      <p:bldP spid="38" grpId="0" animBg="1"/>
      <p:bldP spid="41" grpId="0" animBg="1"/>
      <p:bldP spid="43" grpId="0"/>
      <p:bldP spid="44" grpId="0" animBg="1"/>
      <p:bldP spid="45" grpId="0" animBg="1"/>
      <p:bldP spid="4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743200"/>
          <a:ext cx="8534400" cy="372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6276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সেলের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উপাদান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ব্যবহারের পরের অবস্থা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মন্তব্য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868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কার্বন</a:t>
                      </a:r>
                      <a:r>
                        <a:rPr lang="bn-BD" sz="2400" baseline="0" dirty="0">
                          <a:latin typeface="NikoshBAN" pitchFamily="2" charset="0"/>
                          <a:cs typeface="NikoshBAN" pitchFamily="2" charset="0"/>
                        </a:rPr>
                        <a:t> দন্ড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868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জিংক</a:t>
                      </a:r>
                      <a:r>
                        <a:rPr lang="bn-BD" sz="2400" baseline="0" dirty="0">
                          <a:latin typeface="NikoshBAN" pitchFamily="2" charset="0"/>
                          <a:cs typeface="NikoshBAN" pitchFamily="2" charset="0"/>
                        </a:rPr>
                        <a:t> অ্যানোড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8680">
                <a:tc>
                  <a:txBody>
                    <a:bodyPr/>
                    <a:lstStyle/>
                    <a:p>
                      <a:pPr algn="l"/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ম্যাঙ্গানিজ ডাই অক্সাইড</a:t>
                      </a:r>
                      <a:r>
                        <a:rPr lang="bn-BD" sz="2400" baseline="0" dirty="0">
                          <a:latin typeface="NikoshBAN" pitchFamily="2" charset="0"/>
                          <a:cs typeface="NikoshBAN" pitchFamily="2" charset="0"/>
                        </a:rPr>
                        <a:t> আবরণ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8680">
                <a:tc>
                  <a:txBody>
                    <a:bodyPr/>
                    <a:lstStyle/>
                    <a:p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অ্যামোনিয়াম ক্লোরাইড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404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868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জিংক</a:t>
                      </a:r>
                      <a:r>
                        <a:rPr lang="bn-BD" sz="2400" baseline="0" dirty="0">
                          <a:latin typeface="NikoshBAN" pitchFamily="2" charset="0"/>
                          <a:cs typeface="NikoshBAN" pitchFamily="2" charset="0"/>
                        </a:rPr>
                        <a:t> ক্লোরাইড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152400"/>
            <a:ext cx="32766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etary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026605">
            <a:off x="268090" y="795531"/>
            <a:ext cx="1833011" cy="18330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old batte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876300"/>
            <a:ext cx="2667000" cy="1714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3600" y="1143000"/>
            <a:ext cx="3810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শিক্ষার্থীদেরকে দলে ভাগ করে একটি নতুন ও একটি পুরাতন ব্যাটারী দিয়ে নিচের ছক পূরণ করতে বলুন।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224135"/>
            <a:ext cx="1524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১৫ 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1971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2819400" y="191869"/>
            <a:ext cx="29718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33400" y="2514600"/>
            <a:ext cx="76200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উদ্দীপকে জিংক দন্ড  অ্যানোড হিসেবে ব্যবহার করা হয় কেন ? 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609600" y="1752600"/>
            <a:ext cx="48768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তড়িৎ রাসায়নিক কোষ কাকে বলে ?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210580"/>
            <a:ext cx="75438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৩। একটি ড্রাই সেল ব্যাটারী তৈরির উপকরণগুলোর নাম উল্লেখ কর?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306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4" grpId="1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743200" y="685800"/>
            <a:ext cx="35052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762000" y="2133600"/>
            <a:ext cx="7696200" cy="36317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365760" tIns="457200" rIns="457200" bIns="457200">
            <a:spAutoFit/>
          </a:bodyPr>
          <a:lstStyle/>
          <a:p>
            <a:pPr algn="just"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১.তড়ি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ৎ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দ্বার হিসেবে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Fe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Ni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ব্যবহার করে গঠিত ডেনিয়েল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অংকন 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বিভি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ন্ন অংশ চি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হ্নি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ত 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69002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27337"/>
            <a:ext cx="4953000" cy="1015663"/>
          </a:xfrm>
          <a:prstGeom prst="rect">
            <a:avLst/>
          </a:prstGeom>
          <a:solidFill>
            <a:srgbClr val="00B0F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u_Zn_c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6234" y="1139252"/>
            <a:ext cx="7239000" cy="5429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34" y="1143000"/>
            <a:ext cx="7575848" cy="54255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4896544" cy="129614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accent3"/>
                </a:solidFill>
              </a:rPr>
              <a:t>পরিচিতি</a:t>
            </a:r>
            <a:endParaRPr lang="en-US" sz="7200" b="1" dirty="0">
              <a:solidFill>
                <a:schemeClr val="accent3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31640" y="-747464"/>
            <a:ext cx="7632848" cy="1944216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</a:rPr>
              <a:t>শিক্ষক </a:t>
            </a:r>
            <a:r>
              <a:rPr lang="en-US" sz="6000" dirty="0" smtClean="0">
                <a:solidFill>
                  <a:schemeClr val="accent1"/>
                </a:solidFill>
              </a:rPr>
              <a:t>পরিচিতি</a:t>
            </a:r>
            <a:endParaRPr lang="en-US" sz="6000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1800200" cy="2016224"/>
          </a:xfrm>
        </p:spPr>
      </p:pic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 rot="10800000" flipV="1">
            <a:off x="200704" y="2172962"/>
            <a:ext cx="7509533" cy="5641170"/>
          </a:xfrm>
        </p:spPr>
        <p:txBody>
          <a:bodyPr>
            <a:noAutofit/>
          </a:bodyPr>
          <a:lstStyle/>
          <a:p>
            <a:r>
              <a:rPr lang="en-US" sz="4000" dirty="0"/>
              <a:t>মো: </a:t>
            </a:r>
            <a:r>
              <a:rPr lang="en-US" sz="4000" dirty="0" smtClean="0"/>
              <a:t>সাইফুল ইসলাম (নয়ন)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সহকারী শিক্ষক(গ্ণিত,বিজ্ঞান</a:t>
            </a:r>
            <a:r>
              <a:rPr lang="en-US" sz="4000" dirty="0"/>
              <a:t>)</a:t>
            </a:r>
          </a:p>
          <a:p>
            <a:r>
              <a:rPr lang="en-US" sz="4000" dirty="0" smtClean="0"/>
              <a:t>গিধাউষা এইচএ </a:t>
            </a:r>
            <a:r>
              <a:rPr lang="en-US" sz="4000" dirty="0"/>
              <a:t>উচ্চ বিদ্যালয়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গৌরিপুর,ময়মনসিংহ।</a:t>
            </a:r>
            <a:endParaRPr lang="en-US" sz="4000" dirty="0"/>
          </a:p>
          <a:p>
            <a:r>
              <a:rPr lang="en-US" sz="4000" dirty="0"/>
              <a:t>মোবাইল: </a:t>
            </a:r>
            <a:r>
              <a:rPr lang="en-US" sz="4000" dirty="0" smtClean="0"/>
              <a:t>০১৭১৮১৯৩৮৬৫</a:t>
            </a:r>
            <a:endParaRPr lang="en-US" sz="4000" dirty="0"/>
          </a:p>
          <a:p>
            <a:r>
              <a:rPr lang="en-US" sz="4000" dirty="0"/>
              <a:t>E-mail: </a:t>
            </a:r>
            <a:r>
              <a:rPr lang="en-US" sz="4000" dirty="0" smtClean="0"/>
              <a:t>sflislm69@gmail.com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187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পাঠ পরিচিতি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63698"/>
            <a:ext cx="9144000" cy="59093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SG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শ্রেণিঃ </a:t>
            </a:r>
            <a:r>
              <a:rPr lang="bn-BD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নবম-দশম</a:t>
            </a:r>
          </a:p>
          <a:p>
            <a:r>
              <a:rPr lang="en-SG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r>
              <a:rPr lang="bn-B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বিষয়ঃ</a:t>
            </a:r>
            <a:r>
              <a:rPr lang="en-US" sz="5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রসায়ন </a:t>
            </a:r>
            <a:endParaRPr lang="bn-BD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SG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অধ্যায়ঃ 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৫ম</a:t>
            </a:r>
            <a:endParaRPr lang="bn-BD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SG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r>
              <a:rPr lang="bn-B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সময়ঃ </a:t>
            </a:r>
            <a:r>
              <a:rPr lang="bn-BD" sz="5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৪৫ </a:t>
            </a:r>
            <a:r>
              <a:rPr lang="bn-B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মিনিট</a:t>
            </a:r>
            <a:endParaRPr lang="en-SG" sz="5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SG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SG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ছাত্র-ছাত্রীঃ৫০জন</a:t>
            </a:r>
          </a:p>
          <a:p>
            <a:r>
              <a:rPr lang="en-SG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তারিখঃ১০/১০/২০২০ </a:t>
            </a:r>
          </a:p>
          <a:p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924AFCC-4285-514D-8DD5-20E6B614A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5" t="5644"/>
          <a:stretch/>
        </p:blipFill>
        <p:spPr>
          <a:xfrm>
            <a:off x="6804248" y="1105608"/>
            <a:ext cx="2072810" cy="264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T0506005100-00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952500"/>
            <a:ext cx="4190999" cy="2705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tumblr_l08q1bpqjh1qb7evco1_50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633" y="838200"/>
            <a:ext cx="4275934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ca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6052" y="3505200"/>
            <a:ext cx="5181600" cy="21167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5867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এগুলো চালাতে কী প্রয়োজন?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5943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ব্যাটারীর মধ্যে কী থাকে?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5867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রাসায়নিক শক্তিকে কোন শক্তিতে রুপান্তরিত করা হচ্ছে?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253425"/>
            <a:ext cx="46482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ঘটনাগুলো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79769E-6 L -0.575 0.0013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77200" cy="76944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ড্রাই সেলের গঠন ও ইলেক্ট্রন স্থানান্তরের কৌশল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etary2.jpg"/>
          <p:cNvPicPr>
            <a:picLocks noChangeAspect="1"/>
          </p:cNvPicPr>
          <p:nvPr/>
        </p:nvPicPr>
        <p:blipFill>
          <a:blip r:embed="rId3"/>
          <a:srcRect t="1929" r="8926"/>
          <a:stretch>
            <a:fillRect/>
          </a:stretch>
        </p:blipFill>
        <p:spPr>
          <a:xfrm rot="17101223">
            <a:off x="3162733" y="1845136"/>
            <a:ext cx="3821244" cy="4114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762000"/>
            <a:ext cx="274320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382000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 ড্রাই সেল ব্যাটারীর গঠন বর্ণনা করতে পারবে।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২। ব্যাটারীতে ইলেকট্রন স্থানান্তরের কৌশল বিক্রিয়াসহ ব্যাখ্যা করতে পারবে।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৩। একটি ড্রাই সেল কিছু দিন পর আর কাজ না করার কারণ ব্যাখ্যা করতে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  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tta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066800"/>
            <a:ext cx="5257800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533400"/>
            <a:ext cx="32004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এগুলো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5867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ব্যাটারীর মধ্যে কী থাকে?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410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ব্যাটারী তৈরি করতে কী কী উপকরণ লাগে তোমরা কী তা জানো?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5867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ব্যাটারীর শক্তি কীঅফুরন্ত?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28600" y="1295400"/>
            <a:ext cx="2743200" cy="4114800"/>
            <a:chOff x="228600" y="1295400"/>
            <a:chExt cx="2743200" cy="4114800"/>
          </a:xfrm>
        </p:grpSpPr>
        <p:sp>
          <p:nvSpPr>
            <p:cNvPr id="2" name="Can 1"/>
            <p:cNvSpPr/>
            <p:nvPr/>
          </p:nvSpPr>
          <p:spPr>
            <a:xfrm>
              <a:off x="228600" y="1295400"/>
              <a:ext cx="2743200" cy="4114800"/>
            </a:xfrm>
            <a:prstGeom prst="can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" y="4495800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জিংকের কৌটা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95600" y="452735"/>
            <a:ext cx="3352800" cy="4347865"/>
            <a:chOff x="3810000" y="990600"/>
            <a:chExt cx="3352800" cy="4347865"/>
          </a:xfrm>
        </p:grpSpPr>
        <p:sp>
          <p:nvSpPr>
            <p:cNvPr id="3" name="Minus 2"/>
            <p:cNvSpPr/>
            <p:nvPr/>
          </p:nvSpPr>
          <p:spPr>
            <a:xfrm rot="5400000">
              <a:off x="2552700" y="2247900"/>
              <a:ext cx="4343400" cy="1828800"/>
            </a:xfrm>
            <a:prstGeom prst="mathMinus">
              <a:avLst/>
            </a:prstGeom>
            <a:solidFill>
              <a:schemeClr val="tx1"/>
            </a:solidFill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953000" y="2362200"/>
              <a:ext cx="381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34000" y="2057400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latin typeface="NikoshBAN" pitchFamily="2" charset="0"/>
                  <a:cs typeface="NikoshBAN" pitchFamily="2" charset="0"/>
                </a:rPr>
                <a:t>ম্যাঙ্গানিজ ডাই অক্সাইড এর আবরণ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14800" y="48768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কার্বন দন্ড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24600" y="1138535"/>
            <a:ext cx="2362200" cy="2366665"/>
            <a:chOff x="6324600" y="2895600"/>
            <a:chExt cx="2362200" cy="2366665"/>
          </a:xfrm>
        </p:grpSpPr>
        <p:pic>
          <p:nvPicPr>
            <p:cNvPr id="9" name="Picture 8" descr="Ammonium chlorid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24600" y="2895600"/>
              <a:ext cx="2362200" cy="193357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400800" y="48006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অ্যামোনিয়াম ক্লোরাইড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19600" y="3962400"/>
            <a:ext cx="2590800" cy="2519065"/>
            <a:chOff x="4419600" y="3962400"/>
            <a:chExt cx="2590800" cy="2519065"/>
          </a:xfrm>
        </p:grpSpPr>
        <p:pic>
          <p:nvPicPr>
            <p:cNvPr id="14" name="Picture 13" descr="manganeez di oxaid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0" y="3962400"/>
              <a:ext cx="2133600" cy="21336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419600" y="6019800"/>
              <a:ext cx="259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ম্যাঙ্গানিজ ডাই অক্সাইড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781800" y="3733800"/>
            <a:ext cx="2133600" cy="1909465"/>
            <a:chOff x="6781800" y="3733800"/>
            <a:chExt cx="2133600" cy="1909465"/>
          </a:xfrm>
        </p:grpSpPr>
        <p:pic>
          <p:nvPicPr>
            <p:cNvPr id="16" name="Picture 15" descr="Starch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81800" y="3733800"/>
              <a:ext cx="2133600" cy="140017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391400" y="51816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স্টার্চ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286000" y="152400"/>
            <a:ext cx="41148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ড্রাই সেল তৈরির উপকরণ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3048000" y="2743200"/>
            <a:ext cx="3048000" cy="36576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manganeez di oxa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564" y="914400"/>
            <a:ext cx="1295400" cy="12954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Ammonium chlor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914400"/>
            <a:ext cx="1396374" cy="1143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Starc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9237" y="914400"/>
            <a:ext cx="1361315" cy="10668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P4180595.JPG"/>
          <p:cNvPicPr>
            <a:picLocks noChangeAspect="1"/>
          </p:cNvPicPr>
          <p:nvPr/>
        </p:nvPicPr>
        <p:blipFill>
          <a:blip r:embed="rId6" cstate="print"/>
          <a:srcRect t="10134" r="8466" b="12862"/>
          <a:stretch>
            <a:fillRect/>
          </a:stretch>
        </p:blipFill>
        <p:spPr>
          <a:xfrm rot="17006568">
            <a:off x="4180633" y="760078"/>
            <a:ext cx="1056494" cy="1125797"/>
          </a:xfrm>
          <a:prstGeom prst="rect">
            <a:avLst/>
          </a:prstGeom>
        </p:spPr>
      </p:pic>
      <p:sp>
        <p:nvSpPr>
          <p:cNvPr id="7" name="Flowchart: Magnetic Disk 6"/>
          <p:cNvSpPr/>
          <p:nvPr/>
        </p:nvSpPr>
        <p:spPr>
          <a:xfrm>
            <a:off x="3048000" y="4495800"/>
            <a:ext cx="3048000" cy="1905000"/>
          </a:xfrm>
          <a:prstGeom prst="flowChartMagneticDisk">
            <a:avLst/>
          </a:prstGeom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51364" y="1634836"/>
            <a:ext cx="110836" cy="117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03764" y="1787236"/>
            <a:ext cx="110836" cy="117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62200" y="1939636"/>
            <a:ext cx="110836" cy="117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98964" y="1482436"/>
            <a:ext cx="110836" cy="1177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63636" y="1347580"/>
            <a:ext cx="93785" cy="1002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16036" y="1499980"/>
            <a:ext cx="93785" cy="1002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68436" y="1652380"/>
            <a:ext cx="93785" cy="10021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20836" y="1423780"/>
            <a:ext cx="93785" cy="1002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76999" y="1082842"/>
            <a:ext cx="52525" cy="6015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29399" y="1235242"/>
            <a:ext cx="52525" cy="6015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81799" y="1387642"/>
            <a:ext cx="52525" cy="6015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019799" y="1311442"/>
            <a:ext cx="52525" cy="6015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10185" y="991210"/>
            <a:ext cx="128245" cy="1176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62585" y="1143610"/>
            <a:ext cx="128245" cy="1176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33985" y="915010"/>
            <a:ext cx="128245" cy="1176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25436" y="2162316"/>
            <a:ext cx="1219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অ্যামোনিয়াম ক্লোরাইড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32164" y="2224534"/>
            <a:ext cx="1496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ম্যাঙ্গানিজ ডাই অক্সাইড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999" y="2141634"/>
            <a:ext cx="787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latin typeface="NikoshBAN" pitchFamily="2" charset="0"/>
                <a:cs typeface="NikoshBAN" pitchFamily="2" charset="0"/>
              </a:rPr>
              <a:t>স্টার্চ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38785" y="2114490"/>
            <a:ext cx="769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পানি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76600" y="563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কাই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4000" y="228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উপকরণগুলো দিয়ে চিত্রের ন্যায় কাই বা পেষ্ট তৈরি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3.33333E-6 -5.20231E-6 C 0.00729 0.00994 0.01563 0.02057 0.02205 0.03167 C 0.02569 0.03814 0.03021 0.04439 0.03212 0.05202 C 0.03264 0.05433 0.03281 0.05687 0.03385 0.05872 C 0.03646 0.06358 0.03941 0.06797 0.04236 0.07236 C 0.04549 0.07722 0.0526 0.08577 0.0526 0.08577 C 0.05677 0.09733 0.0625 0.10681 0.06788 0.11745 C 0.07049 0.12277 0.07517 0.12601 0.07795 0.13109 C 0.08351 0.14103 0.08941 0.14751 0.09826 0.15121 C 0.10434 0.1593 0.10781 0.15791 0.11354 0.16485 C 0.12413 0.17757 0.1342 0.19236 0.14583 0.20323 C 0.15434 0.21109 0.15069 0.20392 0.15764 0.21225 C 0.16528 0.2215 0.17118 0.2319 0.17969 0.2393 C 0.18264 0.25086 0.18819 0.25803 0.19653 0.26196 C 0.20503 0.27306 0.21337 0.28184 0.22205 0.2934 C 0.22378 0.29572 0.22535 0.29803 0.22708 0.30034 C 0.22882 0.30265 0.23212 0.30705 0.23212 0.30705 C 0.2349 0.31768 0.24201 0.32785 0.24913 0.3341 C 0.25035 0.33641 0.25122 0.33872 0.2526 0.3408 C 0.25417 0.34335 0.25625 0.3452 0.25764 0.34774 C 0.25903 0.35051 0.25955 0.35398 0.26094 0.35676 C 0.27153 0.38011 0.26372 0.36184 0.27292 0.3771 C 0.27726 0.38427 0.27795 0.39051 0.28299 0.39745 C 0.28559 0.40739 0.2875 0.41456 0.29323 0.42219 C 0.29514 0.42959 0.29983 0.43514 0.30174 0.44254 C 0.30469 0.4541 0.30955 0.46427 0.31181 0.47629 C 0.31719 0.5052 0.30955 0.47167 0.31701 0.49664 C 0.3184 0.50103 0.32031 0.51028 0.32031 0.51028 C 0.32101 0.5193 0.32378 0.52809 0.32378 0.53733 C 0.32378 0.55791 0.3224 0.57664 0.31858 0.59606 C 0.32049 0.61872 0.32031 0.60947 0.32031 0.62311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3.33333E-6 -5.20231E-6 C 0.00729 0.00994 0.01563 0.02057 0.02205 0.03167 C 0.02569 0.03814 0.03021 0.04439 0.03212 0.05202 C 0.03264 0.05433 0.03281 0.05687 0.03385 0.05872 C 0.03646 0.06358 0.03941 0.06797 0.04236 0.07236 C 0.04549 0.07722 0.0526 0.08577 0.0526 0.08577 C 0.05677 0.09733 0.0625 0.10681 0.06788 0.11745 C 0.07049 0.12277 0.07517 0.12601 0.07795 0.13109 C 0.08351 0.14103 0.08941 0.14751 0.09826 0.15121 C 0.10434 0.1593 0.10781 0.15791 0.11354 0.16485 C 0.12413 0.17757 0.1342 0.19236 0.14583 0.20323 C 0.15434 0.21109 0.15069 0.20392 0.15764 0.21225 C 0.16528 0.2215 0.17118 0.2319 0.17969 0.2393 C 0.18264 0.25086 0.18819 0.25803 0.19653 0.26196 C 0.20503 0.27306 0.21337 0.28184 0.22205 0.2934 C 0.22378 0.29572 0.22535 0.29803 0.22708 0.30034 C 0.22882 0.30265 0.23212 0.30705 0.23212 0.30705 C 0.2349 0.31768 0.24201 0.32785 0.24913 0.3341 C 0.25035 0.33641 0.25122 0.33872 0.2526 0.3408 C 0.25417 0.34335 0.25625 0.3452 0.25764 0.34774 C 0.25903 0.35051 0.25955 0.35398 0.26094 0.35676 C 0.27153 0.38011 0.26372 0.36184 0.27292 0.3771 C 0.27726 0.38427 0.27795 0.39051 0.28299 0.39745 C 0.28559 0.40739 0.2875 0.41456 0.29323 0.42219 C 0.29514 0.42959 0.29983 0.43514 0.30174 0.44254 C 0.30469 0.4541 0.30955 0.46427 0.31181 0.47629 C 0.31719 0.5052 0.30955 0.47167 0.31701 0.49664 C 0.3184 0.50103 0.32031 0.51028 0.32031 0.51028 C 0.32101 0.5193 0.32378 0.52809 0.32378 0.53733 C 0.32378 0.55791 0.3224 0.57664 0.31858 0.59606 C 0.32049 0.61872 0.32031 0.60947 0.32031 0.62311 " pathEditMode="relative" ptsTypes="ffffffffffffffffffffffffffffffA">
                                      <p:cBhvr>
                                        <p:cTn id="8" dur="4634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20231E-6 C 0.00729 0.00994 0.01563 0.02057 0.02205 0.03167 C 0.02569 0.03814 0.03021 0.04439 0.03212 0.05202 C 0.03264 0.05433 0.03281 0.05687 0.03385 0.05872 C 0.03646 0.06358 0.03941 0.06797 0.04236 0.07236 C 0.04549 0.07722 0.0526 0.08577 0.0526 0.08577 C 0.05677 0.09733 0.0625 0.10681 0.06788 0.11745 C 0.07049 0.12277 0.07517 0.12601 0.07795 0.13109 C 0.08351 0.14103 0.08941 0.14751 0.09826 0.15121 C 0.10434 0.1593 0.10781 0.15791 0.11354 0.16485 C 0.12413 0.17757 0.1342 0.19236 0.14583 0.20323 C 0.15434 0.21109 0.15069 0.20392 0.15764 0.21225 C 0.16528 0.2215 0.17118 0.2319 0.17969 0.2393 C 0.18264 0.25086 0.18819 0.25803 0.19653 0.26196 C 0.20503 0.27306 0.21337 0.28184 0.22205 0.2934 C 0.22378 0.29572 0.22535 0.29803 0.22708 0.30034 C 0.22882 0.30265 0.23212 0.30705 0.23212 0.30705 C 0.2349 0.31768 0.24201 0.32785 0.24913 0.3341 C 0.25035 0.33641 0.25122 0.33872 0.2526 0.3408 C 0.25417 0.34335 0.25625 0.3452 0.25764 0.34774 C 0.25903 0.35051 0.25955 0.35398 0.26094 0.35676 C 0.27153 0.38011 0.26372 0.36184 0.27292 0.3771 C 0.27726 0.38427 0.27795 0.39051 0.28299 0.39745 C 0.28559 0.40739 0.2875 0.41456 0.29323 0.42219 C 0.29514 0.42959 0.29983 0.43514 0.30174 0.44254 C 0.30469 0.4541 0.30955 0.46427 0.31181 0.47629 C 0.31719 0.5052 0.30955 0.47167 0.31701 0.49664 C 0.3184 0.50103 0.32031 0.51028 0.32031 0.51028 C 0.32101 0.5193 0.32378 0.52809 0.32378 0.53733 C 0.32378 0.55791 0.3224 0.57664 0.31858 0.59606 C 0.32049 0.61872 0.32031 0.60947 0.32031 0.62311 " pathEditMode="relative" ptsTypes="ffffffffffffffffffffffffffffff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23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20231E-6 C 0.00729 0.00994 0.01563 0.02057 0.02205 0.03167 C 0.02569 0.03814 0.03021 0.04439 0.03212 0.05202 C 0.03264 0.05433 0.03281 0.05687 0.03385 0.05872 C 0.03646 0.06358 0.03941 0.06797 0.04236 0.07236 C 0.04549 0.07722 0.0526 0.08577 0.0526 0.08577 C 0.05677 0.09733 0.0625 0.10681 0.06788 0.11745 C 0.07049 0.12277 0.07517 0.12601 0.07795 0.13109 C 0.08351 0.14103 0.08941 0.14751 0.09826 0.15121 C 0.10434 0.1593 0.10781 0.15791 0.11354 0.16485 C 0.12413 0.17757 0.1342 0.19236 0.14583 0.20323 C 0.15434 0.21109 0.15069 0.20392 0.15764 0.21225 C 0.16528 0.2215 0.17118 0.2319 0.17969 0.2393 C 0.18264 0.25086 0.18819 0.25803 0.19653 0.26196 C 0.20503 0.27306 0.21337 0.28184 0.22205 0.2934 C 0.22378 0.29572 0.22535 0.29803 0.22708 0.30034 C 0.22882 0.30265 0.23212 0.30705 0.23212 0.30705 C 0.2349 0.31768 0.24201 0.32785 0.24913 0.3341 C 0.25035 0.33641 0.25122 0.33872 0.2526 0.3408 C 0.25417 0.34335 0.25625 0.3452 0.25764 0.34774 C 0.25903 0.35051 0.25955 0.35398 0.26094 0.35676 C 0.27153 0.38011 0.26372 0.36184 0.27292 0.3771 C 0.27726 0.38427 0.27795 0.39051 0.28299 0.39745 C 0.28559 0.40739 0.2875 0.41456 0.29323 0.42219 C 0.29514 0.42959 0.29983 0.43514 0.30174 0.44254 C 0.30469 0.4541 0.30955 0.46427 0.31181 0.47629 C 0.31719 0.5052 0.30955 0.47167 0.31701 0.49664 C 0.3184 0.50103 0.32031 0.51028 0.32031 0.51028 C 0.32101 0.5193 0.32378 0.52809 0.32378 0.53733 C 0.32378 0.55791 0.3224 0.57664 0.31858 0.59606 C 0.32049 0.61872 0.32031 0.60947 0.32031 0.62311 " pathEditMode="relative" ptsTypes="ffffffffffffffffffffffffffffffA">
                                      <p:cBhvr>
                                        <p:cTn id="12" dur="556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16300"/>
                                  </p:stCondLst>
                                  <p:childTnLst>
                                    <p:animMotion origin="layout" path="M 2.5E-6 7.22543E-6 C -0.00104 0.01134 -0.0033 0.02243 -0.0033 0.03376 C -0.0033 0.04001 -0.00087 0.04579 2.5E-6 0.0518 C 0.00208 0.06798 0.00365 0.08509 0.00504 0.10151 C 0.00573 0.10914 0.00573 0.11677 0.00677 0.12417 C 0.00764 0.13018 0.01024 0.1422 0.01024 0.1422 C 0.01181 0.16232 0.01389 0.17712 0.01858 0.19631 C 0.0191 0.20278 0.01979 0.22313 0.02205 0.23238 C 0.02882 0.2592 0.02188 0.21897 0.02882 0.25504 C 0.03229 0.2733 0.03386 0.2918 0.04236 0.30706 C 0.04774 0.3281 0.0592 0.34613 0.06945 0.36347 C 0.07413 0.38151 0.08281 0.39677 0.08646 0.41527 C 0.08854 0.44625 0.08767 0.47538 0.08299 0.50567 C 0.08229 0.52925 0.08559 0.56717 0.07622 0.59145 C 0.0757 0.59446 0.07535 0.59746 0.07465 0.60047 C 0.07413 0.60278 0.07344 0.60486 0.07292 0.60717 C 0.07222 0.61087 0.07118 0.6185 0.07118 0.6185 " pathEditMode="relative" ptsTypes="ffffffffffffffff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22543E-6 C -0.00104 0.01134 -0.0033 0.02243 -0.0033 0.03376 C -0.0033 0.04001 -0.00087 0.04579 2.5E-6 0.0518 C 0.00208 0.06798 0.00365 0.08509 0.00504 0.10151 C 0.00573 0.10914 0.00573 0.11677 0.00677 0.12417 C 0.00764 0.13018 0.01024 0.1422 0.01024 0.1422 C 0.01181 0.16232 0.01389 0.17712 0.01858 0.19631 C 0.0191 0.20278 0.01979 0.22313 0.02205 0.23238 C 0.02882 0.2592 0.02188 0.21897 0.02882 0.25504 C 0.03229 0.2733 0.03386 0.2918 0.04236 0.30706 C 0.04774 0.3281 0.0592 0.34613 0.06945 0.36347 C 0.07413 0.38151 0.08281 0.39677 0.08646 0.41527 C 0.08854 0.44625 0.08767 0.47538 0.08299 0.50567 C 0.08229 0.52925 0.08559 0.56717 0.07622 0.59145 C 0.0757 0.59446 0.07535 0.59746 0.07465 0.60047 C 0.07413 0.60278 0.07344 0.60486 0.07292 0.60717 C 0.07222 0.61087 0.07118 0.6185 0.07118 0.6185 " pathEditMode="relative" ptsTypes="ffffffffffffffff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13900"/>
                                  </p:stCondLst>
                                  <p:childTnLst>
                                    <p:animMotion origin="layout" path="M 2.5E-6 7.22543E-6 C -0.00104 0.01134 -0.0033 0.02243 -0.0033 0.03376 C -0.0033 0.04001 -0.00087 0.04579 2.5E-6 0.0518 C 0.00208 0.06798 0.00365 0.08509 0.00504 0.10151 C 0.00573 0.10914 0.00573 0.11677 0.00677 0.12417 C 0.00764 0.13018 0.01024 0.1422 0.01024 0.1422 C 0.01181 0.16232 0.01389 0.17712 0.01858 0.19631 C 0.0191 0.20278 0.01979 0.22313 0.02205 0.23238 C 0.02882 0.2592 0.02188 0.21897 0.02882 0.25504 C 0.03229 0.2733 0.03386 0.2918 0.04236 0.30706 C 0.04774 0.3281 0.0592 0.34613 0.06945 0.36347 C 0.07413 0.38151 0.08281 0.39677 0.08646 0.41527 C 0.08854 0.44625 0.08767 0.47538 0.08299 0.50567 C 0.08229 0.52925 0.08559 0.56717 0.07622 0.59145 C 0.0757 0.59446 0.07535 0.59746 0.07465 0.60047 C 0.07413 0.60278 0.07344 0.60486 0.07292 0.60717 C 0.07222 0.61087 0.07118 0.6185 0.07118 0.6185 " pathEditMode="relative" ptsTypes="ffffffffffffffff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22543E-6 C -0.00104 0.01134 -0.0033 0.02243 -0.0033 0.03376 C -0.0033 0.04001 -0.00087 0.04579 2.5E-6 0.0518 C 0.00208 0.06798 0.00365 0.08509 0.00504 0.10151 C 0.00573 0.10914 0.00573 0.11677 0.00677 0.12417 C 0.00764 0.13018 0.01024 0.1422 0.01024 0.1422 C 0.01181 0.16232 0.01389 0.17712 0.01858 0.19631 C 0.0191 0.20278 0.01979 0.22313 0.02205 0.23238 C 0.02882 0.2592 0.02188 0.21897 0.02882 0.25504 C 0.03229 0.2733 0.03386 0.2918 0.04236 0.30706 C 0.04774 0.3281 0.0592 0.34613 0.06945 0.36347 C 0.07413 0.38151 0.08281 0.39677 0.08646 0.41527 C 0.08854 0.44625 0.08767 0.47538 0.08299 0.50567 C 0.08229 0.52925 0.08559 0.56717 0.07622 0.59145 C 0.0757 0.59446 0.07535 0.59746 0.07465 0.60047 C 0.07413 0.60278 0.07344 0.60486 0.07292 0.60717 C 0.07222 0.61087 0.07118 0.6185 0.07118 0.6185 " pathEditMode="relative" ptsTypes="ffffffffffffffff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0.05312 0.03075 C -0.05816 0.04671 -0.05972 0.06197 -0.06337 0.07815 C -0.06406 0.08139 -0.0658 0.08393 -0.06667 0.08717 C -0.06753 0.09017 -0.06788 0.09318 -0.0684 0.09619 C -0.07257 0.16254 -0.06059 0.23422 -0.07691 0.29711 C -0.07882 0.31838 -0.08125 0.33572 -0.09045 0.35353 C -0.09444 0.37457 -0.09392 0.39653 -0.09896 0.41688 C -0.10469 0.46775 -0.10087 0.43121 -0.10729 0.50266 C -0.10781 0.50867 -0.10903 0.52069 -0.10903 0.52093 C -0.10955 0.54405 -0.10972 0.56717 -0.11076 0.59052 C -0.11128 0.60069 -0.11753 0.61202 -0.11927 0.6222 C -0.1217 0.63653 -0.125 0.65017 -0.13281 0.66058 C -0.13437 0.67491 -0.13611 0.68902 -0.13611 0.70358 " pathEditMode="relative" rAng="0" ptsTypes="ffffffffffff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336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13 2.54335E-6 C -0.05816 0.01595 -0.05972 0.03121 -0.06337 0.0474 C -0.06406 0.05063 -0.0658 0.05318 -0.06667 0.05641 C -0.06754 0.05942 -0.06788 0.06243 -0.0684 0.06543 C -0.07257 0.13179 -0.06059 0.20347 -0.07691 0.26636 C -0.07882 0.28763 -0.08125 0.30497 -0.09045 0.32277 C -0.09445 0.34381 -0.09393 0.36578 -0.09896 0.38612 C -0.10469 0.43699 -0.10087 0.40046 -0.10729 0.4719 C -0.10781 0.47792 -0.10903 0.48994 -0.10903 0.49017 C -0.10955 0.51329 -0.10972 0.53641 -0.11077 0.55977 C -0.11129 0.56994 -0.11754 0.58127 -0.11927 0.59144 C -0.1217 0.60578 -0.125 0.61942 -0.13281 0.62982 C -0.13438 0.64416 -0.13611 0.65826 -0.13611 0.67283 " pathEditMode="relative" rAng="0" ptsTypes="ffffffffffff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336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9300"/>
                                  </p:stCondLst>
                                  <p:childTnLst>
                                    <p:animMotion origin="layout" path="M -0.07812 -3.98844E-6 C -0.08316 0.01596 -0.08472 0.03122 -0.08836 0.0474 C -0.08906 0.05064 -0.09079 0.05318 -0.09166 0.05642 C -0.09253 0.05943 -0.09288 0.06243 -0.0934 0.06544 C -0.09756 0.1318 -0.08559 0.20347 -0.10191 0.26636 C -0.10381 0.28763 -0.10625 0.30498 -0.11545 0.32278 C -0.11944 0.34382 -0.11892 0.36578 -0.12395 0.38613 C -0.12968 0.437 -0.12586 0.40047 -0.13229 0.47191 C -0.13281 0.47792 -0.13402 0.48995 -0.13402 0.49018 C -0.13454 0.5133 -0.13472 0.53642 -0.13576 0.55977 C -0.13628 0.56995 -0.14253 0.58128 -0.14427 0.59145 C -0.1467 0.60578 -0.15 0.61943 -0.15781 0.62983 C -0.15937 0.64417 -0.16111 0.65827 -0.16111 0.67284 " pathEditMode="relative" rAng="0" ptsTypes="ffffffffffff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336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2 0.05294 C -0.03316 0.0689 -0.03472 0.08416 -0.03837 0.10034 C -0.03906 0.10358 -0.0408 0.10612 -0.04167 0.10936 C -0.04253 0.11237 -0.04288 0.11537 -0.0434 0.11838 C -0.04757 0.18474 -0.03559 0.25641 -0.05191 0.3193 C -0.05382 0.34057 -0.05625 0.35791 -0.06545 0.37572 C -0.06944 0.39676 -0.06892 0.41872 -0.07396 0.43907 C -0.07969 0.48994 -0.07587 0.45341 -0.08229 0.52485 C -0.08281 0.53086 -0.08403 0.54289 -0.08403 0.54312 C -0.08455 0.56624 -0.08472 0.58936 -0.08576 0.61271 C -0.08628 0.62289 -0.09253 0.63422 -0.09427 0.64439 C -0.0967 0.65872 -0.1 0.67237 -0.10781 0.68277 C -0.10937 0.69711 -0.11111 0.71121 -0.11111 0.72578 " pathEditMode="relative" rAng="0" ptsTypes="ffffffffffffA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336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animMotion origin="layout" path="M 3.88889E-6 -2.36994E-6 C -0.00296 0.00601 -0.00573 0.01249 -0.00851 0.01873 C -0.00955 0.02127 -0.01077 0.02428 -0.01181 0.02705 C -0.01233 0.02821 -0.01337 0.03099 -0.01337 0.03122 C -0.01493 0.03885 -0.01789 0.05411 -0.01789 0.05434 C -0.01945 0.07122 -0.0224 0.08393 -0.02466 0.09989 C -0.02535 0.11307 -0.02761 0.12301 -0.02848 0.13526 C -0.02917 0.14567 -0.03039 0.15468 -0.03247 0.16208 C -0.03334 0.17873 -0.03473 0.1896 -0.03802 0.20185 C -0.03924 0.21457 -0.03802 0.20671 -0.04306 0.22058 C -0.04375 0.22266 -0.0441 0.22659 -0.04462 0.2289 C -0.04636 0.23561 -0.04844 0.24116 -0.05018 0.24763 C -0.05191 0.25388 -0.05365 0.26035 -0.05521 0.26659 C -0.05591 0.26867 -0.05695 0.2726 -0.05695 0.27283 C -0.05799 0.28486 -0.05955 0.29526 -0.06129 0.3059 C -0.06198 0.30914 -0.06198 0.31307 -0.0625 0.3163 C -0.06441 0.32994 -0.06632 0.34359 -0.06858 0.35584 C -0.07066 0.37873 -0.07448 0.39584 -0.07743 0.41619 C -0.08125 0.4407 -0.07605 0.41364 -0.08039 0.43492 C -0.0816 0.44925 -0.07986 0.43237 -0.08247 0.44971 C -0.08282 0.45156 -0.08282 0.45411 -0.08316 0.45596 C -0.08403 0.46058 -0.08559 0.46312 -0.08646 0.46844 C -0.08802 0.48 -0.0882 0.48948 -0.08924 0.50174 C -0.08993 0.51122 -0.09202 0.51977 -0.09306 0.52879 C -0.09358 0.53295 -0.09427 0.54127 -0.09427 0.54151 C -0.09549 0.56925 -0.09375 0.54266 -0.09584 0.56 C -0.09636 0.56393 -0.09705 0.57249 -0.09705 0.57272 C -0.09688 0.58775 -0.09688 0.60301 -0.09653 0.61827 C -0.09636 0.62081 -0.09549 0.62197 -0.09532 0.62451 C -0.09497 0.64902 -0.0948 0.64578 -0.09705 0.65781 C -0.09757 0.66682 -0.09757 0.66335 -0.09757 0.66844 " pathEditMode="relative" rAng="0" ptsTypes="ffffffffffffffffffffffffffffff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33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09827E-6 C -0.00208 0.00578 -0.00416 0.01202 -0.00625 0.01803 C -0.00712 0.02058 -0.00798 0.02335 -0.00885 0.02613 C -0.0092 0.02728 -0.01007 0.03006 -0.01007 0.03029 C -0.01111 0.03769 -0.01337 0.05225 -0.01337 0.05248 C -0.01458 0.06867 -0.01666 0.08115 -0.0184 0.09665 C -0.01892 0.10936 -0.02066 0.11884 -0.02118 0.13087 C -0.0217 0.14081 -0.02257 0.14959 -0.02413 0.15676 C -0.02482 0.17295 -0.02587 0.18335 -0.0283 0.19514 C -0.02916 0.20763 -0.0283 0.2 -0.03194 0.21341 C -0.03246 0.21526 -0.03281 0.21919 -0.03316 0.22127 C -0.03455 0.22774 -0.03611 0.23306 -0.03732 0.23954 C -0.03854 0.24555 -0.03993 0.25156 -0.04114 0.25757 C -0.04149 0.25965 -0.04236 0.26358 -0.04236 0.26381 C -0.04323 0.27537 -0.04427 0.28555 -0.04566 0.29572 C -0.046 0.29896 -0.04618 0.30266 -0.04652 0.30589 C -0.04791 0.31884 -0.0493 0.33202 -0.05104 0.34405 C -0.0526 0.36601 -0.05538 0.38266 -0.05764 0.40231 C -0.06041 0.42613 -0.05659 0.4 -0.05972 0.42058 C -0.06076 0.43445 -0.05937 0.41803 -0.06146 0.43468 C -0.06163 0.43653 -0.06163 0.43907 -0.0618 0.44069 C -0.0625 0.44532 -0.06371 0.44786 -0.06423 0.45295 C -0.06545 0.46405 -0.06562 0.47329 -0.06632 0.48509 C -0.06701 0.4941 -0.0684 0.50266 -0.06927 0.51121 C -0.06962 0.51514 -0.07014 0.52324 -0.07014 0.52347 C -0.071 0.55029 -0.06979 0.52462 -0.07135 0.54127 C -0.0717 0.5452 -0.07222 0.55352 -0.07222 0.55376 C -0.07205 0.56809 -0.07205 0.58312 -0.0717 0.59769 C -0.0717 0.60023 -0.071 0.60139 -0.071 0.60393 C -0.07066 0.62728 -0.07048 0.62428 -0.07222 0.63607 C -0.07257 0.64462 -0.07257 0.64139 -0.07257 0.64624 " pathEditMode="relative" rAng="0" ptsTypes="ffffffffffffffffffffffffffffff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" y="323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10405E-6 C -0.00139 0.00648 -0.00277 0.01341 -0.00416 0.02012 C -0.00468 0.02289 -0.00521 0.02613 -0.00573 0.02914 C -0.00607 0.03052 -0.00659 0.03353 -0.00659 0.03376 C -0.00729 0.04209 -0.00868 0.0585 -0.00868 0.05873 C -0.00955 0.077 -0.01093 0.09087 -0.01198 0.10821 C -0.01232 0.12255 -0.01354 0.13318 -0.01389 0.14659 C -0.01423 0.15769 -0.01493 0.16763 -0.0158 0.17573 C -0.01632 0.19376 -0.01701 0.20555 -0.01857 0.21873 C -0.01909 0.23261 -0.01857 0.22405 -0.021 0.23908 C -0.02135 0.24116 -0.02152 0.24532 -0.02187 0.24787 C -0.02274 0.25503 -0.02361 0.26104 -0.02448 0.26821 C -0.02534 0.27492 -0.02621 0.28185 -0.02691 0.28856 C -0.02725 0.29087 -0.02777 0.29526 -0.02777 0.2955 C -0.0283 0.30844 -0.02899 0.31977 -0.03003 0.33133 C -0.03021 0.3348 -0.03038 0.33896 -0.03055 0.34266 C -0.03142 0.35723 -0.03246 0.37203 -0.0335 0.38544 C -0.03455 0.41018 -0.03628 0.42867 -0.03784 0.45087 C -0.03958 0.47746 -0.03715 0.4481 -0.03923 0.47122 C -0.03975 0.48648 -0.03906 0.46844 -0.04027 0.48694 C -0.04045 0.48902 -0.04045 0.4918 -0.04062 0.49365 C -0.04097 0.49873 -0.04184 0.50151 -0.04218 0.50729 C -0.04288 0.51977 -0.04305 0.53018 -0.04357 0.54336 C -0.04392 0.55353 -0.04496 0.56301 -0.04548 0.57272 C -0.04566 0.57711 -0.046 0.58613 -0.046 0.58636 C -0.04652 0.61642 -0.04583 0.58775 -0.04687 0.60648 C -0.04705 0.61087 -0.04739 0.62012 -0.04739 0.62035 C -0.04722 0.63654 -0.04722 0.65318 -0.04705 0.6696 C -0.04705 0.67237 -0.04652 0.67376 -0.04652 0.67654 C -0.04635 0.70289 -0.04618 0.69943 -0.04739 0.71261 C -0.04757 0.72232 -0.04757 0.71862 -0.04757 0.72393 " pathEditMode="relative" rAng="0" ptsTypes="ffffffffffffffffffffffffffffffA">
                                      <p:cBhvr>
                                        <p:cTn id="34" dur="2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362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852</TotalTime>
  <Words>458</Words>
  <Application>Microsoft Office PowerPoint</Application>
  <PresentationFormat>On-screen Show (4:3)</PresentationFormat>
  <Paragraphs>104</Paragraphs>
  <Slides>16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Angles</vt:lpstr>
      <vt:lpstr>Packager Shell Object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 Computer</dc:creator>
  <cp:lastModifiedBy>Saiful Islam</cp:lastModifiedBy>
  <cp:revision>122</cp:revision>
  <dcterms:created xsi:type="dcterms:W3CDTF">2015-11-29T15:09:15Z</dcterms:created>
  <dcterms:modified xsi:type="dcterms:W3CDTF">2021-02-10T18:23:38Z</dcterms:modified>
</cp:coreProperties>
</file>