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zanur Rahman" initials="MR" lastIdx="0" clrIdx="0">
    <p:extLst>
      <p:ext uri="{19B8F6BF-5375-455C-9EA6-DF929625EA0E}">
        <p15:presenceInfo xmlns:p15="http://schemas.microsoft.com/office/powerpoint/2012/main" userId="Mizanur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78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CFBBD-F7A7-42A0-8CC3-EC34CE62C44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AAA1243-52D9-4438-A293-2DE21A41BE26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বীজগাণিতিক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বলে?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AC26D6-54EE-4D8A-B6DE-2DB0C5D2F5B3}" type="parTrans" cxnId="{9B6B273C-6D71-4758-985C-249853C8501F}">
      <dgm:prSet/>
      <dgm:spPr/>
      <dgm:t>
        <a:bodyPr/>
        <a:lstStyle/>
        <a:p>
          <a:endParaRPr lang="en-US"/>
        </a:p>
      </dgm:t>
    </dgm:pt>
    <dgm:pt modelId="{6283ABB3-A8DF-49DA-9A4F-24824C6435C5}" type="sibTrans" cxnId="{9B6B273C-6D71-4758-985C-249853C8501F}">
      <dgm:prSet/>
      <dgm:spPr/>
      <dgm:t>
        <a:bodyPr/>
        <a:lstStyle/>
        <a:p>
          <a:endParaRPr lang="en-US"/>
        </a:p>
      </dgm:t>
    </dgm:pt>
    <dgm:pt modelId="{8B907C12-D022-4B07-B3E4-E074817CDEAC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বীজগাণিতিক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১নং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28EFBA-9340-4C9C-88D2-D49E3DCFFFED}" type="parTrans" cxnId="{3E4DEC1A-186D-40BF-AB40-98765411834E}">
      <dgm:prSet/>
      <dgm:spPr/>
      <dgm:t>
        <a:bodyPr/>
        <a:lstStyle/>
        <a:p>
          <a:endParaRPr lang="en-US"/>
        </a:p>
      </dgm:t>
    </dgm:pt>
    <dgm:pt modelId="{5A9EC0C9-43BF-486D-9436-0563847BD8AA}" type="sibTrans" cxnId="{3E4DEC1A-186D-40BF-AB40-98765411834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35EB69D-BD85-49F6-8F5C-658A7A88E1D6}">
          <dgm:prSet phldrT="[Text]" custT="1"/>
          <dgm:spPr/>
          <dgm:t>
            <a:bodyPr/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সূত্রের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14:m>
                <m:oMath xmlns:m="http://schemas.openxmlformats.org/officeDocument/2006/math">
                  <m:r>
                    <a:rPr lang="en-US" sz="2800" b="0" i="1" smtClean="0">
                      <a:latin typeface="Cambria Math" panose="02040503050406030204" pitchFamily="18" charset="0"/>
                    </a:rPr>
                    <m:t>𝑥</m:t>
                  </m:r>
                  <m:r>
                    <a:rPr lang="en-US" sz="2800" b="0" i="1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US" sz="2800" b="0" i="1" smtClean="0">
                      <a:latin typeface="Cambria Math" panose="02040503050406030204" pitchFamily="18" charset="0"/>
                    </a:rPr>
                    <m:t>5</m:t>
                  </m:r>
                  <m:r>
                    <a:rPr lang="en-US" sz="2800" b="0" i="1" smtClean="0">
                      <a:latin typeface="Cambria Math" panose="02040503050406030204" pitchFamily="18" charset="0"/>
                    </a:rPr>
                    <m:t>𝑦</m:t>
                  </m:r>
                  <m:r>
                    <a:rPr lang="en-US" sz="2800" b="0" i="1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sz="2800" b="0" i="1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sz="2800" b="0" i="1" smtClean="0">
                      <a:latin typeface="Cambria Math" panose="02040503050406030204" pitchFamily="18" charset="0"/>
                    </a:rPr>
                    <m:t>𝑧</m:t>
                  </m:r>
                </m:oMath>
              </a14:m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E35EB69D-BD85-49F6-8F5C-658A7A88E1D6}">
          <dgm:prSet phldrT="[Text]" custT="1"/>
          <dgm:spPr/>
          <dgm:t>
            <a:bodyPr/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সূত্রের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i="0" smtClean="0">
                  <a:latin typeface="Cambria Math" panose="02040503050406030204" pitchFamily="18" charset="0"/>
                </a:rPr>
                <a:t>𝑥−5𝑦+2𝑧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2C5D4ED4-D961-4709-8422-04C79F5B69C1}" type="parTrans" cxnId="{29850424-CE3B-486C-8A98-2CD9EF452EEB}">
      <dgm:prSet/>
      <dgm:spPr/>
      <dgm:t>
        <a:bodyPr/>
        <a:lstStyle/>
        <a:p>
          <a:endParaRPr lang="en-US"/>
        </a:p>
      </dgm:t>
    </dgm:pt>
    <dgm:pt modelId="{7A5AE4EA-4F9D-4656-9768-E6BBDB1A797A}" type="sibTrans" cxnId="{29850424-CE3B-486C-8A98-2CD9EF452EEB}">
      <dgm:prSet/>
      <dgm:spPr/>
      <dgm:t>
        <a:bodyPr/>
        <a:lstStyle/>
        <a:p>
          <a:endParaRPr lang="en-US"/>
        </a:p>
      </dgm:t>
    </dgm:pt>
    <dgm:pt modelId="{557B6036-C541-4CEA-96AA-29F25AF35099}" type="pres">
      <dgm:prSet presAssocID="{B69CFBBD-F7A7-42A0-8CC3-EC34CE62C445}" presName="compositeShape" presStyleCnt="0">
        <dgm:presLayoutVars>
          <dgm:dir/>
          <dgm:resizeHandles/>
        </dgm:presLayoutVars>
      </dgm:prSet>
      <dgm:spPr/>
    </dgm:pt>
    <dgm:pt modelId="{DFFD8DAA-BEC3-4014-B56B-8A2F29253A43}" type="pres">
      <dgm:prSet presAssocID="{B69CFBBD-F7A7-42A0-8CC3-EC34CE62C445}" presName="pyramid" presStyleLbl="node1" presStyleIdx="0" presStyleCnt="1" custScaleX="165000" custLinFactNeighborX="62156" custLinFactNeighborY="-4219"/>
      <dgm:spPr/>
    </dgm:pt>
    <dgm:pt modelId="{B0BFD6A8-ADC5-4923-BAEF-331859684C91}" type="pres">
      <dgm:prSet presAssocID="{B69CFBBD-F7A7-42A0-8CC3-EC34CE62C445}" presName="theList" presStyleCnt="0"/>
      <dgm:spPr/>
    </dgm:pt>
    <dgm:pt modelId="{AA5EA9E6-18F9-4D59-804C-D9F067114522}" type="pres">
      <dgm:prSet presAssocID="{2AAA1243-52D9-4438-A293-2DE21A41BE26}" presName="aNode" presStyleLbl="fgAcc1" presStyleIdx="0" presStyleCnt="3" custScaleX="15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E966-C581-4832-889A-305F30226F0E}" type="pres">
      <dgm:prSet presAssocID="{2AAA1243-52D9-4438-A293-2DE21A41BE26}" presName="aSpace" presStyleCnt="0"/>
      <dgm:spPr/>
    </dgm:pt>
    <dgm:pt modelId="{4752A29F-EF0F-4C69-A90B-1B4EB0108268}" type="pres">
      <dgm:prSet presAssocID="{8B907C12-D022-4B07-B3E4-E074817CDEAC}" presName="aNode" presStyleLbl="fgAcc1" presStyleIdx="1" presStyleCnt="3" custScaleX="152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F54B-49EC-4A50-8642-0C5133C276A4}" type="pres">
      <dgm:prSet presAssocID="{8B907C12-D022-4B07-B3E4-E074817CDEAC}" presName="aSpace" presStyleCnt="0"/>
      <dgm:spPr/>
    </dgm:pt>
    <dgm:pt modelId="{F6244FB0-E5C4-4E9E-8302-D574A5834A61}" type="pres">
      <dgm:prSet presAssocID="{E35EB69D-BD85-49F6-8F5C-658A7A88E1D6}" presName="aNode" presStyleLbl="fgAcc1" presStyleIdx="2" presStyleCnt="3" custScaleX="15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3E8D7-8722-4E9E-A2D0-00D9D33B93C9}" type="pres">
      <dgm:prSet presAssocID="{E35EB69D-BD85-49F6-8F5C-658A7A88E1D6}" presName="aSpace" presStyleCnt="0"/>
      <dgm:spPr/>
    </dgm:pt>
  </dgm:ptLst>
  <dgm:cxnLst>
    <dgm:cxn modelId="{9DF72F57-0B3D-4ADE-BC18-FE06717EC719}" type="presOf" srcId="{8B907C12-D022-4B07-B3E4-E074817CDEAC}" destId="{4752A29F-EF0F-4C69-A90B-1B4EB0108268}" srcOrd="0" destOrd="0" presId="urn:microsoft.com/office/officeart/2005/8/layout/pyramid2"/>
    <dgm:cxn modelId="{3E4DEC1A-186D-40BF-AB40-98765411834E}" srcId="{B69CFBBD-F7A7-42A0-8CC3-EC34CE62C445}" destId="{8B907C12-D022-4B07-B3E4-E074817CDEAC}" srcOrd="1" destOrd="0" parTransId="{7B28EFBA-9340-4C9C-88D2-D49E3DCFFFED}" sibTransId="{5A9EC0C9-43BF-486D-9436-0563847BD8AA}"/>
    <dgm:cxn modelId="{29850424-CE3B-486C-8A98-2CD9EF452EEB}" srcId="{B69CFBBD-F7A7-42A0-8CC3-EC34CE62C445}" destId="{E35EB69D-BD85-49F6-8F5C-658A7A88E1D6}" srcOrd="2" destOrd="0" parTransId="{2C5D4ED4-D961-4709-8422-04C79F5B69C1}" sibTransId="{7A5AE4EA-4F9D-4656-9768-E6BBDB1A797A}"/>
    <dgm:cxn modelId="{E27C1BB9-9B48-4BDC-8435-260D84CD2ECB}" type="presOf" srcId="{E35EB69D-BD85-49F6-8F5C-658A7A88E1D6}" destId="{F6244FB0-E5C4-4E9E-8302-D574A5834A61}" srcOrd="0" destOrd="0" presId="urn:microsoft.com/office/officeart/2005/8/layout/pyramid2"/>
    <dgm:cxn modelId="{9B6B273C-6D71-4758-985C-249853C8501F}" srcId="{B69CFBBD-F7A7-42A0-8CC3-EC34CE62C445}" destId="{2AAA1243-52D9-4438-A293-2DE21A41BE26}" srcOrd="0" destOrd="0" parTransId="{C7AC26D6-54EE-4D8A-B6DE-2DB0C5D2F5B3}" sibTransId="{6283ABB3-A8DF-49DA-9A4F-24824C6435C5}"/>
    <dgm:cxn modelId="{FA9D7660-5D05-440C-B4A3-B5AC34C9DCB6}" type="presOf" srcId="{2AAA1243-52D9-4438-A293-2DE21A41BE26}" destId="{AA5EA9E6-18F9-4D59-804C-D9F067114522}" srcOrd="0" destOrd="0" presId="urn:microsoft.com/office/officeart/2005/8/layout/pyramid2"/>
    <dgm:cxn modelId="{5E400981-1240-4CEA-A0D2-606687D1AD5A}" type="presOf" srcId="{B69CFBBD-F7A7-42A0-8CC3-EC34CE62C445}" destId="{557B6036-C541-4CEA-96AA-29F25AF35099}" srcOrd="0" destOrd="0" presId="urn:microsoft.com/office/officeart/2005/8/layout/pyramid2"/>
    <dgm:cxn modelId="{F5547ADD-7B67-489C-B8FD-C1E7E8C48E8D}" type="presParOf" srcId="{557B6036-C541-4CEA-96AA-29F25AF35099}" destId="{DFFD8DAA-BEC3-4014-B56B-8A2F29253A43}" srcOrd="0" destOrd="0" presId="urn:microsoft.com/office/officeart/2005/8/layout/pyramid2"/>
    <dgm:cxn modelId="{3AC5357A-61D3-4DBB-9DCA-40712EA44726}" type="presParOf" srcId="{557B6036-C541-4CEA-96AA-29F25AF35099}" destId="{B0BFD6A8-ADC5-4923-BAEF-331859684C91}" srcOrd="1" destOrd="0" presId="urn:microsoft.com/office/officeart/2005/8/layout/pyramid2"/>
    <dgm:cxn modelId="{2AA892D8-0A58-4D70-89A4-BD4B9B22AD7E}" type="presParOf" srcId="{B0BFD6A8-ADC5-4923-BAEF-331859684C91}" destId="{AA5EA9E6-18F9-4D59-804C-D9F067114522}" srcOrd="0" destOrd="0" presId="urn:microsoft.com/office/officeart/2005/8/layout/pyramid2"/>
    <dgm:cxn modelId="{594F10B0-81DA-4125-9E8D-4C0F6B4DA359}" type="presParOf" srcId="{B0BFD6A8-ADC5-4923-BAEF-331859684C91}" destId="{6216E966-C581-4832-889A-305F30226F0E}" srcOrd="1" destOrd="0" presId="urn:microsoft.com/office/officeart/2005/8/layout/pyramid2"/>
    <dgm:cxn modelId="{C4A75FD1-42C2-497F-9F12-3D20EDC61319}" type="presParOf" srcId="{B0BFD6A8-ADC5-4923-BAEF-331859684C91}" destId="{4752A29F-EF0F-4C69-A90B-1B4EB0108268}" srcOrd="2" destOrd="0" presId="urn:microsoft.com/office/officeart/2005/8/layout/pyramid2"/>
    <dgm:cxn modelId="{6A4D6217-6F30-4A0B-9541-051E0B7ED06A}" type="presParOf" srcId="{B0BFD6A8-ADC5-4923-BAEF-331859684C91}" destId="{F979F54B-49EC-4A50-8642-0C5133C276A4}" srcOrd="3" destOrd="0" presId="urn:microsoft.com/office/officeart/2005/8/layout/pyramid2"/>
    <dgm:cxn modelId="{49344310-E927-41CA-8A81-2B3C08F193BB}" type="presParOf" srcId="{B0BFD6A8-ADC5-4923-BAEF-331859684C91}" destId="{F6244FB0-E5C4-4E9E-8302-D574A5834A61}" srcOrd="4" destOrd="0" presId="urn:microsoft.com/office/officeart/2005/8/layout/pyramid2"/>
    <dgm:cxn modelId="{2346EF2F-A180-454E-B147-0A1687A29781}" type="presParOf" srcId="{B0BFD6A8-ADC5-4923-BAEF-331859684C91}" destId="{CD73E8D7-8722-4E9E-A2D0-00D9D33B93C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CFBBD-F7A7-42A0-8CC3-EC34CE62C44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AAA1243-52D9-4438-A293-2DE21A41BE26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বীজগাণিতিক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বলে?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AC26D6-54EE-4D8A-B6DE-2DB0C5D2F5B3}" type="parTrans" cxnId="{9B6B273C-6D71-4758-985C-249853C8501F}">
      <dgm:prSet/>
      <dgm:spPr/>
      <dgm:t>
        <a:bodyPr/>
        <a:lstStyle/>
        <a:p>
          <a:endParaRPr lang="en-US"/>
        </a:p>
      </dgm:t>
    </dgm:pt>
    <dgm:pt modelId="{6283ABB3-A8DF-49DA-9A4F-24824C6435C5}" type="sibTrans" cxnId="{9B6B273C-6D71-4758-985C-249853C8501F}">
      <dgm:prSet/>
      <dgm:spPr/>
      <dgm:t>
        <a:bodyPr/>
        <a:lstStyle/>
        <a:p>
          <a:endParaRPr lang="en-US"/>
        </a:p>
      </dgm:t>
    </dgm:pt>
    <dgm:pt modelId="{8B907C12-D022-4B07-B3E4-E074817CDEAC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বীজগাণিতিক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১নং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28EFBA-9340-4C9C-88D2-D49E3DCFFFED}" type="parTrans" cxnId="{3E4DEC1A-186D-40BF-AB40-98765411834E}">
      <dgm:prSet/>
      <dgm:spPr/>
      <dgm:t>
        <a:bodyPr/>
        <a:lstStyle/>
        <a:p>
          <a:endParaRPr lang="en-US"/>
        </a:p>
      </dgm:t>
    </dgm:pt>
    <dgm:pt modelId="{5A9EC0C9-43BF-486D-9436-0563847BD8AA}" type="sibTrans" cxnId="{3E4DEC1A-186D-40BF-AB40-98765411834E}">
      <dgm:prSet/>
      <dgm:spPr/>
      <dgm:t>
        <a:bodyPr/>
        <a:lstStyle/>
        <a:p>
          <a:endParaRPr lang="en-US"/>
        </a:p>
      </dgm:t>
    </dgm:pt>
    <dgm:pt modelId="{E35EB69D-BD85-49F6-8F5C-658A7A88E1D6}">
      <dgm:prSet phldrT="[Text]" custT="1"/>
      <dgm:spPr>
        <a:blipFill rotWithShape="0">
          <a:blip xmlns:r="http://schemas.openxmlformats.org/officeDocument/2006/relationships" r:embed="rId1"/>
          <a:stretch>
            <a:fillRect r="-587" b="-726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C5D4ED4-D961-4709-8422-04C79F5B69C1}" type="parTrans" cxnId="{29850424-CE3B-486C-8A98-2CD9EF452EEB}">
      <dgm:prSet/>
      <dgm:spPr/>
      <dgm:t>
        <a:bodyPr/>
        <a:lstStyle/>
        <a:p>
          <a:endParaRPr lang="en-US"/>
        </a:p>
      </dgm:t>
    </dgm:pt>
    <dgm:pt modelId="{7A5AE4EA-4F9D-4656-9768-E6BBDB1A797A}" type="sibTrans" cxnId="{29850424-CE3B-486C-8A98-2CD9EF452EEB}">
      <dgm:prSet/>
      <dgm:spPr/>
      <dgm:t>
        <a:bodyPr/>
        <a:lstStyle/>
        <a:p>
          <a:endParaRPr lang="en-US"/>
        </a:p>
      </dgm:t>
    </dgm:pt>
    <dgm:pt modelId="{557B6036-C541-4CEA-96AA-29F25AF35099}" type="pres">
      <dgm:prSet presAssocID="{B69CFBBD-F7A7-42A0-8CC3-EC34CE62C445}" presName="compositeShape" presStyleCnt="0">
        <dgm:presLayoutVars>
          <dgm:dir/>
          <dgm:resizeHandles/>
        </dgm:presLayoutVars>
      </dgm:prSet>
      <dgm:spPr/>
    </dgm:pt>
    <dgm:pt modelId="{DFFD8DAA-BEC3-4014-B56B-8A2F29253A43}" type="pres">
      <dgm:prSet presAssocID="{B69CFBBD-F7A7-42A0-8CC3-EC34CE62C445}" presName="pyramid" presStyleLbl="node1" presStyleIdx="0" presStyleCnt="1" custScaleX="165000" custLinFactNeighborX="62156" custLinFactNeighborY="-4219"/>
      <dgm:spPr/>
    </dgm:pt>
    <dgm:pt modelId="{B0BFD6A8-ADC5-4923-BAEF-331859684C91}" type="pres">
      <dgm:prSet presAssocID="{B69CFBBD-F7A7-42A0-8CC3-EC34CE62C445}" presName="theList" presStyleCnt="0"/>
      <dgm:spPr/>
    </dgm:pt>
    <dgm:pt modelId="{AA5EA9E6-18F9-4D59-804C-D9F067114522}" type="pres">
      <dgm:prSet presAssocID="{2AAA1243-52D9-4438-A293-2DE21A41BE26}" presName="aNode" presStyleLbl="fgAcc1" presStyleIdx="0" presStyleCnt="3" custScaleX="15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E966-C581-4832-889A-305F30226F0E}" type="pres">
      <dgm:prSet presAssocID="{2AAA1243-52D9-4438-A293-2DE21A41BE26}" presName="aSpace" presStyleCnt="0"/>
      <dgm:spPr/>
    </dgm:pt>
    <dgm:pt modelId="{4752A29F-EF0F-4C69-A90B-1B4EB0108268}" type="pres">
      <dgm:prSet presAssocID="{8B907C12-D022-4B07-B3E4-E074817CDEAC}" presName="aNode" presStyleLbl="fgAcc1" presStyleIdx="1" presStyleCnt="3" custScaleX="152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F54B-49EC-4A50-8642-0C5133C276A4}" type="pres">
      <dgm:prSet presAssocID="{8B907C12-D022-4B07-B3E4-E074817CDEAC}" presName="aSpace" presStyleCnt="0"/>
      <dgm:spPr/>
    </dgm:pt>
    <dgm:pt modelId="{F6244FB0-E5C4-4E9E-8302-D574A5834A61}" type="pres">
      <dgm:prSet presAssocID="{E35EB69D-BD85-49F6-8F5C-658A7A88E1D6}" presName="aNode" presStyleLbl="fgAcc1" presStyleIdx="2" presStyleCnt="3" custScaleX="15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3E8D7-8722-4E9E-A2D0-00D9D33B93C9}" type="pres">
      <dgm:prSet presAssocID="{E35EB69D-BD85-49F6-8F5C-658A7A88E1D6}" presName="aSpace" presStyleCnt="0"/>
      <dgm:spPr/>
    </dgm:pt>
  </dgm:ptLst>
  <dgm:cxnLst>
    <dgm:cxn modelId="{5E400981-1240-4CEA-A0D2-606687D1AD5A}" type="presOf" srcId="{B69CFBBD-F7A7-42A0-8CC3-EC34CE62C445}" destId="{557B6036-C541-4CEA-96AA-29F25AF35099}" srcOrd="0" destOrd="0" presId="urn:microsoft.com/office/officeart/2005/8/layout/pyramid2"/>
    <dgm:cxn modelId="{3E4DEC1A-186D-40BF-AB40-98765411834E}" srcId="{B69CFBBD-F7A7-42A0-8CC3-EC34CE62C445}" destId="{8B907C12-D022-4B07-B3E4-E074817CDEAC}" srcOrd="1" destOrd="0" parTransId="{7B28EFBA-9340-4C9C-88D2-D49E3DCFFFED}" sibTransId="{5A9EC0C9-43BF-486D-9436-0563847BD8AA}"/>
    <dgm:cxn modelId="{29850424-CE3B-486C-8A98-2CD9EF452EEB}" srcId="{B69CFBBD-F7A7-42A0-8CC3-EC34CE62C445}" destId="{E35EB69D-BD85-49F6-8F5C-658A7A88E1D6}" srcOrd="2" destOrd="0" parTransId="{2C5D4ED4-D961-4709-8422-04C79F5B69C1}" sibTransId="{7A5AE4EA-4F9D-4656-9768-E6BBDB1A797A}"/>
    <dgm:cxn modelId="{E27C1BB9-9B48-4BDC-8435-260D84CD2ECB}" type="presOf" srcId="{E35EB69D-BD85-49F6-8F5C-658A7A88E1D6}" destId="{F6244FB0-E5C4-4E9E-8302-D574A5834A61}" srcOrd="0" destOrd="0" presId="urn:microsoft.com/office/officeart/2005/8/layout/pyramid2"/>
    <dgm:cxn modelId="{9DF72F57-0B3D-4ADE-BC18-FE06717EC719}" type="presOf" srcId="{8B907C12-D022-4B07-B3E4-E074817CDEAC}" destId="{4752A29F-EF0F-4C69-A90B-1B4EB0108268}" srcOrd="0" destOrd="0" presId="urn:microsoft.com/office/officeart/2005/8/layout/pyramid2"/>
    <dgm:cxn modelId="{9B6B273C-6D71-4758-985C-249853C8501F}" srcId="{B69CFBBD-F7A7-42A0-8CC3-EC34CE62C445}" destId="{2AAA1243-52D9-4438-A293-2DE21A41BE26}" srcOrd="0" destOrd="0" parTransId="{C7AC26D6-54EE-4D8A-B6DE-2DB0C5D2F5B3}" sibTransId="{6283ABB3-A8DF-49DA-9A4F-24824C6435C5}"/>
    <dgm:cxn modelId="{FA9D7660-5D05-440C-B4A3-B5AC34C9DCB6}" type="presOf" srcId="{2AAA1243-52D9-4438-A293-2DE21A41BE26}" destId="{AA5EA9E6-18F9-4D59-804C-D9F067114522}" srcOrd="0" destOrd="0" presId="urn:microsoft.com/office/officeart/2005/8/layout/pyramid2"/>
    <dgm:cxn modelId="{F5547ADD-7B67-489C-B8FD-C1E7E8C48E8D}" type="presParOf" srcId="{557B6036-C541-4CEA-96AA-29F25AF35099}" destId="{DFFD8DAA-BEC3-4014-B56B-8A2F29253A43}" srcOrd="0" destOrd="0" presId="urn:microsoft.com/office/officeart/2005/8/layout/pyramid2"/>
    <dgm:cxn modelId="{3AC5357A-61D3-4DBB-9DCA-40712EA44726}" type="presParOf" srcId="{557B6036-C541-4CEA-96AA-29F25AF35099}" destId="{B0BFD6A8-ADC5-4923-BAEF-331859684C91}" srcOrd="1" destOrd="0" presId="urn:microsoft.com/office/officeart/2005/8/layout/pyramid2"/>
    <dgm:cxn modelId="{2AA892D8-0A58-4D70-89A4-BD4B9B22AD7E}" type="presParOf" srcId="{B0BFD6A8-ADC5-4923-BAEF-331859684C91}" destId="{AA5EA9E6-18F9-4D59-804C-D9F067114522}" srcOrd="0" destOrd="0" presId="urn:microsoft.com/office/officeart/2005/8/layout/pyramid2"/>
    <dgm:cxn modelId="{594F10B0-81DA-4125-9E8D-4C0F6B4DA359}" type="presParOf" srcId="{B0BFD6A8-ADC5-4923-BAEF-331859684C91}" destId="{6216E966-C581-4832-889A-305F30226F0E}" srcOrd="1" destOrd="0" presId="urn:microsoft.com/office/officeart/2005/8/layout/pyramid2"/>
    <dgm:cxn modelId="{C4A75FD1-42C2-497F-9F12-3D20EDC61319}" type="presParOf" srcId="{B0BFD6A8-ADC5-4923-BAEF-331859684C91}" destId="{4752A29F-EF0F-4C69-A90B-1B4EB0108268}" srcOrd="2" destOrd="0" presId="urn:microsoft.com/office/officeart/2005/8/layout/pyramid2"/>
    <dgm:cxn modelId="{6A4D6217-6F30-4A0B-9541-051E0B7ED06A}" type="presParOf" srcId="{B0BFD6A8-ADC5-4923-BAEF-331859684C91}" destId="{F979F54B-49EC-4A50-8642-0C5133C276A4}" srcOrd="3" destOrd="0" presId="urn:microsoft.com/office/officeart/2005/8/layout/pyramid2"/>
    <dgm:cxn modelId="{49344310-E927-41CA-8A81-2B3C08F193BB}" type="presParOf" srcId="{B0BFD6A8-ADC5-4923-BAEF-331859684C91}" destId="{F6244FB0-E5C4-4E9E-8302-D574A5834A61}" srcOrd="4" destOrd="0" presId="urn:microsoft.com/office/officeart/2005/8/layout/pyramid2"/>
    <dgm:cxn modelId="{2346EF2F-A180-454E-B147-0A1687A29781}" type="presParOf" srcId="{B0BFD6A8-ADC5-4923-BAEF-331859684C91}" destId="{CD73E8D7-8722-4E9E-A2D0-00D9D33B93C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D8DAA-BEC3-4014-B56B-8A2F29253A43}">
      <dsp:nvSpPr>
        <dsp:cNvPr id="0" name=""/>
        <dsp:cNvSpPr/>
      </dsp:nvSpPr>
      <dsp:spPr>
        <a:xfrm>
          <a:off x="0" y="0"/>
          <a:ext cx="5022069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EA9E6-18F9-4D59-804C-D9F067114522}">
      <dsp:nvSpPr>
        <dsp:cNvPr id="0" name=""/>
        <dsp:cNvSpPr/>
      </dsp:nvSpPr>
      <dsp:spPr>
        <a:xfrm>
          <a:off x="1963941" y="459655"/>
          <a:ext cx="3043675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বীজগাণিতিক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বলে?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6773" y="512487"/>
        <a:ext cx="2938011" cy="976614"/>
      </dsp:txXfrm>
    </dsp:sp>
    <dsp:sp modelId="{4752A29F-EF0F-4C69-A90B-1B4EB0108268}">
      <dsp:nvSpPr>
        <dsp:cNvPr id="0" name=""/>
        <dsp:cNvSpPr/>
      </dsp:nvSpPr>
      <dsp:spPr>
        <a:xfrm>
          <a:off x="1978393" y="1677218"/>
          <a:ext cx="3014771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বীজগাণিতিক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রাশির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১নং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সূত্রটি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1225" y="1730050"/>
        <a:ext cx="2909107" cy="976614"/>
      </dsp:txXfrm>
    </dsp:sp>
    <dsp:sp modelId="{F6244FB0-E5C4-4E9E-8302-D574A5834A61}">
      <dsp:nvSpPr>
        <dsp:cNvPr id="0" name=""/>
        <dsp:cNvSpPr/>
      </dsp:nvSpPr>
      <dsp:spPr>
        <a:xfrm>
          <a:off x="1935037" y="2894781"/>
          <a:ext cx="3101484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𝑥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−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5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𝑦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+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2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𝑧</m:t>
              </m:r>
            </m:oMath>
          </a14:m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7869" y="2947613"/>
        <a:ext cx="2995820" cy="97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A476-4E2E-49B2-BF31-A305EBA5C079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0638-6249-4938-8990-EB3CD5B5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0638-6249-4938-8990-EB3CD5B566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038"/>
            </a:avLst>
          </a:prstGeom>
          <a:gradFill>
            <a:gsLst>
              <a:gs pos="0">
                <a:srgbClr val="00B050"/>
              </a:gs>
              <a:gs pos="35000">
                <a:schemeClr val="accent2"/>
              </a:gs>
              <a:gs pos="68000">
                <a:srgbClr val="FFFF00"/>
              </a:gs>
              <a:gs pos="100000">
                <a:srgbClr val="FF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62556" r="37423" b="31694"/>
          <a:stretch/>
        </p:blipFill>
        <p:spPr>
          <a:xfrm>
            <a:off x="-56273" y="6124676"/>
            <a:ext cx="11366698" cy="5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2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1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BA69-C930-4B42-B7D3-864A85E4AEBD}" type="datetimeFigureOut">
              <a:rPr lang="en-US" smtClean="0"/>
              <a:t>11-Feb-21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15597-2154-4C87-B7D8-D0048774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725" y="420523"/>
            <a:ext cx="135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</a:rPr>
              <a:t>স্বাগত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0" r="33731" b="22461"/>
          <a:stretch/>
        </p:blipFill>
        <p:spPr>
          <a:xfrm>
            <a:off x="545123" y="1284171"/>
            <a:ext cx="10339754" cy="4289658"/>
          </a:xfrm>
          <a:prstGeom prst="flowChartConnector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855" y="1128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4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0194" y="3075057"/>
                <a:ext cx="83296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4000" b="1" dirty="0" smtClean="0">
                    <a:latin typeface="NikoshBAN" panose="02000000000000000000" pitchFamily="2" charset="0"/>
                  </a:rPr>
                  <a:t>সমস্যাঃ</a:t>
                </a:r>
                <a:r>
                  <a:rPr lang="en-US" sz="40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</a:rPr>
                  <a:t>সূত্র</a:t>
                </a:r>
                <a:r>
                  <a:rPr lang="en-US" sz="40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</a:rPr>
                  <a:t>প্রয়োগ</a:t>
                </a:r>
                <a:r>
                  <a:rPr lang="en-US" sz="4000" dirty="0" smtClean="0">
                    <a:latin typeface="NikoshBAN" panose="02000000000000000000" pitchFamily="2" charset="0"/>
                  </a:rPr>
                  <a:t> করে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</a:rPr>
                  <a:t>বর্গ</a:t>
                </a:r>
                <a:r>
                  <a:rPr lang="en-US" sz="40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atin typeface="NikoshBAN" panose="02000000000000000000" pitchFamily="2" charset="0"/>
                  </a:rPr>
                  <a:t>।  </a:t>
                </a:r>
                <a:endParaRPr lang="en-US" sz="4000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4" y="3075057"/>
                <a:ext cx="8329613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341" t="-20513" b="-39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96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37842" y="2213283"/>
                <a:ext cx="5954316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998001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842" y="2213283"/>
                <a:ext cx="5954316" cy="2431435"/>
              </a:xfrm>
              <a:prstGeom prst="rect">
                <a:avLst/>
              </a:prstGeom>
              <a:blipFill rotWithShape="0">
                <a:blip r:embed="rId2"/>
                <a:stretch>
                  <a:fillRect l="-2047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91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6280" y="376963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</a:rPr>
              <a:t>জোড়ায়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31" y="1199153"/>
            <a:ext cx="6471138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0250" y="5086350"/>
                <a:ext cx="7429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বর্গ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নির্ণয়ে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কোন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সূত্রটি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প্রয়োগ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করতে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তা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</a:rPr>
                  <a:t>লিখ</a:t>
                </a:r>
                <a:r>
                  <a:rPr lang="en-US" sz="2800" dirty="0">
                    <a:latin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5086350"/>
                <a:ext cx="74295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395" t="-1627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5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200150"/>
                <a:ext cx="9301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3600" b="1" dirty="0" smtClean="0">
                    <a:latin typeface="NikoshBAN" panose="02000000000000000000" pitchFamily="2" charset="0"/>
                  </a:rPr>
                  <a:t>সমস্যাঃ </a:t>
                </a:r>
                <a:r>
                  <a:rPr lang="en-US" sz="3600" b="1" dirty="0" err="1" smtClean="0">
                    <a:latin typeface="NikoshBAN" panose="02000000000000000000" pitchFamily="2" charset="0"/>
                  </a:rPr>
                  <a:t>সূত্রের</a:t>
                </a:r>
                <a:r>
                  <a:rPr lang="en-US" sz="3600" b="1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atin typeface="NikoshBAN" panose="02000000000000000000" pitchFamily="2" charset="0"/>
                  </a:rPr>
                  <a:t>সাহায্যে</a:t>
                </a:r>
                <a:r>
                  <a:rPr lang="en-US" sz="3600" b="1" dirty="0" smtClean="0">
                    <a:latin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</a:rPr>
                  <a:t>রাশিটির বর্গ  </a:t>
                </a:r>
                <a:r>
                  <a:rPr lang="en-US" sz="3600" b="1" dirty="0" err="1" smtClean="0">
                    <a:latin typeface="NikoshBAN" panose="02000000000000000000" pitchFamily="2" charset="0"/>
                  </a:rPr>
                  <a:t>নির্ণয়</a:t>
                </a:r>
                <a:r>
                  <a:rPr lang="en-US" sz="3600" b="1" dirty="0" smtClean="0">
                    <a:latin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atin typeface="NikoshBAN" panose="02000000000000000000" pitchFamily="2" charset="0"/>
                  </a:rPr>
                  <a:t>কর</a:t>
                </a:r>
                <a:r>
                  <a:rPr lang="en-US" sz="3600" b="1" dirty="0" smtClean="0">
                    <a:latin typeface="NikoshBAN" panose="02000000000000000000" pitchFamily="2" charset="0"/>
                  </a:rPr>
                  <a:t>।</a:t>
                </a:r>
                <a:endParaRPr lang="en-US" sz="3600" b="1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00150"/>
                <a:ext cx="930116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769" t="-18868" r="-917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4494" y="2951947"/>
                <a:ext cx="810101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</a:rPr>
                  <a:t>সমাধানঃ</a:t>
                </a:r>
                <a:r>
                  <a:rPr lang="en-US" sz="2800" dirty="0" smtClean="0">
                    <a:latin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 smtClean="0"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</a:rPr>
                  <a:t>.</a:t>
                </a:r>
                <a:endParaRPr lang="en-US" sz="2800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4" y="2951947"/>
                <a:ext cx="8101013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505" t="-4459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71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844" y="448624"/>
            <a:ext cx="249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atin typeface="NikoshBAN" panose="02000000000000000000" pitchFamily="2" charset="0"/>
              </a:rPr>
              <a:t>দলগত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32" y="1509618"/>
            <a:ext cx="6854937" cy="383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5514975"/>
                <a:ext cx="1051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14975"/>
                <a:ext cx="105156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4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12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242" y="476106"/>
            <a:ext cx="156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8" y="1427633"/>
            <a:ext cx="6015038" cy="4002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/>
              </p:nvPr>
            </p:nvGraphicFramePr>
            <p:xfrm>
              <a:off x="6179330" y="1443038"/>
              <a:ext cx="5022070" cy="4572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/>
              </p:nvPr>
            </p:nvGraphicFramePr>
            <p:xfrm>
              <a:off x="6179330" y="1443038"/>
              <a:ext cx="5022070" cy="4572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531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894" y="745588"/>
            <a:ext cx="206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</a:rPr>
              <a:t>বাড়ির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3" y="1357312"/>
            <a:ext cx="4143376" cy="4143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4795" y="3167390"/>
                <a:ext cx="58864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NikoshBAN" panose="02000000000000000000" pitchFamily="2" charset="0"/>
                    <a:cs typeface="NikoshBAN" pitchFamily="2" charset="0"/>
                  </a:rPr>
                  <a:t>বর্গের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itchFamily="2" charset="0"/>
                  </a:rPr>
                  <a:t>সূত্রের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itchFamily="2" charset="0"/>
                  </a:rPr>
                  <a:t>সাহায্যে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1005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itchFamily="2" charset="0"/>
                  </a:rPr>
                  <a:t>বর্গ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95" y="3167390"/>
                <a:ext cx="588646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760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6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6658" y="276287"/>
            <a:ext cx="227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7" t="27083" r="25781" b="50000"/>
          <a:stretch/>
        </p:blipFill>
        <p:spPr>
          <a:xfrm>
            <a:off x="3376747" y="1069296"/>
            <a:ext cx="4676507" cy="47194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624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8672" y="2843200"/>
            <a:ext cx="48434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</a:rPr>
              <a:t>মোঃ </a:t>
            </a:r>
            <a:r>
              <a:rPr lang="en-US" sz="2800" b="1" dirty="0" err="1" smtClean="0">
                <a:latin typeface="NikoshBAN" panose="02000000000000000000" pitchFamily="2" charset="0"/>
              </a:rPr>
              <a:t>মিজানুর</a:t>
            </a:r>
            <a:r>
              <a:rPr lang="en-US" sz="2800" b="1" dirty="0" smtClean="0"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</a:rPr>
              <a:t>রহমান</a:t>
            </a:r>
            <a:endParaRPr lang="en-US" sz="2800" b="1" dirty="0" smtClean="0">
              <a:latin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</a:rPr>
              <a:t> শিক্ষক(</a:t>
            </a:r>
            <a:r>
              <a:rPr lang="en-US" sz="2800" dirty="0" err="1" smtClean="0">
                <a:latin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বেতদিঘী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ফুলবাড়ী</a:t>
            </a:r>
            <a:r>
              <a:rPr lang="en-US" sz="2800" dirty="0" smtClean="0">
                <a:latin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</a:rPr>
              <a:t>দিনাজপুর</a:t>
            </a:r>
            <a:r>
              <a:rPr lang="en-US" sz="2800" dirty="0" smtClean="0">
                <a:latin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</a:rPr>
              <a:t> নং-০১৭১৮৮৯৯৪৭৮</a:t>
            </a:r>
          </a:p>
          <a:p>
            <a:r>
              <a:rPr lang="en-US" dirty="0" smtClean="0">
                <a:latin typeface="NikoshBAN" panose="02000000000000000000" pitchFamily="2" charset="0"/>
              </a:rPr>
              <a:t>Email: mizanurrahmanbd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88</a:t>
            </a:r>
            <a:r>
              <a:rPr lang="en-US" dirty="0" smtClean="0">
                <a:latin typeface="NikoshBAN" panose="02000000000000000000" pitchFamily="2" charset="0"/>
              </a:rPr>
              <a:t>@gmail.com</a:t>
            </a:r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9558" y="2886070"/>
            <a:ext cx="2828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</a:rPr>
              <a:t>পরিচিত</a:t>
            </a:r>
            <a:endParaRPr lang="en-US" sz="2800" b="1" dirty="0" smtClean="0">
              <a:latin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</a:rPr>
              <a:t> ৯ম</a:t>
            </a: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</a:rPr>
              <a:t> ৩</a:t>
            </a:r>
          </a:p>
          <a:p>
            <a:r>
              <a:rPr lang="en-US" sz="2800" dirty="0" smtClean="0">
                <a:latin typeface="NikoshBAN" panose="02000000000000000000" pitchFamily="2" charset="0"/>
              </a:rPr>
              <a:t>সময়ঃ ৫০মিনিট</a:t>
            </a:r>
          </a:p>
          <a:p>
            <a:r>
              <a:rPr lang="en-US" sz="2800" dirty="0" err="1" smtClean="0">
                <a:latin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</a:rPr>
              <a:t> ১১/০২/২০২১খ্রি.</a:t>
            </a:r>
            <a:endParaRPr lang="en-US" dirty="0">
              <a:latin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3" y="970336"/>
            <a:ext cx="1485899" cy="1484096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42" y="1071558"/>
            <a:ext cx="1266808" cy="1494454"/>
          </a:xfrm>
          <a:prstGeom prst="rect">
            <a:avLst/>
          </a:prstGeom>
        </p:spPr>
      </p:pic>
      <p:sp>
        <p:nvSpPr>
          <p:cNvPr id="9" name="Flowchart: Collate 8"/>
          <p:cNvSpPr/>
          <p:nvPr/>
        </p:nvSpPr>
        <p:spPr>
          <a:xfrm>
            <a:off x="6043611" y="884608"/>
            <a:ext cx="185737" cy="4482360"/>
          </a:xfrm>
          <a:prstGeom prst="flowChartCol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7719" y="2514611"/>
                <a:ext cx="2214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19" y="2514611"/>
                <a:ext cx="221456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7719" y="3614746"/>
                <a:ext cx="2214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19" y="3614746"/>
                <a:ext cx="221456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79094" y="5100648"/>
                <a:ext cx="30718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বীজগাণিতিক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রাশি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94" y="5100648"/>
                <a:ext cx="307181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64084" y="785697"/>
            <a:ext cx="410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</a:rPr>
              <a:t>নিচের </a:t>
            </a:r>
            <a:r>
              <a:rPr lang="en-US" sz="4000" b="1" dirty="0" err="1" smtClean="0">
                <a:latin typeface="NikoshBAN" panose="02000000000000000000" pitchFamily="2" charset="0"/>
              </a:rPr>
              <a:t>এগুলো</a:t>
            </a:r>
            <a:r>
              <a:rPr lang="en-US" sz="4000" b="1" dirty="0" smtClean="0">
                <a:latin typeface="NikoshBAN" panose="02000000000000000000" pitchFamily="2" charset="0"/>
              </a:rPr>
              <a:t> কি?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387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64681" y="2942200"/>
                <a:ext cx="5100638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latin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81" y="2942200"/>
                <a:ext cx="5100638" cy="973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56269" y="958807"/>
            <a:ext cx="431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</a:rPr>
              <a:t>নিচের </a:t>
            </a:r>
            <a:r>
              <a:rPr lang="en-US" sz="4000" b="1" dirty="0" err="1" smtClean="0">
                <a:latin typeface="NikoshBAN" panose="02000000000000000000" pitchFamily="2" charset="0"/>
              </a:rPr>
              <a:t>সূ্ত্রগুলো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</a:rPr>
              <a:t>?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9753" y="5045048"/>
            <a:ext cx="3950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</a:rPr>
              <a:t>বীজগাণিতিক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রাশির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বর্গের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সূত্র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89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1" y="3075057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anose="02000000000000000000" pitchFamily="2" charset="0"/>
              </a:rPr>
              <a:t>সূত্রের</a:t>
            </a:r>
            <a:r>
              <a:rPr lang="en-US" sz="4000" b="1" u="sng" dirty="0" smtClean="0">
                <a:latin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</a:rPr>
              <a:t>সাহায্যে</a:t>
            </a:r>
            <a:r>
              <a:rPr lang="en-US" sz="4000" b="1" u="sng" dirty="0" smtClean="0">
                <a:latin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</a:rPr>
              <a:t>বীজগাণিতিক</a:t>
            </a:r>
            <a:r>
              <a:rPr lang="en-US" sz="4000" b="1" u="sng" dirty="0" smtClean="0">
                <a:latin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</a:rPr>
              <a:t>রাশির</a:t>
            </a:r>
            <a:r>
              <a:rPr lang="en-US" sz="4000" b="1" u="sng" dirty="0" smtClean="0">
                <a:latin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</a:rPr>
              <a:t>বর্গ</a:t>
            </a:r>
            <a:r>
              <a:rPr lang="en-US" sz="4000" b="1" u="sng" dirty="0">
                <a:latin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</a:rPr>
              <a:t>নির্ণয়</a:t>
            </a:r>
            <a:endParaRPr lang="en-US" sz="4000" b="1" u="sng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6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6427" y="731523"/>
            <a:ext cx="179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0693" y="2613392"/>
            <a:ext cx="60686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atin typeface="NikoshBAN" panose="02000000000000000000" pitchFamily="2" charset="0"/>
              </a:rPr>
              <a:t>এই </a:t>
            </a:r>
            <a:r>
              <a:rPr lang="en-US" sz="2800" b="1" cap="all" dirty="0" err="1" smtClean="0">
                <a:latin typeface="NikoshBAN" panose="02000000000000000000" pitchFamily="2" charset="0"/>
              </a:rPr>
              <a:t>পাঠ</a:t>
            </a:r>
            <a:r>
              <a:rPr lang="en-US" sz="2800" b="1" cap="all" dirty="0" smtClean="0">
                <a:latin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atin typeface="NikoshBAN" panose="02000000000000000000" pitchFamily="2" charset="0"/>
              </a:rPr>
              <a:t>শেষে</a:t>
            </a:r>
            <a:r>
              <a:rPr lang="en-US" sz="2800" b="1" cap="all" dirty="0" smtClean="0">
                <a:latin typeface="NikoshBAN" panose="02000000000000000000" pitchFamily="2" charset="0"/>
              </a:rPr>
              <a:t> শিক্ষার্থীরা---</a:t>
            </a:r>
          </a:p>
          <a:p>
            <a:r>
              <a:rPr lang="en-US" sz="2400" cap="all" dirty="0" smtClean="0">
                <a:latin typeface="NikoshBAN" panose="02000000000000000000" pitchFamily="2" charset="0"/>
              </a:rPr>
              <a:t>১।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বীজগাণিতিক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সূত্র</a:t>
            </a:r>
            <a:r>
              <a:rPr lang="en-US" sz="2400" cap="all" dirty="0" smtClean="0">
                <a:latin typeface="NikoshBAN" panose="02000000000000000000" pitchFamily="2" charset="0"/>
              </a:rPr>
              <a:t> কি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তা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বলতে</a:t>
            </a:r>
            <a:r>
              <a:rPr lang="en-US" sz="2400" cap="all" dirty="0" smtClean="0">
                <a:latin typeface="NikoshBAN" panose="02000000000000000000" pitchFamily="2" charset="0"/>
              </a:rPr>
              <a:t> পারবে।</a:t>
            </a:r>
          </a:p>
          <a:p>
            <a:r>
              <a:rPr lang="en-US" sz="2400" cap="all" dirty="0" smtClean="0">
                <a:latin typeface="NikoshBAN" panose="02000000000000000000" pitchFamily="2" charset="0"/>
              </a:rPr>
              <a:t>২।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বীজগাণিতিক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রাশিতে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সূত্রের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প্রয়োগ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করতে</a:t>
            </a:r>
            <a:r>
              <a:rPr lang="en-US" sz="2400" cap="all" dirty="0" smtClean="0">
                <a:latin typeface="NikoshBAN" panose="02000000000000000000" pitchFamily="2" charset="0"/>
              </a:rPr>
              <a:t> পারবে।</a:t>
            </a:r>
          </a:p>
          <a:p>
            <a:r>
              <a:rPr lang="en-US" sz="2400" cap="all" dirty="0" smtClean="0">
                <a:latin typeface="NikoshBAN" panose="02000000000000000000" pitchFamily="2" charset="0"/>
              </a:rPr>
              <a:t>৩।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সূত্রের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সাহায্যে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বীজগাণিতিক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রাশির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বর্গ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নির্ণয়</a:t>
            </a:r>
            <a:r>
              <a:rPr lang="en-US" sz="2400" cap="all" dirty="0" smtClean="0">
                <a:latin typeface="NikoshBAN" panose="02000000000000000000" pitchFamily="2" charset="0"/>
              </a:rPr>
              <a:t> </a:t>
            </a:r>
            <a:r>
              <a:rPr lang="en-US" sz="2400" cap="all" dirty="0" err="1" smtClean="0">
                <a:latin typeface="NikoshBAN" panose="02000000000000000000" pitchFamily="2" charset="0"/>
              </a:rPr>
              <a:t>করতে</a:t>
            </a:r>
            <a:r>
              <a:rPr lang="en-US" sz="2400" cap="all" dirty="0" smtClean="0">
                <a:latin typeface="NikoshBAN" panose="02000000000000000000" pitchFamily="2" charset="0"/>
              </a:rPr>
              <a:t> পারবে।</a:t>
            </a:r>
            <a:endParaRPr lang="en-US" sz="2400" cap="all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8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2164557" y="2781300"/>
                <a:ext cx="7100887" cy="1295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বীজগাণিতিক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সূত্রঃ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বীজগাণিতিক প্রতীক দ্বারা প্রকাশিত যেকোনো সাধারণ নিয়ম বা সিদ্ধান্তকে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বীজগাণিতিক সূত্র বলা হয়।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𝑎𝑏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.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57" y="2781300"/>
                <a:ext cx="7100887" cy="129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52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626" y="431485"/>
            <a:ext cx="229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</a:rPr>
              <a:t>একক </a:t>
            </a:r>
            <a:r>
              <a:rPr lang="en-US" sz="4000" b="1" dirty="0" err="1" smtClean="0">
                <a:latin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3333" r="16484"/>
          <a:stretch/>
        </p:blipFill>
        <p:spPr>
          <a:xfrm>
            <a:off x="3621881" y="1700874"/>
            <a:ext cx="4186238" cy="34562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3214688" y="5257800"/>
            <a:ext cx="50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</a:rPr>
              <a:t>বীজগাণিতিক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রাশির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বর্গের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সূত্রটি</a:t>
            </a:r>
            <a:r>
              <a:rPr lang="en-US" sz="2800" dirty="0" smtClean="0"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3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9528" y="2857500"/>
            <a:ext cx="7550944" cy="11430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রাশিঃ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 চিহ্ন এবং সংখ্যানির্দেশক অক্ষর প্রতীক এর অর্থবোধক বিন্যাসকে বীজগাণিতিক রাশি বলা হয়।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2a+3b-3c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3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233</Words>
  <Application>Microsoft Office PowerPoint</Application>
  <PresentationFormat>Custom</PresentationFormat>
  <Paragraphs>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168</cp:revision>
  <dcterms:created xsi:type="dcterms:W3CDTF">2021-02-04T13:05:57Z</dcterms:created>
  <dcterms:modified xsi:type="dcterms:W3CDTF">2021-02-11T09:41:12Z</dcterms:modified>
</cp:coreProperties>
</file>