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301" r:id="rId2"/>
    <p:sldId id="302" r:id="rId3"/>
    <p:sldId id="393" r:id="rId4"/>
    <p:sldId id="295" r:id="rId5"/>
    <p:sldId id="272" r:id="rId6"/>
    <p:sldId id="385" r:id="rId7"/>
    <p:sldId id="327" r:id="rId8"/>
    <p:sldId id="389" r:id="rId9"/>
    <p:sldId id="388" r:id="rId10"/>
    <p:sldId id="386" r:id="rId11"/>
    <p:sldId id="387" r:id="rId12"/>
    <p:sldId id="390" r:id="rId13"/>
    <p:sldId id="394" r:id="rId14"/>
    <p:sldId id="383" r:id="rId15"/>
    <p:sldId id="397" r:id="rId16"/>
    <p:sldId id="396" r:id="rId17"/>
    <p:sldId id="395" r:id="rId18"/>
    <p:sldId id="329" r:id="rId19"/>
    <p:sldId id="374" r:id="rId20"/>
    <p:sldId id="392" r:id="rId21"/>
    <p:sldId id="28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03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C63C76-153C-48B7-B57B-C97D3792EDC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C483A7-19B9-4E4B-ACF3-D3D636F1A9DE}">
      <dgm:prSet/>
      <dgm:spPr/>
      <dgm:t>
        <a:bodyPr/>
        <a:lstStyle/>
        <a:p>
          <a:endParaRPr lang="en-US"/>
        </a:p>
      </dgm:t>
    </dgm:pt>
    <dgm:pt modelId="{48168FFB-FA4E-4357-9ED9-56E56DB7AA91}" type="parTrans" cxnId="{CE8336C4-0087-4FC4-874E-3F49CE20DD75}">
      <dgm:prSet/>
      <dgm:spPr/>
      <dgm:t>
        <a:bodyPr/>
        <a:lstStyle/>
        <a:p>
          <a:endParaRPr lang="en-US"/>
        </a:p>
      </dgm:t>
    </dgm:pt>
    <dgm:pt modelId="{B66585AF-9E68-4668-9DED-FFECEF032BE5}" type="sibTrans" cxnId="{CE8336C4-0087-4FC4-874E-3F49CE20DD75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E481DE8-C915-4E6E-9E2C-CBCE4F434B5A}" type="pres">
      <dgm:prSet presAssocID="{72C63C76-153C-48B7-B57B-C97D3792ED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1DEBB0B-4383-4192-8D96-BF69710564C9}" type="pres">
      <dgm:prSet presAssocID="{72C63C76-153C-48B7-B57B-C97D3792EDCD}" presName="Name1" presStyleCnt="0"/>
      <dgm:spPr/>
    </dgm:pt>
    <dgm:pt modelId="{1402F882-3DDD-4EB3-AC91-A4AFC6117EEB}" type="pres">
      <dgm:prSet presAssocID="{B66585AF-9E68-4668-9DED-FFECEF032BE5}" presName="picture_1" presStyleCnt="0"/>
      <dgm:spPr/>
    </dgm:pt>
    <dgm:pt modelId="{FEC0D7AC-7224-421A-AA75-F5A9B40DEFD1}" type="pres">
      <dgm:prSet presAssocID="{B66585AF-9E68-4668-9DED-FFECEF032BE5}" presName="pictureRepeatNode" presStyleLbl="alignImgPlace1" presStyleIdx="0" presStyleCnt="1" custScaleX="147826" custScaleY="187735" custLinFactX="200000" custLinFactNeighborX="208696" custLinFactNeighborY="-10480"/>
      <dgm:spPr/>
      <dgm:t>
        <a:bodyPr/>
        <a:lstStyle/>
        <a:p>
          <a:endParaRPr lang="en-US"/>
        </a:p>
      </dgm:t>
    </dgm:pt>
    <dgm:pt modelId="{F5F471D1-D914-41A3-A25D-AF3575C00111}" type="pres">
      <dgm:prSet presAssocID="{63C483A7-19B9-4E4B-ACF3-D3D636F1A9DE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D8108B-1599-4A85-B6E1-A4C884D2A892}" type="presOf" srcId="{63C483A7-19B9-4E4B-ACF3-D3D636F1A9DE}" destId="{F5F471D1-D914-41A3-A25D-AF3575C00111}" srcOrd="0" destOrd="0" presId="urn:microsoft.com/office/officeart/2008/layout/CircularPictureCallout"/>
    <dgm:cxn modelId="{CE8336C4-0087-4FC4-874E-3F49CE20DD75}" srcId="{72C63C76-153C-48B7-B57B-C97D3792EDCD}" destId="{63C483A7-19B9-4E4B-ACF3-D3D636F1A9DE}" srcOrd="0" destOrd="0" parTransId="{48168FFB-FA4E-4357-9ED9-56E56DB7AA91}" sibTransId="{B66585AF-9E68-4668-9DED-FFECEF032BE5}"/>
    <dgm:cxn modelId="{C5780BB6-DC01-47FD-B7D9-F1B706AF2096}" type="presOf" srcId="{72C63C76-153C-48B7-B57B-C97D3792EDCD}" destId="{8E481DE8-C915-4E6E-9E2C-CBCE4F434B5A}" srcOrd="0" destOrd="0" presId="urn:microsoft.com/office/officeart/2008/layout/CircularPictureCallout"/>
    <dgm:cxn modelId="{F8528E92-EB01-43F4-9EC8-1B889E297CC0}" type="presOf" srcId="{B66585AF-9E68-4668-9DED-FFECEF032BE5}" destId="{FEC0D7AC-7224-421A-AA75-F5A9B40DEFD1}" srcOrd="0" destOrd="0" presId="urn:microsoft.com/office/officeart/2008/layout/CircularPictureCallout"/>
    <dgm:cxn modelId="{46882F71-F447-459C-99DD-D2BAC143DEB7}" type="presParOf" srcId="{8E481DE8-C915-4E6E-9E2C-CBCE4F434B5A}" destId="{51DEBB0B-4383-4192-8D96-BF69710564C9}" srcOrd="0" destOrd="0" presId="urn:microsoft.com/office/officeart/2008/layout/CircularPictureCallout"/>
    <dgm:cxn modelId="{B68AAD22-8CC3-416E-A98C-C112E765613D}" type="presParOf" srcId="{51DEBB0B-4383-4192-8D96-BF69710564C9}" destId="{1402F882-3DDD-4EB3-AC91-A4AFC6117EEB}" srcOrd="0" destOrd="0" presId="urn:microsoft.com/office/officeart/2008/layout/CircularPictureCallout"/>
    <dgm:cxn modelId="{BED0ADA7-5194-4990-938A-B9C61FB4C8EB}" type="presParOf" srcId="{1402F882-3DDD-4EB3-AC91-A4AFC6117EEB}" destId="{FEC0D7AC-7224-421A-AA75-F5A9B40DEFD1}" srcOrd="0" destOrd="0" presId="urn:microsoft.com/office/officeart/2008/layout/CircularPictureCallout"/>
    <dgm:cxn modelId="{6EE740E9-4EB8-4FB2-88C6-CB7978DC9F50}" type="presParOf" srcId="{51DEBB0B-4383-4192-8D96-BF69710564C9}" destId="{F5F471D1-D914-41A3-A25D-AF3575C0011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0D7AC-7224-421A-AA75-F5A9B40DEFD1}">
      <dsp:nvSpPr>
        <dsp:cNvPr id="0" name=""/>
        <dsp:cNvSpPr/>
      </dsp:nvSpPr>
      <dsp:spPr>
        <a:xfrm>
          <a:off x="457200" y="2"/>
          <a:ext cx="1295399" cy="164512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471D1-D914-41A3-A25D-AF3575C00111}">
      <dsp:nvSpPr>
        <dsp:cNvPr id="0" name=""/>
        <dsp:cNvSpPr/>
      </dsp:nvSpPr>
      <dsp:spPr>
        <a:xfrm>
          <a:off x="595884" y="941565"/>
          <a:ext cx="560832" cy="28917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95884" y="941565"/>
        <a:ext cx="560832" cy="289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F5E1F-4B22-44AA-BC9D-1C59C8730EA5}" type="datetimeFigureOut">
              <a:rPr lang="en-US" smtClean="0"/>
              <a:t>06-Feb-21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0D502-7CB0-479E-A9D4-95F034B67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BF0FC-1C6C-4069-B0C0-31D976E6A50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8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7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2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6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2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6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6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6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6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6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2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6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mailto:alkasmia1984@gmail.com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575"/>
            <a:ext cx="9144000" cy="8582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304800"/>
            <a:ext cx="914400" cy="836940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anchorCtr="1">
            <a:noAutofit/>
          </a:bodyPr>
          <a:lstStyle/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2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155576" y="-547688"/>
            <a:ext cx="7715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of rose এর চিত্র ফলাফল"/>
          <p:cNvSpPr>
            <a:spLocks noChangeAspect="1" noChangeArrowheads="1"/>
          </p:cNvSpPr>
          <p:nvPr/>
        </p:nvSpPr>
        <p:spPr bwMode="auto">
          <a:xfrm>
            <a:off x="307976" y="-395288"/>
            <a:ext cx="7715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86400" y="306060"/>
            <a:ext cx="914400" cy="836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rIns="0" bIns="0"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81800" y="306060"/>
            <a:ext cx="914400" cy="836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rIns="0" bIns="0"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77200" y="306060"/>
            <a:ext cx="914400" cy="836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rIns="0" bIns="0" anchor="ctr" anchorCtr="1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13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801" y="634425"/>
            <a:ext cx="54102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তড়িৎ ক্ষেত্রের তীব্রতা কম-বেশি হয় কেন?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4977825"/>
            <a:ext cx="53340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চার্জ দুইটিতে বলরেখার সংখ্যা কী সমান?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Arc 15"/>
          <p:cNvSpPr/>
          <p:nvPr/>
        </p:nvSpPr>
        <p:spPr>
          <a:xfrm rot="474461">
            <a:off x="2710130" y="2574982"/>
            <a:ext cx="381000" cy="228600"/>
          </a:xfrm>
          <a:prstGeom prst="arc">
            <a:avLst>
              <a:gd name="adj1" fmla="val 15221144"/>
              <a:gd name="adj2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219200" y="1676400"/>
            <a:ext cx="2869326" cy="2869324"/>
            <a:chOff x="1219200" y="1676400"/>
            <a:chExt cx="2869326" cy="2869324"/>
          </a:xfrm>
        </p:grpSpPr>
        <p:pic>
          <p:nvPicPr>
            <p:cNvPr id="14" name="Picture 13" descr="Positiv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00" y="1676400"/>
              <a:ext cx="2869326" cy="2869324"/>
            </a:xfrm>
            <a:prstGeom prst="rect">
              <a:avLst/>
            </a:prstGeom>
          </p:spPr>
        </p:pic>
        <p:pic>
          <p:nvPicPr>
            <p:cNvPr id="19" name="Picture 18" descr="Cragedbal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2833" y="2819400"/>
              <a:ext cx="574158" cy="574158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5029200" y="1676400"/>
            <a:ext cx="2869326" cy="2869324"/>
            <a:chOff x="5029200" y="1752600"/>
            <a:chExt cx="2869326" cy="2869324"/>
          </a:xfrm>
        </p:grpSpPr>
        <p:grpSp>
          <p:nvGrpSpPr>
            <p:cNvPr id="18" name="Group 17"/>
            <p:cNvGrpSpPr/>
            <p:nvPr/>
          </p:nvGrpSpPr>
          <p:grpSpPr>
            <a:xfrm>
              <a:off x="5029200" y="1752600"/>
              <a:ext cx="2869326" cy="2869324"/>
              <a:chOff x="5029200" y="1752600"/>
              <a:chExt cx="2869326" cy="2869324"/>
            </a:xfrm>
          </p:grpSpPr>
          <p:pic>
            <p:nvPicPr>
              <p:cNvPr id="15" name="Picture 14" descr="Positiv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029200" y="1752600"/>
                <a:ext cx="2869326" cy="2869324"/>
              </a:xfrm>
              <a:prstGeom prst="rect">
                <a:avLst/>
              </a:prstGeom>
            </p:spPr>
          </p:pic>
          <p:pic>
            <p:nvPicPr>
              <p:cNvPr id="17" name="Picture 16" descr="Positiv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653149">
                <a:off x="5029200" y="1752600"/>
                <a:ext cx="2869326" cy="2869324"/>
              </a:xfrm>
              <a:prstGeom prst="rect">
                <a:avLst/>
              </a:prstGeom>
            </p:spPr>
          </p:pic>
        </p:grpSp>
        <p:pic>
          <p:nvPicPr>
            <p:cNvPr id="20" name="Picture 19" descr="Cragedbal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2200" y="2895600"/>
              <a:ext cx="574158" cy="574158"/>
            </a:xfrm>
            <a:prstGeom prst="rect">
              <a:avLst/>
            </a:prstGeom>
          </p:spPr>
        </p:pic>
      </p:grpSp>
      <p:sp>
        <p:nvSpPr>
          <p:cNvPr id="23" name="Arc 22"/>
          <p:cNvSpPr/>
          <p:nvPr/>
        </p:nvSpPr>
        <p:spPr>
          <a:xfrm rot="474461">
            <a:off x="6640214" y="2475017"/>
            <a:ext cx="206974" cy="137639"/>
          </a:xfrm>
          <a:prstGeom prst="arc">
            <a:avLst>
              <a:gd name="adj1" fmla="val 15221144"/>
              <a:gd name="adj2" fmla="val 0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409701" y="4977825"/>
            <a:ext cx="62484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চার্জটিতে তড়িৎ ক্ষেত্রের তীব্রতা বেশি হবে?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75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6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832954" y="1017799"/>
            <a:ext cx="5140134" cy="4392401"/>
            <a:chOff x="1219200" y="1676400"/>
            <a:chExt cx="2869326" cy="2869324"/>
          </a:xfrm>
        </p:grpSpPr>
        <p:pic>
          <p:nvPicPr>
            <p:cNvPr id="17" name="Picture 16" descr="Positiv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00" y="1676400"/>
              <a:ext cx="2869326" cy="2869324"/>
            </a:xfrm>
            <a:prstGeom prst="rect">
              <a:avLst/>
            </a:prstGeom>
          </p:spPr>
        </p:pic>
        <p:pic>
          <p:nvPicPr>
            <p:cNvPr id="18" name="Picture 17" descr="Cragedbal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2833" y="2819400"/>
              <a:ext cx="574158" cy="574158"/>
            </a:xfrm>
            <a:prstGeom prst="rect">
              <a:avLst/>
            </a:prstGeom>
          </p:spPr>
        </p:pic>
      </p:grpSp>
      <p:pic>
        <p:nvPicPr>
          <p:cNvPr id="10" name="Picture 9" descr="Aro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306" y="1770563"/>
            <a:ext cx="3406892" cy="28646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47800" y="5715000"/>
            <a:ext cx="577594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তড়িৎ ক্ষেত্রের তীব্রতা কোনদিকে ক্রিয়া করে?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Electric-field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619" y="-134761"/>
            <a:ext cx="8446265" cy="411184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819400" y="1770563"/>
            <a:ext cx="3124200" cy="2857194"/>
          </a:xfrm>
          <a:prstGeom prst="ellipse">
            <a:avLst/>
          </a:prstGeom>
          <a:noFill/>
          <a:ln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590800" y="1684184"/>
            <a:ext cx="1011742" cy="1211416"/>
            <a:chOff x="4756052" y="1872616"/>
            <a:chExt cx="1011742" cy="1211416"/>
          </a:xfrm>
        </p:grpSpPr>
        <p:grpSp>
          <p:nvGrpSpPr>
            <p:cNvPr id="11" name="Group 10"/>
            <p:cNvGrpSpPr/>
            <p:nvPr/>
          </p:nvGrpSpPr>
          <p:grpSpPr>
            <a:xfrm>
              <a:off x="4756052" y="1872616"/>
              <a:ext cx="1011742" cy="1211416"/>
              <a:chOff x="4756052" y="1872616"/>
              <a:chExt cx="1011742" cy="1211416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 flipH="1">
                <a:off x="4756052" y="2403889"/>
                <a:ext cx="613684" cy="680143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Arc 8"/>
              <p:cNvSpPr/>
              <p:nvPr/>
            </p:nvSpPr>
            <p:spPr>
              <a:xfrm rot="9867611">
                <a:off x="5016646" y="1872616"/>
                <a:ext cx="751148" cy="910186"/>
              </a:xfrm>
              <a:prstGeom prst="arc">
                <a:avLst>
                  <a:gd name="adj1" fmla="val 14213296"/>
                  <a:gd name="adj2" fmla="val 19272313"/>
                </a:avLst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213252" y="2435423"/>
                  <a:ext cx="533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90</m:t>
                        </m:r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°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3252" y="2435423"/>
                  <a:ext cx="533400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2000" r="-2273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4935167" y="1574671"/>
            <a:ext cx="1193588" cy="1134532"/>
            <a:chOff x="4928133" y="1863311"/>
            <a:chExt cx="1193588" cy="1134532"/>
          </a:xfrm>
        </p:grpSpPr>
        <p:grpSp>
          <p:nvGrpSpPr>
            <p:cNvPr id="27" name="Group 26"/>
            <p:cNvGrpSpPr/>
            <p:nvPr/>
          </p:nvGrpSpPr>
          <p:grpSpPr>
            <a:xfrm>
              <a:off x="4928133" y="1863311"/>
              <a:ext cx="1193588" cy="1134532"/>
              <a:chOff x="4928133" y="1863311"/>
              <a:chExt cx="1193588" cy="1134532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flipH="1" flipV="1">
                <a:off x="4928133" y="1863311"/>
                <a:ext cx="613684" cy="692978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Arc 29"/>
              <p:cNvSpPr/>
              <p:nvPr/>
            </p:nvSpPr>
            <p:spPr>
              <a:xfrm rot="16489061">
                <a:off x="5291054" y="2167176"/>
                <a:ext cx="751148" cy="910186"/>
              </a:xfrm>
              <a:prstGeom prst="arc">
                <a:avLst>
                  <a:gd name="adj1" fmla="val 14570860"/>
                  <a:gd name="adj2" fmla="val 18357389"/>
                </a:avLst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105400" y="2388243"/>
                  <a:ext cx="533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90</m:t>
                        </m:r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°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2388243"/>
                  <a:ext cx="533400" cy="30777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1961" r="-3448"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3493337" y="1401935"/>
            <a:ext cx="1432350" cy="751148"/>
            <a:chOff x="4679891" y="2182629"/>
            <a:chExt cx="1432350" cy="751148"/>
          </a:xfrm>
        </p:grpSpPr>
        <p:grpSp>
          <p:nvGrpSpPr>
            <p:cNvPr id="32" name="Group 31"/>
            <p:cNvGrpSpPr/>
            <p:nvPr/>
          </p:nvGrpSpPr>
          <p:grpSpPr>
            <a:xfrm>
              <a:off x="4679891" y="2182629"/>
              <a:ext cx="1432350" cy="751148"/>
              <a:chOff x="4679891" y="2182629"/>
              <a:chExt cx="1432350" cy="751148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 flipH="1" flipV="1">
                <a:off x="4679891" y="2472861"/>
                <a:ext cx="926264" cy="60433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Arc 34"/>
              <p:cNvSpPr/>
              <p:nvPr/>
            </p:nvSpPr>
            <p:spPr>
              <a:xfrm rot="14304731">
                <a:off x="5281574" y="2103110"/>
                <a:ext cx="751148" cy="910186"/>
              </a:xfrm>
              <a:prstGeom prst="arc">
                <a:avLst>
                  <a:gd name="adj1" fmla="val 13177447"/>
                  <a:gd name="adj2" fmla="val 18357389"/>
                </a:avLst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5148954" y="2530317"/>
                  <a:ext cx="533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90</m:t>
                        </m:r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°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8954" y="2530317"/>
                  <a:ext cx="533400" cy="30777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1961" r="-2273"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8641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304800"/>
            <a:ext cx="220925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637782"/>
            <a:ext cx="82296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A,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B,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বিন্দুতে অবস্থিত মুক্ত একক চার্জগুলোর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মধ্যে সৃষ্ট বলরেখা অংকন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এবং বলরেখাগুলোর বৈশিষ্ট্য লিখ।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49675" y="2667000"/>
            <a:ext cx="760125" cy="1132820"/>
            <a:chOff x="1449675" y="2667000"/>
            <a:chExt cx="760125" cy="1132820"/>
          </a:xfrm>
        </p:grpSpPr>
        <p:grpSp>
          <p:nvGrpSpPr>
            <p:cNvPr id="11" name="Group 10"/>
            <p:cNvGrpSpPr/>
            <p:nvPr/>
          </p:nvGrpSpPr>
          <p:grpSpPr>
            <a:xfrm>
              <a:off x="1449675" y="2667000"/>
              <a:ext cx="760125" cy="743767"/>
              <a:chOff x="5334000" y="1752600"/>
              <a:chExt cx="536027" cy="536027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5334000" y="1752600"/>
                <a:ext cx="536027" cy="536027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92D05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5486400" y="2012732"/>
                <a:ext cx="2286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1600200" y="3276600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49941" y="2512614"/>
            <a:ext cx="1103059" cy="1287206"/>
            <a:chOff x="3849941" y="2512614"/>
            <a:chExt cx="1103059" cy="1287206"/>
          </a:xfrm>
        </p:grpSpPr>
        <p:pic>
          <p:nvPicPr>
            <p:cNvPr id="6" name="Picture 5" descr="Charg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9941" y="2512614"/>
              <a:ext cx="1103059" cy="106159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178944" y="3276600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781800" y="2667000"/>
            <a:ext cx="762000" cy="1132820"/>
            <a:chOff x="6781800" y="2667000"/>
            <a:chExt cx="762000" cy="1132820"/>
          </a:xfrm>
        </p:grpSpPr>
        <p:grpSp>
          <p:nvGrpSpPr>
            <p:cNvPr id="12" name="Group 11"/>
            <p:cNvGrpSpPr/>
            <p:nvPr/>
          </p:nvGrpSpPr>
          <p:grpSpPr>
            <a:xfrm>
              <a:off x="6781800" y="2667000"/>
              <a:ext cx="762000" cy="752821"/>
              <a:chOff x="5334000" y="1752600"/>
              <a:chExt cx="536027" cy="536027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5334000" y="1752600"/>
                <a:ext cx="536027" cy="536027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92D05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5486400" y="2012732"/>
                <a:ext cx="2286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7010400" y="3276600"/>
              <a:ext cx="3754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940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/>
          <p:cNvCxnSpPr/>
          <p:nvPr/>
        </p:nvCxnSpPr>
        <p:spPr>
          <a:xfrm flipH="1" flipV="1">
            <a:off x="270642" y="1174530"/>
            <a:ext cx="3597166" cy="274320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Nuclus.png"/>
          <p:cNvPicPr>
            <a:picLocks noChangeAspect="1"/>
          </p:cNvPicPr>
          <p:nvPr/>
        </p:nvPicPr>
        <p:blipFill>
          <a:blip r:embed="rId3" cstate="print"/>
          <a:srcRect l="9951" t="21010" r="19980" b="11840"/>
          <a:stretch>
            <a:fillRect/>
          </a:stretch>
        </p:blipFill>
        <p:spPr>
          <a:xfrm>
            <a:off x="1277008" y="1618592"/>
            <a:ext cx="5123792" cy="4934608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1521374" y="1707930"/>
            <a:ext cx="4648200" cy="46482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486808" y="3536730"/>
            <a:ext cx="925921" cy="1285220"/>
            <a:chOff x="3429000" y="3352800"/>
            <a:chExt cx="925921" cy="1285220"/>
          </a:xfrm>
        </p:grpSpPr>
        <p:sp>
          <p:nvSpPr>
            <p:cNvPr id="24" name="TextBox 23"/>
            <p:cNvSpPr txBox="1"/>
            <p:nvPr/>
          </p:nvSpPr>
          <p:spPr>
            <a:xfrm>
              <a:off x="3657600" y="4114800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A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pic>
          <p:nvPicPr>
            <p:cNvPr id="25" name="Picture 24" descr="Pingpong Bal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3073" y="3417176"/>
              <a:ext cx="861848" cy="86184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3429000" y="3352800"/>
                  <a:ext cx="77776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4800" b="0" i="1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</m:oMath>
                    </m:oMathPara>
                  </a14:m>
                  <a:endParaRPr lang="en-US" sz="48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3352800"/>
                  <a:ext cx="777766" cy="83099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6176" r="-86719" b="-455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-979431" y="419462"/>
            <a:ext cx="2074477" cy="1380434"/>
            <a:chOff x="-1037239" y="251298"/>
            <a:chExt cx="2074477" cy="1380434"/>
          </a:xfrm>
        </p:grpSpPr>
        <p:grpSp>
          <p:nvGrpSpPr>
            <p:cNvPr id="47" name="Group 46"/>
            <p:cNvGrpSpPr/>
            <p:nvPr/>
          </p:nvGrpSpPr>
          <p:grpSpPr>
            <a:xfrm>
              <a:off x="-1037239" y="251298"/>
              <a:ext cx="2074477" cy="1380434"/>
              <a:chOff x="-1037239" y="251298"/>
              <a:chExt cx="2074477" cy="1380434"/>
            </a:xfrm>
          </p:grpSpPr>
          <p:pic>
            <p:nvPicPr>
              <p:cNvPr id="3" name="Picture 2" descr="Pingpong Ball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04800" y="1006366"/>
                <a:ext cx="625366" cy="625366"/>
              </a:xfrm>
              <a:prstGeom prst="rect">
                <a:avLst/>
              </a:prstGeom>
            </p:spPr>
          </p:pic>
          <p:pic>
            <p:nvPicPr>
              <p:cNvPr id="40" name="Picture 39" descr="hand-1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904506">
                <a:off x="-1037239" y="251298"/>
                <a:ext cx="2074477" cy="107349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12834" y="1031926"/>
                  <a:ext cx="7777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IN" sz="2000" b="0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oMath>
                    </m:oMathPara>
                  </a14:m>
                  <a:endParaRPr lang="en-US" sz="20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834" y="1031926"/>
                  <a:ext cx="777766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7576" r="-12500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2632842" y="3063764"/>
            <a:ext cx="777766" cy="625366"/>
            <a:chOff x="2651234" y="2651234"/>
            <a:chExt cx="777766" cy="625366"/>
          </a:xfrm>
        </p:grpSpPr>
        <p:pic>
          <p:nvPicPr>
            <p:cNvPr id="42" name="Picture 41" descr="Pingpong Bal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27434" y="2651234"/>
              <a:ext cx="625366" cy="62536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2651234" y="2667000"/>
                  <a:ext cx="7777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IN" sz="2000" i="1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𝐶</m:t>
                        </m:r>
                      </m:oMath>
                    </m:oMathPara>
                  </a14:m>
                  <a:endParaRPr lang="en-US" sz="20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1234" y="2667000"/>
                  <a:ext cx="777766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7576" r="-13386" b="-348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98634" y="1320225"/>
                <a:ext cx="7777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itchFamily="2" charset="0"/>
                        </a:rPr>
                        <m:t>𝐸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34" y="1320225"/>
                <a:ext cx="777766" cy="584775"/>
              </a:xfrm>
              <a:prstGeom prst="rect">
                <a:avLst/>
              </a:prstGeom>
              <a:blipFill rotWithShape="1">
                <a:blip r:embed="rId9"/>
                <a:stretch>
                  <a:fillRect t="-13542" r="-16406" b="-39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62000" y="265093"/>
            <a:ext cx="82296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4400" y="679103"/>
            <a:ext cx="248755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প্রাবল্য বলে ।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62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272 L 0.28333 0.274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143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 0.01226 L -0.08333 -0.0996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5" y="-559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3" grpId="0"/>
      <p:bldP spid="18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/>
          <p:cNvCxnSpPr/>
          <p:nvPr/>
        </p:nvCxnSpPr>
        <p:spPr>
          <a:xfrm flipH="1" flipV="1">
            <a:off x="-45327" y="1098330"/>
            <a:ext cx="3597166" cy="274320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Nuclus.png"/>
          <p:cNvPicPr>
            <a:picLocks noChangeAspect="1"/>
          </p:cNvPicPr>
          <p:nvPr/>
        </p:nvPicPr>
        <p:blipFill>
          <a:blip r:embed="rId3" cstate="print"/>
          <a:srcRect l="9951" t="21010" r="19980" b="11840"/>
          <a:stretch>
            <a:fillRect/>
          </a:stretch>
        </p:blipFill>
        <p:spPr>
          <a:xfrm>
            <a:off x="961039" y="1542392"/>
            <a:ext cx="5123792" cy="4934608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1205405" y="1631730"/>
            <a:ext cx="4648200" cy="46482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170839" y="3460530"/>
            <a:ext cx="925921" cy="1285220"/>
            <a:chOff x="3429000" y="3352800"/>
            <a:chExt cx="925921" cy="1285220"/>
          </a:xfrm>
        </p:grpSpPr>
        <p:sp>
          <p:nvSpPr>
            <p:cNvPr id="24" name="TextBox 23"/>
            <p:cNvSpPr txBox="1"/>
            <p:nvPr/>
          </p:nvSpPr>
          <p:spPr>
            <a:xfrm>
              <a:off x="3657600" y="4114800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A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pic>
          <p:nvPicPr>
            <p:cNvPr id="25" name="Picture 24" descr="Pingpong Bal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3073" y="3417176"/>
              <a:ext cx="861848" cy="86184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3429000" y="3352800"/>
                  <a:ext cx="77776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4800" b="0" i="1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</m:oMath>
                    </m:oMathPara>
                  </a14:m>
                  <a:endParaRPr lang="en-US" sz="48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3352800"/>
                  <a:ext cx="777766" cy="83099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6912" r="-86719" b="-448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-1295400" y="343262"/>
            <a:ext cx="2074477" cy="1380434"/>
            <a:chOff x="-1037239" y="251298"/>
            <a:chExt cx="2074477" cy="1380434"/>
          </a:xfrm>
        </p:grpSpPr>
        <p:grpSp>
          <p:nvGrpSpPr>
            <p:cNvPr id="47" name="Group 46"/>
            <p:cNvGrpSpPr/>
            <p:nvPr/>
          </p:nvGrpSpPr>
          <p:grpSpPr>
            <a:xfrm>
              <a:off x="-1037239" y="251298"/>
              <a:ext cx="2074477" cy="1380434"/>
              <a:chOff x="-1037239" y="251298"/>
              <a:chExt cx="2074477" cy="1380434"/>
            </a:xfrm>
          </p:grpSpPr>
          <p:pic>
            <p:nvPicPr>
              <p:cNvPr id="3" name="Picture 2" descr="Pingpong Ball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04800" y="1006366"/>
                <a:ext cx="625366" cy="625366"/>
              </a:xfrm>
              <a:prstGeom prst="rect">
                <a:avLst/>
              </a:prstGeom>
            </p:spPr>
          </p:pic>
          <p:pic>
            <p:nvPicPr>
              <p:cNvPr id="40" name="Picture 39" descr="hand-1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 rot="904506">
                <a:off x="-1037239" y="251298"/>
                <a:ext cx="2074477" cy="107349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12834" y="1006366"/>
                  <a:ext cx="77776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NikoshBAN" pitchFamily="2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834" y="1006366"/>
                  <a:ext cx="777766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0465" r="-33858" b="-406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2316873" y="2987564"/>
            <a:ext cx="777766" cy="625366"/>
            <a:chOff x="2651234" y="2651234"/>
            <a:chExt cx="777766" cy="625366"/>
          </a:xfrm>
        </p:grpSpPr>
        <p:pic>
          <p:nvPicPr>
            <p:cNvPr id="42" name="Picture 41" descr="Pingpong Bal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27434" y="2651234"/>
              <a:ext cx="625366" cy="62536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2651234" y="2667000"/>
                  <a:ext cx="77776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NikoshBAN" pitchFamily="2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70C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1234" y="2667000"/>
                  <a:ext cx="777766" cy="5232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10465" r="-33594" b="-395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75239" y="1123155"/>
                <a:ext cx="7777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cs typeface="NikoshBAN" pitchFamily="2" charset="0"/>
                        </a:rPr>
                        <m:t>𝐹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39" y="1123155"/>
                <a:ext cx="777766" cy="584775"/>
              </a:xfrm>
              <a:prstGeom prst="rect">
                <a:avLst/>
              </a:prstGeom>
              <a:blipFill rotWithShape="1">
                <a:blip r:embed="rId9"/>
                <a:stretch>
                  <a:fillRect t="-13542" r="-15625" b="-40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62000" y="265093"/>
                <a:ext cx="8229600" cy="116956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t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𝑞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চার্জের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সৃষ্ট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তড়ি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ক্ষেত্রে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চার্জ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স্থাপন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করলে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সেটি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𝐹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বল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অনুভব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তাহলে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, 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65093"/>
                <a:ext cx="8229600" cy="1169569"/>
              </a:xfrm>
              <a:prstGeom prst="rect">
                <a:avLst/>
              </a:prstGeom>
              <a:blipFill rotWithShape="1">
                <a:blip r:embed="rId10"/>
                <a:stretch>
                  <a:fillRect l="-1329" t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410608" y="609600"/>
                <a:ext cx="2913992" cy="7577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তড়িৎ </a:t>
                </a:r>
                <a:r>
                  <a:rPr lang="bn-IN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প্রাবল্য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𝐸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𝐹</m:t>
                        </m:r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bn-IN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608" y="609600"/>
                <a:ext cx="2913992" cy="757708"/>
              </a:xfrm>
              <a:prstGeom prst="rect">
                <a:avLst/>
              </a:prstGeom>
              <a:blipFill rotWithShape="1">
                <a:blip r:embed="rId11"/>
                <a:stretch>
                  <a:fillRect l="-4175" r="-3340" b="-64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948123" y="1573922"/>
                <a:ext cx="3043477" cy="4141078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কিন্তু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চার্জ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দুটির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মধ্যে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পারস্পারিক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কুলম্ব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বল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itchFamily="2" charset="0"/>
                        </a:rPr>
                        <m:t>𝐹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itchFamily="2" charset="0"/>
                            </a:rPr>
                            <m:t>4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NikoshBAN" pitchFamily="2" charset="0"/>
                            </a:rPr>
                            <m:t>𝑞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bn-IN" sz="2800" i="1" dirty="0" smtClean="0">
                  <a:solidFill>
                    <a:srgbClr val="00B050"/>
                  </a:solidFill>
                  <a:latin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𝐸</m:t>
                    </m:r>
                    <m:r>
                      <a:rPr lang="en-US" sz="28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bn-IN" sz="2800" dirty="0">
                    <a:solidFill>
                      <a:schemeClr val="accent6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 smtClean="0"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 smtClean="0">
                    <a:solidFill>
                      <a:schemeClr val="tx2"/>
                    </a:solidFill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𝐸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  <a:cs typeface="NikoshBAN" pitchFamily="2" charset="0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bn-IN" sz="2800" dirty="0" smtClean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800" dirty="0" smtClean="0">
                    <a:solidFill>
                      <a:schemeClr val="accent3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যা তড়িৎ প্রাবল্যের সমীকরণ। </a:t>
                </a:r>
                <a:endParaRPr lang="en-US" sz="2800" dirty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2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123" y="1573922"/>
                <a:ext cx="3043477" cy="4141078"/>
              </a:xfrm>
              <a:prstGeom prst="rect">
                <a:avLst/>
              </a:prstGeom>
              <a:blipFill rotWithShape="1">
                <a:blip r:embed="rId12"/>
                <a:stretch>
                  <a:fillRect l="-3777" t="-1023" r="-7555" b="-1038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04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272 L 0.28333 0.274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143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 0.01226 L -0.08333 -0.0996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5" y="-559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3" grpId="0"/>
      <p:bldP spid="54" grpId="0" animBg="1"/>
      <p:bldP spid="57" grpId="0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4800600" y="1392018"/>
            <a:ext cx="3810000" cy="2951382"/>
            <a:chOff x="-1466166" y="2675750"/>
            <a:chExt cx="3810000" cy="2951382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-1143000" y="2675750"/>
              <a:ext cx="0" cy="25970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-1143000" y="5257800"/>
              <a:ext cx="3486834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0" name="TextBox 79"/>
                <p:cNvSpPr txBox="1"/>
                <p:nvPr/>
              </p:nvSpPr>
              <p:spPr>
                <a:xfrm rot="16200000">
                  <a:off x="-1708105" y="3085993"/>
                  <a:ext cx="113021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 smtClean="0">
                      <a:latin typeface="NikoshBAN" pitchFamily="2" charset="0"/>
                      <a:cs typeface="NikoshBAN" pitchFamily="2" charset="0"/>
                    </a:rPr>
                    <a:t>প্রাবল্য</a:t>
                  </a:r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𝑉</m:t>
                      </m:r>
                    </m:oMath>
                  </a14:m>
                  <a:endParaRPr lang="en-US" dirty="0"/>
                </a:p>
                <a:p>
                  <a:pPr algn="ctr"/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dirty="0"/>
                </a:p>
              </p:txBody>
            </p:sp>
          </mc:Choice>
          <mc:Fallback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1708105" y="3085993"/>
                  <a:ext cx="1130210" cy="64633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5660" r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1505634" y="5257800"/>
                  <a:ext cx="762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dirty="0" smtClean="0">
                      <a:latin typeface="NikoshBAN" pitchFamily="2" charset="0"/>
                      <a:cs typeface="NikoshBAN" pitchFamily="2" charset="0"/>
                    </a:rPr>
                    <a:t>দূরত্ব</a:t>
                  </a:r>
                  <a:r>
                    <a:rPr lang="en-US" dirty="0" smtClean="0">
                      <a:latin typeface="NikoshBAN" pitchFamily="2" charset="0"/>
                      <a:cs typeface="NikoshBAN" pitchFamily="2" charset="0"/>
                    </a:rPr>
                    <a:t>,</a:t>
                  </a:r>
                  <a:r>
                    <a:rPr lang="en-US" dirty="0">
                      <a:solidFill>
                        <a:srgbClr val="0070C0"/>
                      </a:solidFill>
                      <a:ea typeface="Cambria Math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𝑟</m:t>
                      </m:r>
                    </m:oMath>
                  </a14:m>
                  <a:r>
                    <a:rPr lang="en-US" dirty="0" smtClean="0">
                      <a:solidFill>
                        <a:schemeClr val="accent2">
                          <a:lumMod val="75000"/>
                        </a:schemeClr>
                      </a:solidFill>
                      <a:ea typeface="Cambria Math"/>
                    </a:rPr>
                    <a:t> </a:t>
                  </a:r>
                  <a:endParaRPr lang="en-US" dirty="0"/>
                </a:p>
              </p:txBody>
            </p:sp>
          </mc:Choice>
          <mc:Fallback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5634" y="5257800"/>
                  <a:ext cx="76200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800" t="-9836" r="-19200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Arc 54"/>
          <p:cNvSpPr/>
          <p:nvPr/>
        </p:nvSpPr>
        <p:spPr>
          <a:xfrm rot="10800000">
            <a:off x="6096000" y="-381001"/>
            <a:ext cx="4038600" cy="4267201"/>
          </a:xfrm>
          <a:prstGeom prst="arc">
            <a:avLst>
              <a:gd name="adj1" fmla="val 16254267"/>
              <a:gd name="adj2" fmla="val 20998857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381000" y="4876800"/>
            <a:ext cx="8153400" cy="1143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cs typeface="NikoshBAN" pitchFamily="2" charset="0"/>
              </a:rPr>
              <a:t>চার্জিত গোলকের </a:t>
            </a:r>
            <a:r>
              <a:rPr lang="en-US" sz="2800" dirty="0" err="1" smtClean="0">
                <a:solidFill>
                  <a:srgbClr val="002060"/>
                </a:solidFill>
                <a:cs typeface="NikoshBAN" pitchFamily="2" charset="0"/>
              </a:rPr>
              <a:t>কেন্দ্র</a:t>
            </a:r>
            <a:r>
              <a:rPr lang="en-US" sz="28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NikoshBAN" pitchFamily="2" charset="0"/>
              </a:rPr>
              <a:t>দূরত্বের</a:t>
            </a:r>
            <a:r>
              <a:rPr lang="en-US" sz="28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NikoshBAN" pitchFamily="2" charset="0"/>
              </a:rPr>
              <a:t>প্রাবল্যের</a:t>
            </a:r>
            <a:r>
              <a:rPr lang="en-US" sz="28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cs typeface="NikoshBAN" pitchFamily="2" charset="0"/>
              </a:rPr>
              <a:t>পরিবর্তনের</a:t>
            </a:r>
            <a:r>
              <a:rPr lang="en-US" sz="28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লেখচিত্রটি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54567" y="1784696"/>
            <a:ext cx="2403034" cy="228012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8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978107" y="1548630"/>
            <a:ext cx="2908093" cy="2794770"/>
            <a:chOff x="2476500" y="1411566"/>
            <a:chExt cx="3539898" cy="3586534"/>
          </a:xfrm>
          <a:solidFill>
            <a:schemeClr val="accent6">
              <a:lumMod val="75000"/>
            </a:schemeClr>
          </a:solidFill>
        </p:grpSpPr>
        <p:sp>
          <p:nvSpPr>
            <p:cNvPr id="20" name="Plus 19"/>
            <p:cNvSpPr/>
            <p:nvPr/>
          </p:nvSpPr>
          <p:spPr>
            <a:xfrm>
              <a:off x="5271094" y="40741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lus 20"/>
            <p:cNvSpPr/>
            <p:nvPr/>
          </p:nvSpPr>
          <p:spPr>
            <a:xfrm>
              <a:off x="2895600" y="40741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Plus 21"/>
            <p:cNvSpPr/>
            <p:nvPr/>
          </p:nvSpPr>
          <p:spPr>
            <a:xfrm>
              <a:off x="5143500" y="17570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lus 22"/>
            <p:cNvSpPr/>
            <p:nvPr/>
          </p:nvSpPr>
          <p:spPr>
            <a:xfrm>
              <a:off x="5635398" y="2895600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lus 23"/>
            <p:cNvSpPr/>
            <p:nvPr/>
          </p:nvSpPr>
          <p:spPr>
            <a:xfrm>
              <a:off x="2895600" y="18643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lus 24"/>
            <p:cNvSpPr/>
            <p:nvPr/>
          </p:nvSpPr>
          <p:spPr>
            <a:xfrm>
              <a:off x="4055949" y="45764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lus 25"/>
            <p:cNvSpPr/>
            <p:nvPr/>
          </p:nvSpPr>
          <p:spPr>
            <a:xfrm>
              <a:off x="4068544" y="1411566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lus 26"/>
            <p:cNvSpPr/>
            <p:nvPr/>
          </p:nvSpPr>
          <p:spPr>
            <a:xfrm>
              <a:off x="2476500" y="2895600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Plus 27"/>
            <p:cNvSpPr/>
            <p:nvPr/>
          </p:nvSpPr>
          <p:spPr>
            <a:xfrm>
              <a:off x="4686300" y="4459566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Plus 28"/>
            <p:cNvSpPr/>
            <p:nvPr/>
          </p:nvSpPr>
          <p:spPr>
            <a:xfrm>
              <a:off x="3390900" y="44240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Plus 29"/>
            <p:cNvSpPr/>
            <p:nvPr/>
          </p:nvSpPr>
          <p:spPr>
            <a:xfrm>
              <a:off x="5487856" y="2235229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Plus 30"/>
            <p:cNvSpPr/>
            <p:nvPr/>
          </p:nvSpPr>
          <p:spPr>
            <a:xfrm>
              <a:off x="5579296" y="351792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lus 31"/>
            <p:cNvSpPr/>
            <p:nvPr/>
          </p:nvSpPr>
          <p:spPr>
            <a:xfrm>
              <a:off x="2667238" y="2335035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lus 32"/>
            <p:cNvSpPr/>
            <p:nvPr/>
          </p:nvSpPr>
          <p:spPr>
            <a:xfrm>
              <a:off x="4648200" y="148333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lus 33"/>
            <p:cNvSpPr/>
            <p:nvPr/>
          </p:nvSpPr>
          <p:spPr>
            <a:xfrm>
              <a:off x="3426734" y="1549411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lus 34"/>
            <p:cNvSpPr/>
            <p:nvPr/>
          </p:nvSpPr>
          <p:spPr>
            <a:xfrm>
              <a:off x="2525622" y="3517923"/>
              <a:ext cx="381000" cy="421667"/>
            </a:xfrm>
            <a:prstGeom prst="mathPlu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 rot="21439381">
            <a:off x="2368146" y="2092202"/>
            <a:ext cx="908508" cy="758735"/>
            <a:chOff x="8360911" y="259294"/>
            <a:chExt cx="908508" cy="75873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8668824" y="291925"/>
                  <a:ext cx="2926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𝑅</m:t>
                      </m:r>
                    </m:oMath>
                  </a14:m>
                  <a:r>
                    <a:rPr lang="en-US" dirty="0" smtClean="0">
                      <a:solidFill>
                        <a:schemeClr val="accent2">
                          <a:lumMod val="75000"/>
                        </a:schemeClr>
                      </a:solidFill>
                      <a:ea typeface="Cambria Math"/>
                    </a:rPr>
                    <a:t> </a:t>
                  </a:r>
                  <a:endParaRPr lang="en-US" dirty="0"/>
                </a:p>
              </p:txBody>
            </p:sp>
          </mc:Choice>
          <mc:Fallback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8824" y="291925"/>
                  <a:ext cx="29268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923" t="-9375" r="-57692" b="-218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/>
            <p:cNvCxnSpPr/>
            <p:nvPr/>
          </p:nvCxnSpPr>
          <p:spPr>
            <a:xfrm flipH="1">
              <a:off x="8360911" y="259294"/>
              <a:ext cx="908508" cy="75873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>
            <a:stCxn id="55" idx="2"/>
          </p:cNvCxnSpPr>
          <p:nvPr/>
        </p:nvCxnSpPr>
        <p:spPr>
          <a:xfrm>
            <a:off x="6123649" y="2104464"/>
            <a:ext cx="0" cy="186960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 rot="21439381">
            <a:off x="5111146" y="4026220"/>
            <a:ext cx="1018248" cy="369332"/>
            <a:chOff x="8033141" y="280237"/>
            <a:chExt cx="1018248" cy="36933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8418844" y="280237"/>
                  <a:ext cx="2926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𝑅</m:t>
                      </m:r>
                    </m:oMath>
                  </a14:m>
                  <a:r>
                    <a:rPr lang="en-US" dirty="0" smtClean="0">
                      <a:solidFill>
                        <a:schemeClr val="accent2">
                          <a:lumMod val="75000"/>
                        </a:schemeClr>
                      </a:solidFill>
                      <a:ea typeface="Cambria Math"/>
                    </a:rPr>
                    <a:t> </a:t>
                  </a:r>
                  <a:endParaRPr lang="en-US" dirty="0"/>
                </a:p>
              </p:txBody>
            </p:sp>
          </mc:Choice>
          <mc:Fallback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8844" y="280237"/>
                  <a:ext cx="29268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923" t="-9524" r="-57692" b="-238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/>
            <p:nvPr/>
          </p:nvCxnSpPr>
          <p:spPr>
            <a:xfrm rot="160619" flipH="1">
              <a:off x="8033141" y="341915"/>
              <a:ext cx="1018248" cy="1"/>
            </a:xfrm>
            <a:prstGeom prst="straightConnector1">
              <a:avLst/>
            </a:prstGeom>
            <a:ln>
              <a:prstDash val="lg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>
          <a:xfrm flipV="1">
            <a:off x="3276600" y="308356"/>
            <a:ext cx="1828802" cy="1749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275519" y="3172484"/>
                <a:ext cx="8204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𝐸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519" y="3172484"/>
                <a:ext cx="820481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963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2351959" y="3207791"/>
                <a:ext cx="8204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𝐸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  <a:cs typeface="NikoshBAN" pitchFamily="2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959" y="3207791"/>
                <a:ext cx="820481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970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80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6" grpId="0" animBg="1"/>
      <p:bldP spid="18" grpId="0" animBg="1"/>
      <p:bldP spid="2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ubtitle 2"/>
          <p:cNvSpPr txBox="1">
            <a:spLocks/>
          </p:cNvSpPr>
          <p:nvPr/>
        </p:nvSpPr>
        <p:spPr>
          <a:xfrm>
            <a:off x="247753" y="4038600"/>
            <a:ext cx="3826261" cy="9727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তড়িৎ ক্ষেত্রটির সকল বিন্দুতে প্রাবল্যের মান সমান ও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 কী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 হবে?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517139" y="4038600"/>
            <a:ext cx="3369061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এধরণের তড়িৎ ক্ষেত্রকে বলা হয়...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8740"/>
            <a:ext cx="3647294" cy="2514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27" name="Subtitle 2"/>
          <p:cNvSpPr txBox="1">
            <a:spLocks/>
          </p:cNvSpPr>
          <p:nvPr/>
        </p:nvSpPr>
        <p:spPr>
          <a:xfrm>
            <a:off x="606623" y="4487641"/>
            <a:ext cx="1913130" cy="389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অসম তড়িৎ ক্ষেত্র।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19600" y="1371600"/>
            <a:ext cx="4488110" cy="2514600"/>
            <a:chOff x="4800600" y="1143000"/>
            <a:chExt cx="4876800" cy="15240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4800600" y="1143000"/>
              <a:ext cx="3352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953000" y="1295400"/>
              <a:ext cx="3352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953000" y="1295400"/>
              <a:ext cx="3352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105400" y="1447800"/>
              <a:ext cx="3352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4953000" y="1295400"/>
              <a:ext cx="33528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5105400" y="1447800"/>
              <a:ext cx="3352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105400" y="1447800"/>
              <a:ext cx="3352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257800" y="1600200"/>
              <a:ext cx="3352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5410200" y="1752600"/>
              <a:ext cx="3352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5562600" y="1905000"/>
              <a:ext cx="3352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5715000" y="2057400"/>
              <a:ext cx="3352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5867400" y="2209800"/>
              <a:ext cx="3352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6019800" y="2362200"/>
              <a:ext cx="3352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6172200" y="2514600"/>
              <a:ext cx="3352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6324600" y="2667000"/>
              <a:ext cx="3352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46" name="Subtitle 2"/>
          <p:cNvSpPr txBox="1">
            <a:spLocks/>
          </p:cNvSpPr>
          <p:nvPr/>
        </p:nvSpPr>
        <p:spPr>
          <a:xfrm>
            <a:off x="5012939" y="4038600"/>
            <a:ext cx="3826261" cy="9727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তড়িৎ ক্ষেত্রটির সকল বিন্দুতে প্রাবল্যের মান সমান ও দিক কী একই হবে?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Subtitle 2"/>
          <p:cNvSpPr txBox="1">
            <a:spLocks/>
          </p:cNvSpPr>
          <p:nvPr/>
        </p:nvSpPr>
        <p:spPr>
          <a:xfrm>
            <a:off x="5261121" y="4038600"/>
            <a:ext cx="3369061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এধরণের তড়িৎ ক্ষেত্রকে বলা হয়...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Subtitle 2"/>
          <p:cNvSpPr txBox="1">
            <a:spLocks/>
          </p:cNvSpPr>
          <p:nvPr/>
        </p:nvSpPr>
        <p:spPr>
          <a:xfrm>
            <a:off x="5381109" y="4556760"/>
            <a:ext cx="1913130" cy="389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সুষম তড়িৎ ক্ষেত্র।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Subtitle 2"/>
          <p:cNvSpPr txBox="1">
            <a:spLocks/>
          </p:cNvSpPr>
          <p:nvPr/>
        </p:nvSpPr>
        <p:spPr>
          <a:xfrm>
            <a:off x="5241538" y="5257800"/>
            <a:ext cx="3369061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সাধারণত কোন চার্জ হতে বহু দূরে খুব ক্ষুদ্র অঞ্চলকে সুষম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তড়িৎ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 হিসেবে বিবেচনা করা হয়।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4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25" grpId="0" animBg="1"/>
      <p:bldP spid="27" grpId="0"/>
      <p:bldP spid="46" grpId="0" animBg="1"/>
      <p:bldP spid="47" grpId="0" animBg="1"/>
      <p:bldP spid="49" grpId="0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27302" y="457200"/>
            <a:ext cx="3158898" cy="3234017"/>
            <a:chOff x="-697148" y="1624917"/>
            <a:chExt cx="3158898" cy="3234017"/>
          </a:xfrm>
        </p:grpSpPr>
        <p:pic>
          <p:nvPicPr>
            <p:cNvPr id="48" name="Picture 47" descr="Pingpong Ball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97148" y="1624917"/>
              <a:ext cx="3158898" cy="3234017"/>
            </a:xfrm>
            <a:prstGeom prst="rect">
              <a:avLst/>
            </a:prstGeom>
          </p:spPr>
        </p:pic>
        <p:sp>
          <p:nvSpPr>
            <p:cNvPr id="86" name="Subtitle 2"/>
            <p:cNvSpPr txBox="1">
              <a:spLocks/>
            </p:cNvSpPr>
            <p:nvPr/>
          </p:nvSpPr>
          <p:spPr>
            <a:xfrm>
              <a:off x="174899" y="3317267"/>
              <a:ext cx="1220051" cy="6235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n-IN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চার্জিত</a:t>
              </a:r>
              <a:r>
                <a:rPr lang="en-US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বস্তু</a:t>
              </a:r>
              <a:endPara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2" name="Subtitle 2"/>
          <p:cNvSpPr txBox="1">
            <a:spLocks/>
          </p:cNvSpPr>
          <p:nvPr/>
        </p:nvSpPr>
        <p:spPr>
          <a:xfrm>
            <a:off x="247037" y="4114800"/>
            <a:ext cx="3886200" cy="11861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চার্জিত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পরিবাহীর পৃষ্টে</a:t>
            </a:r>
            <a:r>
              <a:rPr lang="en-US" sz="2400" dirty="0">
                <a:solidFill>
                  <a:schemeClr val="tx1"/>
                </a:solidFill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cs typeface="NikoshBAN" pitchFamily="2" charset="0"/>
              </a:rPr>
              <a:t>একক</a:t>
            </a:r>
            <a:r>
              <a:rPr lang="en-US" sz="2400" dirty="0" smtClean="0">
                <a:solidFill>
                  <a:schemeClr val="tx1"/>
                </a:solidFill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চার্জের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পরিমাণকে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চার্জের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তলমাত্রিক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ঘনত্ব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বলা হয়।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Subtitle 2"/>
          <p:cNvSpPr txBox="1">
            <a:spLocks/>
          </p:cNvSpPr>
          <p:nvPr/>
        </p:nvSpPr>
        <p:spPr>
          <a:xfrm>
            <a:off x="306976" y="4152178"/>
            <a:ext cx="3826261" cy="5917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চার্জ কোন বস্তুর কোথায় অবস্থান করে?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3400" y="228600"/>
            <a:ext cx="3539898" cy="3655684"/>
            <a:chOff x="2476500" y="1376033"/>
            <a:chExt cx="3539898" cy="3655684"/>
          </a:xfrm>
        </p:grpSpPr>
        <p:sp>
          <p:nvSpPr>
            <p:cNvPr id="33" name="Plus 32"/>
            <p:cNvSpPr/>
            <p:nvPr/>
          </p:nvSpPr>
          <p:spPr>
            <a:xfrm>
              <a:off x="5271094" y="4074133"/>
              <a:ext cx="381000" cy="421667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Plus 51"/>
            <p:cNvSpPr/>
            <p:nvPr/>
          </p:nvSpPr>
          <p:spPr>
            <a:xfrm>
              <a:off x="2895600" y="4074133"/>
              <a:ext cx="381000" cy="421667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Plus 52"/>
            <p:cNvSpPr/>
            <p:nvPr/>
          </p:nvSpPr>
          <p:spPr>
            <a:xfrm>
              <a:off x="5179654" y="1780546"/>
              <a:ext cx="381000" cy="421667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Plus 53"/>
            <p:cNvSpPr/>
            <p:nvPr/>
          </p:nvSpPr>
          <p:spPr>
            <a:xfrm>
              <a:off x="5635398" y="2895600"/>
              <a:ext cx="381000" cy="421667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lus 54"/>
            <p:cNvSpPr/>
            <p:nvPr/>
          </p:nvSpPr>
          <p:spPr>
            <a:xfrm>
              <a:off x="2895600" y="1864333"/>
              <a:ext cx="381000" cy="421667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lus 55"/>
            <p:cNvSpPr/>
            <p:nvPr/>
          </p:nvSpPr>
          <p:spPr>
            <a:xfrm>
              <a:off x="4055949" y="4610050"/>
              <a:ext cx="381000" cy="421667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Plus 56"/>
            <p:cNvSpPr/>
            <p:nvPr/>
          </p:nvSpPr>
          <p:spPr>
            <a:xfrm>
              <a:off x="4055949" y="1376033"/>
              <a:ext cx="381000" cy="421667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Plus 57"/>
            <p:cNvSpPr/>
            <p:nvPr/>
          </p:nvSpPr>
          <p:spPr>
            <a:xfrm>
              <a:off x="2476500" y="2895600"/>
              <a:ext cx="381000" cy="421667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Plus 58"/>
            <p:cNvSpPr/>
            <p:nvPr/>
          </p:nvSpPr>
          <p:spPr>
            <a:xfrm>
              <a:off x="4777250" y="4513585"/>
              <a:ext cx="381000" cy="421667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Plus 60"/>
            <p:cNvSpPr/>
            <p:nvPr/>
          </p:nvSpPr>
          <p:spPr>
            <a:xfrm>
              <a:off x="3352800" y="4495800"/>
              <a:ext cx="381000" cy="421667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Plus 61"/>
            <p:cNvSpPr/>
            <p:nvPr/>
          </p:nvSpPr>
          <p:spPr>
            <a:xfrm>
              <a:off x="5487856" y="2235229"/>
              <a:ext cx="381000" cy="421667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Plus 74"/>
            <p:cNvSpPr/>
            <p:nvPr/>
          </p:nvSpPr>
          <p:spPr>
            <a:xfrm>
              <a:off x="5579296" y="3517923"/>
              <a:ext cx="381000" cy="421667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Plus 75"/>
            <p:cNvSpPr/>
            <p:nvPr/>
          </p:nvSpPr>
          <p:spPr>
            <a:xfrm>
              <a:off x="2567055" y="2400351"/>
              <a:ext cx="381000" cy="421667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lus 76"/>
            <p:cNvSpPr/>
            <p:nvPr/>
          </p:nvSpPr>
          <p:spPr>
            <a:xfrm>
              <a:off x="4648200" y="1483333"/>
              <a:ext cx="381000" cy="421667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Plus 83"/>
            <p:cNvSpPr/>
            <p:nvPr/>
          </p:nvSpPr>
          <p:spPr>
            <a:xfrm>
              <a:off x="3426734" y="1549411"/>
              <a:ext cx="381000" cy="421667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Plus 84"/>
            <p:cNvSpPr/>
            <p:nvPr/>
          </p:nvSpPr>
          <p:spPr>
            <a:xfrm>
              <a:off x="2525622" y="3517923"/>
              <a:ext cx="381000" cy="421667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ubtitle 2"/>
              <p:cNvSpPr txBox="1">
                <a:spLocks/>
              </p:cNvSpPr>
              <p:nvPr/>
            </p:nvSpPr>
            <p:spPr>
              <a:xfrm>
                <a:off x="4572000" y="1463751"/>
                <a:ext cx="3962400" cy="358140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𝐴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ক্ষেত্রফল বিশিষ্ট কোন পরিবাহীর পৃষ্টে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𝑞</m:t>
                    </m:r>
                  </m:oMath>
                </a14:m>
                <a:r>
                  <a:rPr lang="bn-IN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পরিমাণ চার্জ অবস্থান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করলে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চার্জের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তলমাত্রিক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ঘনত্ব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endPara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bn-IN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                  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𝜎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𝑞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𝐴</m:t>
                        </m:r>
                      </m:den>
                    </m:f>
                  </m:oMath>
                </a14:m>
                <a:endParaRPr lang="bn-IN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গোলাকার পরিবাহীর জন্য,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4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𝜋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bn-IN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তখন,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𝜎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𝑞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4</m:t>
                        </m:r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4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63751"/>
                <a:ext cx="3962400" cy="3581400"/>
              </a:xfrm>
              <a:prstGeom prst="rect">
                <a:avLst/>
              </a:prstGeom>
              <a:blipFill rotWithShape="1">
                <a:blip r:embed="rId3"/>
                <a:stretch>
                  <a:fillRect l="-1988" t="-845" r="-2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ubtitle 2"/>
          <p:cNvSpPr txBox="1">
            <a:spLocks/>
          </p:cNvSpPr>
          <p:nvPr/>
        </p:nvSpPr>
        <p:spPr>
          <a:xfrm>
            <a:off x="364739" y="4114800"/>
            <a:ext cx="3826261" cy="5917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চার্জের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তলমাত্রিক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ঘনত্ব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41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/>
          <p:cNvSpPr txBox="1">
            <a:spLocks/>
          </p:cNvSpPr>
          <p:nvPr/>
        </p:nvSpPr>
        <p:spPr>
          <a:xfrm>
            <a:off x="838200" y="3048000"/>
            <a:ext cx="7696200" cy="6858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চার্জের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তলমাত্রিক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ঘনত্ব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এবং তড়িৎ প্রাবল্যের মধ্যে সম্পর্ক স্থাপন কর।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4900" y="838200"/>
            <a:ext cx="24384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18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6088" y="228600"/>
            <a:ext cx="17526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5909" y="974668"/>
            <a:ext cx="2729345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5908" y="4191000"/>
            <a:ext cx="6082145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5909" y="1790700"/>
            <a:ext cx="4862945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5908" y="3352800"/>
            <a:ext cx="4031672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প্রাবল্য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5908" y="5029200"/>
            <a:ext cx="3491345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5909" y="5913120"/>
            <a:ext cx="5548745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চার্জের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তলমাত্রিক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ঘনত্ব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5908" y="2590800"/>
            <a:ext cx="4862945" cy="533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 বৈশিষ্ট্য লিখ।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64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5" grpId="0" animBg="1"/>
      <p:bldP spid="11" grpId="0" animBg="1"/>
      <p:bldP spid="12" grpId="0" animBg="1"/>
      <p:bldP spid="13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-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555" y="474624"/>
            <a:ext cx="9135028" cy="623097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2057400"/>
            <a:ext cx="3581400" cy="2438400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আলকাছ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প্রভাষক,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endParaRPr lang="en-US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ফিরোজ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কলেজ</a:t>
            </a: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আশুগঞ্জ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ব্রাহ্মণবাড়িয়া</a:t>
            </a:r>
            <a:endParaRPr lang="bn-BD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Email: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002060"/>
                </a:solidFill>
                <a:latin typeface="+mj-lt"/>
                <a:cs typeface="NikoshBAN" pitchFamily="2" charset="0"/>
                <a:hlinkClick r:id="rId3"/>
              </a:rPr>
              <a:t>alkasmia1984@gmail.com</a:t>
            </a:r>
            <a:r>
              <a:rPr lang="en-US" sz="2000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 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257800" y="2286000"/>
            <a:ext cx="3581400" cy="24384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 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স্থির তড়িৎ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সময়-৫০মিনিট 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7270768"/>
              </p:ext>
            </p:extLst>
          </p:nvPr>
        </p:nvGraphicFramePr>
        <p:xfrm>
          <a:off x="3505200" y="474623"/>
          <a:ext cx="1752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2" y="4038601"/>
            <a:ext cx="1467757" cy="130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9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F471D1-D914-41A3-A25D-AF3575C00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F5F471D1-D914-41A3-A25D-AF3575C00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C0D7AC-7224-421A-AA75-F5A9B40DE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FEC0D7AC-7224-421A-AA75-F5A9B40DE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514600" y="2590800"/>
            <a:ext cx="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29400" y="2743200"/>
            <a:ext cx="0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68413" y="177225"/>
            <a:ext cx="163698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ragedball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423160"/>
            <a:ext cx="765098" cy="768576"/>
          </a:xfrm>
          <a:prstGeom prst="rect">
            <a:avLst/>
          </a:prstGeom>
        </p:spPr>
      </p:pic>
      <p:pic>
        <p:nvPicPr>
          <p:cNvPr id="9" name="Picture 8" descr="Cragedball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0502" y="2279424"/>
            <a:ext cx="765098" cy="768576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2513051" y="3265703"/>
            <a:ext cx="1601749" cy="108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953000" y="3276600"/>
            <a:ext cx="1694718" cy="22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38600" y="2971800"/>
                <a:ext cx="9978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30</m:t>
                      </m:r>
                      <m:r>
                        <a:rPr lang="en-US" sz="2400" b="0" i="1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971800"/>
                <a:ext cx="997837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667" r="-12270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318072" y="189994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620442" y="2017814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46518" y="4394775"/>
                <a:ext cx="8382000" cy="107721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𝐴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  <a:cs typeface="NikoshBAN" pitchFamily="2" charset="0"/>
                      </a:rPr>
                      <m:t>𝐵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বিন্দুতে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যথাক্রমে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4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𝐶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9</m:t>
                    </m:r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𝐶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চার্জ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এদের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সংযোজক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রেখার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কোন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বিন্দুতে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তড়িৎ প্রাব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ল্যের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সমান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?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18" y="4394775"/>
                <a:ext cx="8382000" cy="1077218"/>
              </a:xfrm>
              <a:prstGeom prst="rect">
                <a:avLst/>
              </a:prstGeom>
              <a:blipFill rotWithShape="1">
                <a:blip r:embed="rId5"/>
                <a:stretch>
                  <a:fillRect l="-1740" t="-5525" r="-2103" b="-16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17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13" grpId="0"/>
      <p:bldP spid="17" grpId="0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0" y="4473476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cmpd="sng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bn-IN" sz="7200" dirty="0">
              <a:ln cmpd="sng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762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dirty="0" err="1" smtClean="0">
                <a:ln cmpd="sng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dirty="0" smtClean="0">
                <a:ln cmpd="sng">
                  <a:solidFill>
                    <a:schemeClr val="tx1"/>
                  </a:solidFill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 smtClean="0">
                <a:ln cmpd="sng">
                  <a:solidFill>
                    <a:schemeClr val="tx1"/>
                  </a:solidFill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glow rad="762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601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>
            <a:off x="4951299" y="1143000"/>
            <a:ext cx="3430701" cy="3295496"/>
          </a:xfrm>
          <a:prstGeom prst="ellipse">
            <a:avLst/>
          </a:prstGeom>
          <a:gradFill>
            <a:gsLst>
              <a:gs pos="0">
                <a:srgbClr val="FFEFD1"/>
              </a:gs>
              <a:gs pos="50000">
                <a:srgbClr val="F8EDD3">
                  <a:lumMod val="92000"/>
                  <a:alpha val="0"/>
                </a:srgbClr>
              </a:gs>
              <a:gs pos="100000">
                <a:srgbClr val="F0EBD5"/>
              </a:gs>
              <a:gs pos="100000">
                <a:srgbClr val="D1C39F"/>
              </a:gs>
            </a:gsLst>
            <a:path path="rect">
              <a:fillToRect l="100000" t="100000"/>
            </a:path>
          </a:gradFill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4012" y="779749"/>
            <a:ext cx="3913188" cy="4191000"/>
          </a:xfrm>
          <a:prstGeom prst="ellipse">
            <a:avLst/>
          </a:prstGeom>
          <a:gradFill>
            <a:gsLst>
              <a:gs pos="0">
                <a:srgbClr val="FFEFD1"/>
              </a:gs>
              <a:gs pos="50000">
                <a:srgbClr val="F8EDD3">
                  <a:lumMod val="92000"/>
                  <a:alpha val="0"/>
                </a:srgbClr>
              </a:gs>
              <a:gs pos="100000">
                <a:srgbClr val="F0EBD5"/>
              </a:gs>
              <a:gs pos="100000">
                <a:srgbClr val="D1C39F"/>
              </a:gs>
            </a:gsLst>
            <a:path path="rect">
              <a:fillToRect l="100000" t="100000"/>
            </a:path>
          </a:gradFill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ubtitle 2"/>
          <p:cNvSpPr txBox="1">
            <a:spLocks/>
          </p:cNvSpPr>
          <p:nvPr/>
        </p:nvSpPr>
        <p:spPr>
          <a:xfrm>
            <a:off x="304800" y="5181600"/>
            <a:ext cx="3886200" cy="11099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কতকগুলো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মার্বেল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পৃষ্ঠে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এবং কতকগুলো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মার্বেল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পৃষ্ঠে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না আসার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7" t="10114" r="8270" b="11135"/>
          <a:stretch/>
        </p:blipFill>
        <p:spPr>
          <a:xfrm>
            <a:off x="1447800" y="2075149"/>
            <a:ext cx="1581468" cy="1509583"/>
          </a:xfrm>
          <a:prstGeom prst="ellipse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0362" y="2537983"/>
            <a:ext cx="277812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246188" y="2729776"/>
            <a:ext cx="277812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511588" y="3328423"/>
            <a:ext cx="277812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115343" y="1846549"/>
            <a:ext cx="277812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171700" y="3577805"/>
            <a:ext cx="277812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757280" y="3238542"/>
            <a:ext cx="277812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-4106935" y="1586867"/>
            <a:ext cx="397143" cy="421017"/>
            <a:chOff x="2057400" y="5420980"/>
            <a:chExt cx="998870" cy="998870"/>
          </a:xfrm>
        </p:grpSpPr>
        <p:pic>
          <p:nvPicPr>
            <p:cNvPr id="32" name="Picture 31" descr="Pingpong Bal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7400" y="5420980"/>
              <a:ext cx="998870" cy="998870"/>
            </a:xfrm>
            <a:prstGeom prst="rect">
              <a:avLst/>
            </a:prstGeom>
          </p:spPr>
        </p:pic>
        <p:sp>
          <p:nvSpPr>
            <p:cNvPr id="33" name="Plus 32"/>
            <p:cNvSpPr/>
            <p:nvPr/>
          </p:nvSpPr>
          <p:spPr>
            <a:xfrm>
              <a:off x="2305050" y="5715000"/>
              <a:ext cx="457200" cy="38100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97125" y="2502240"/>
            <a:ext cx="858176" cy="580224"/>
            <a:chOff x="6397125" y="3230623"/>
            <a:chExt cx="858176" cy="580224"/>
          </a:xfrm>
        </p:grpSpPr>
        <p:sp>
          <p:nvSpPr>
            <p:cNvPr id="37" name="TextBox 36"/>
            <p:cNvSpPr txBox="1"/>
            <p:nvPr/>
          </p:nvSpPr>
          <p:spPr>
            <a:xfrm>
              <a:off x="6865484" y="3341024"/>
              <a:ext cx="3898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A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6397125" y="3230623"/>
              <a:ext cx="547323" cy="580224"/>
              <a:chOff x="3429000" y="3429000"/>
              <a:chExt cx="861848" cy="861848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3429000" y="3429000"/>
                <a:ext cx="861848" cy="861848"/>
                <a:chOff x="2590800" y="3429000"/>
                <a:chExt cx="861848" cy="861848"/>
              </a:xfrm>
            </p:grpSpPr>
            <p:pic>
              <p:nvPicPr>
                <p:cNvPr id="48" name="Picture 47" descr="Pingpong Ball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2590800" y="3429000"/>
                  <a:ext cx="861848" cy="861848"/>
                </a:xfrm>
                <a:prstGeom prst="rect">
                  <a:avLst/>
                </a:prstGeom>
              </p:spPr>
            </p:pic>
            <p:sp>
              <p:nvSpPr>
                <p:cNvPr id="49" name="Plus 48"/>
                <p:cNvSpPr/>
                <p:nvPr/>
              </p:nvSpPr>
              <p:spPr>
                <a:xfrm>
                  <a:off x="2667000" y="3646800"/>
                  <a:ext cx="394483" cy="328736"/>
                </a:xfrm>
                <a:prstGeom prst="mathPlus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Plus 45"/>
              <p:cNvSpPr/>
              <p:nvPr/>
            </p:nvSpPr>
            <p:spPr>
              <a:xfrm>
                <a:off x="3796517" y="3505200"/>
                <a:ext cx="394483" cy="328736"/>
              </a:xfrm>
              <a:prstGeom prst="mathPlus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Plus 46"/>
              <p:cNvSpPr/>
              <p:nvPr/>
            </p:nvSpPr>
            <p:spPr>
              <a:xfrm>
                <a:off x="3810000" y="3810000"/>
                <a:ext cx="394483" cy="328736"/>
              </a:xfrm>
              <a:prstGeom prst="mathPlus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003657" y="1331583"/>
            <a:ext cx="397143" cy="421017"/>
            <a:chOff x="8791572" y="4745862"/>
            <a:chExt cx="397143" cy="421017"/>
          </a:xfrm>
        </p:grpSpPr>
        <p:pic>
          <p:nvPicPr>
            <p:cNvPr id="60" name="Picture 59" descr="Pingpong Ball.png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2000" contrast="-7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91572" y="4745862"/>
              <a:ext cx="397143" cy="42101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862301" y="4933510"/>
              <a:ext cx="22480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486400" y="3330466"/>
            <a:ext cx="397143" cy="421017"/>
            <a:chOff x="8791572" y="4745862"/>
            <a:chExt cx="397143" cy="421017"/>
          </a:xfrm>
        </p:grpSpPr>
        <p:pic>
          <p:nvPicPr>
            <p:cNvPr id="64" name="Picture 63" descr="Pingpong Ball.png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2000" contrast="-7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91572" y="4745862"/>
              <a:ext cx="397143" cy="421017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8862301" y="4933510"/>
              <a:ext cx="22480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994257" y="3617583"/>
            <a:ext cx="397143" cy="421017"/>
            <a:chOff x="8791572" y="4745862"/>
            <a:chExt cx="397143" cy="421017"/>
          </a:xfrm>
        </p:grpSpPr>
        <p:pic>
          <p:nvPicPr>
            <p:cNvPr id="67" name="Picture 66" descr="Pingpong Ball.png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2000" contrast="-7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91572" y="4745862"/>
              <a:ext cx="397143" cy="421017"/>
            </a:xfrm>
            <a:prstGeom prst="rect">
              <a:avLst/>
            </a:prstGeom>
          </p:spPr>
        </p:pic>
        <p:sp>
          <p:nvSpPr>
            <p:cNvPr id="68" name="Rectangle 67"/>
            <p:cNvSpPr/>
            <p:nvPr/>
          </p:nvSpPr>
          <p:spPr>
            <a:xfrm>
              <a:off x="8862301" y="4933510"/>
              <a:ext cx="22480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017443" y="3837436"/>
            <a:ext cx="397143" cy="421017"/>
            <a:chOff x="8791572" y="4745862"/>
            <a:chExt cx="397143" cy="421017"/>
          </a:xfrm>
        </p:grpSpPr>
        <p:pic>
          <p:nvPicPr>
            <p:cNvPr id="70" name="Picture 69" descr="Pingpong Ball.png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2000" contrast="-7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91572" y="4745862"/>
              <a:ext cx="397143" cy="421017"/>
            </a:xfrm>
            <a:prstGeom prst="rect">
              <a:avLst/>
            </a:prstGeom>
          </p:spPr>
        </p:pic>
        <p:sp>
          <p:nvSpPr>
            <p:cNvPr id="71" name="Rectangle 70"/>
            <p:cNvSpPr/>
            <p:nvPr/>
          </p:nvSpPr>
          <p:spPr>
            <a:xfrm>
              <a:off x="8862301" y="4933510"/>
              <a:ext cx="22480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329988" y="1713392"/>
            <a:ext cx="397143" cy="421017"/>
            <a:chOff x="8791572" y="4745862"/>
            <a:chExt cx="397143" cy="421017"/>
          </a:xfrm>
        </p:grpSpPr>
        <p:pic>
          <p:nvPicPr>
            <p:cNvPr id="73" name="Picture 72" descr="Pingpong Ball.png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2000" contrast="-7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91572" y="4745862"/>
              <a:ext cx="397143" cy="421017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8862301" y="4933510"/>
              <a:ext cx="22480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836488" y="2736546"/>
            <a:ext cx="397143" cy="421017"/>
            <a:chOff x="8791572" y="4745862"/>
            <a:chExt cx="397143" cy="421017"/>
          </a:xfrm>
        </p:grpSpPr>
        <p:pic>
          <p:nvPicPr>
            <p:cNvPr id="79" name="Picture 78" descr="Pingpong Ball.png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2000" contrast="-7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91572" y="4745862"/>
              <a:ext cx="397143" cy="421017"/>
            </a:xfrm>
            <a:prstGeom prst="rect">
              <a:avLst/>
            </a:prstGeom>
          </p:spPr>
        </p:pic>
        <p:sp>
          <p:nvSpPr>
            <p:cNvPr id="80" name="Rectangle 79"/>
            <p:cNvSpPr/>
            <p:nvPr/>
          </p:nvSpPr>
          <p:spPr>
            <a:xfrm>
              <a:off x="8862301" y="4933510"/>
              <a:ext cx="22480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Subtitle 2"/>
          <p:cNvSpPr txBox="1">
            <a:spLocks/>
          </p:cNvSpPr>
          <p:nvPr/>
        </p:nvSpPr>
        <p:spPr>
          <a:xfrm>
            <a:off x="152400" y="5184290"/>
            <a:ext cx="4038600" cy="1064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চতুর্দিকে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স্থানকে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Subtitle 2"/>
          <p:cNvSpPr txBox="1">
            <a:spLocks/>
          </p:cNvSpPr>
          <p:nvPr/>
        </p:nvSpPr>
        <p:spPr>
          <a:xfrm>
            <a:off x="4922384" y="5105400"/>
            <a:ext cx="3886200" cy="11861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কতকগুলো চার্জ </a:t>
            </a:r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r>
              <a:rPr lang="bn-IN" sz="2400" b="1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বিন্দুর চার্জ দ্বারা আকৃষ্ঠ এবং কতকগুলো চার্জ আকৃষ্ঠ না হওয়ার কারণ কী?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Subtitle 2"/>
          <p:cNvSpPr txBox="1">
            <a:spLocks/>
          </p:cNvSpPr>
          <p:nvPr/>
        </p:nvSpPr>
        <p:spPr>
          <a:xfrm>
            <a:off x="4570299" y="5105400"/>
            <a:ext cx="4421301" cy="11834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A</a:t>
            </a:r>
            <a:r>
              <a:rPr lang="bn-IN" sz="2400" b="1" dirty="0">
                <a:solidFill>
                  <a:schemeClr val="tx1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বিন্দুর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চার্জের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চতুর্দিকে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চার্জিত/অচার্জিত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/বিকর্ষণ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94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3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2.59259E-6 C 0.0033 -0.14444 5.55556E-6 0.03542 5.55556E-6 -0.14143 C 5.55556E-6 -0.15301 0.00105 -0.11852 0.00139 -0.10694 C 0.00313 -0.05995 -0.0007 -0.07662 0.00452 -0.05648 C 0.004 -0.03287 0.00139 -0.00949 0.00139 0.01412 C 0.00139 0.01898 0.00296 0.02338 0.00296 0.02824 " pathEditMode="relative" ptsTypes="fffffA">
                                      <p:cBhvr>
                                        <p:cTn id="1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3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0024 C -0.00747 -4.44444E-6 0.00451 -0.00046 0.00885 -0.0037 C 0.01944 -0.01157 0.00382 -0.00393 0.01649 -0.00949 C 0.02118 -0.01828 0.03003 -0.02129 0.03802 -0.02476 C 0.05278 -0.03125 0.06753 -0.03611 0.08229 -0.04189 C 0.08924 -0.05046 0.09514 -0.05347 0.10382 -0.05717 C 0.09444 -0.06111 0.09444 -0.05231 0.08698 -0.04791 C 0.08055 -0.04444 0.07378 -0.04282 0.06701 -0.04027 C 0.06198 -0.03819 0.05833 -0.03449 0.0533 -0.0324 C 0.04566 -0.02245 0.02396 -0.01898 0.01337 -0.01713 C 0.00816 -0.01504 0.00868 -0.01643 0.0059 -0.00949 C 0.00521 -0.00763 0.00555 -0.00486 0.00434 -0.0037 C 0.00278 -0.00231 -0.00642 0.0007 -0.00955 0.00186 C -0.01528 0.0044 -0.01597 0.00556 -0.00955 0.00024 Z " pathEditMode="relative" rAng="0" ptsTypes="ffffffffffffff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" y="-280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3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-0.22205 0.1784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1" y="891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3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1366 C -0.00052 0.0125 0.00573 0.04004 -0.00243 0.06504 C -0.00312 0.09027 -0.00312 0.11504 -0.00417 0.14004 C -0.00434 0.14513 -0.01302 0.16157 -0.00417 0.15231 C -0.00087 0.09722 0.0033 0.04143 0.0033 -0.01366 Z " pathEditMode="relative" rAng="0" ptsTypes="fffff">
                                      <p:cBhvr>
                                        <p:cTn id="2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875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3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C -0.02326 -0.00069 -0.04635 -0.00069 -0.06961 -0.00185 C -0.07274 -0.00208 -0.07569 -0.00347 -0.07882 -0.00393 C -0.08437 -0.00486 -0.10104 -0.00602 -0.09548 -0.00602 C -0.08593 -0.00602 -0.07621 -0.00463 -0.06666 -0.00393 C -0.06215 -0.00185 -0.05746 -7.40741E-7 -0.05295 0.00209 C -0.00902 -0.00023 -0.02673 -7.40741E-7 -1.94444E-6 -7.40741E-7 Z " pathEditMode="relative" ptsTypes="fffffff">
                                      <p:cBhvr>
                                        <p:cTn id="2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repeatCount="3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69844 0.32778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13" y="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03003 0.0974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486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19241E-6 L -0.07032 -0.007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-37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00787 L -0.01996 -0.0691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-3076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82054E-6 L 0.05833 -0.060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30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8" grpId="0" animBg="1"/>
      <p:bldP spid="35" grpId="0" animBg="1"/>
      <p:bldP spid="7" grpId="0" animBg="1"/>
      <p:bldP spid="7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81" grpId="0" animBg="1"/>
      <p:bldP spid="82" grpId="0" animBg="1"/>
      <p:bldP spid="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2667000"/>
            <a:ext cx="3185997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তড়িৎ ক্ষেত্র 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465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762000"/>
            <a:ext cx="26289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767007"/>
            <a:ext cx="48006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 শেষে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শিক্ষার্থীরা  ----------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743200"/>
            <a:ext cx="4800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 বলতে পারবে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570982"/>
            <a:ext cx="79248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বলরেখার মাধ্যমে তড়িৎ ক্ষেত্রের সৃষ্টি ব্যাখ্যা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পারবে,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945" y="4467807"/>
            <a:ext cx="809105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চার্জের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প্রাবল্য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_Faraday_Th_Phillips_oil_18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747269" y="-8034"/>
            <a:ext cx="2743202" cy="35513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44" descr="Negative-1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2483" y="2286000"/>
            <a:ext cx="3735717" cy="3892539"/>
          </a:xfrm>
          <a:prstGeom prst="rect">
            <a:avLst/>
          </a:prstGeom>
        </p:spPr>
      </p:pic>
      <p:pic>
        <p:nvPicPr>
          <p:cNvPr id="46" name="Picture 45" descr="Positiv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2051103"/>
            <a:ext cx="3429000" cy="36638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5744" y="5799729"/>
            <a:ext cx="655211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এভাবে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তড়িৎ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বলরেখার মাধ্যমে তড়িৎ ক্ষেত্রের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হয়।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ragedball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81403" y="3455365"/>
            <a:ext cx="928397" cy="8880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2091" y="5568897"/>
            <a:ext cx="426911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মধ্যের চার্জটি চারপাশের চার্জকে কি করবে?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n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59728" y="3611419"/>
            <a:ext cx="1160221" cy="10988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9682" y="5568897"/>
            <a:ext cx="267252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এই রেখাগুলোকে বলা হয়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4351" y="5562600"/>
            <a:ext cx="439415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চার্জ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গুলো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চারদি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কে কি বরাবর বিকর্ষিত হবে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138467" y="373081"/>
            <a:ext cx="2472541" cy="4935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লোকটিকে কী তোমরা চেন?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5099590" y="341526"/>
            <a:ext cx="2286000" cy="5377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মাইকেল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ফ্যারাডে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5099590" y="381000"/>
            <a:ext cx="3348729" cy="4982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5355102" y="259873"/>
            <a:ext cx="2798298" cy="11117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তিনিই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 ধারণা স্পষ্ট করার জন্য তড়িৎ বলরেখার অবতারণা  করেন।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Cragedball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97763" y="3442128"/>
            <a:ext cx="331076" cy="332580"/>
          </a:xfrm>
          <a:prstGeom prst="rect">
            <a:avLst/>
          </a:prstGeom>
        </p:spPr>
      </p:pic>
      <p:pic>
        <p:nvPicPr>
          <p:cNvPr id="30" name="Picture 29" descr="Cragedball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53811" y="3176420"/>
            <a:ext cx="331076" cy="332580"/>
          </a:xfrm>
          <a:prstGeom prst="rect">
            <a:avLst/>
          </a:prstGeom>
        </p:spPr>
      </p:pic>
      <p:pic>
        <p:nvPicPr>
          <p:cNvPr id="31" name="Picture 30" descr="Cragedball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9396" y="3009900"/>
            <a:ext cx="331076" cy="332580"/>
          </a:xfrm>
          <a:prstGeom prst="rect">
            <a:avLst/>
          </a:prstGeom>
        </p:spPr>
      </p:pic>
      <p:pic>
        <p:nvPicPr>
          <p:cNvPr id="32" name="Picture 31" descr="Cragedball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22524" y="2982120"/>
            <a:ext cx="331076" cy="332580"/>
          </a:xfrm>
          <a:prstGeom prst="rect">
            <a:avLst/>
          </a:prstGeom>
        </p:spPr>
      </p:pic>
      <p:pic>
        <p:nvPicPr>
          <p:cNvPr id="33" name="Picture 32" descr="Cragedball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27324" y="4440054"/>
            <a:ext cx="331076" cy="332580"/>
          </a:xfrm>
          <a:prstGeom prst="rect">
            <a:avLst/>
          </a:prstGeom>
        </p:spPr>
      </p:pic>
      <p:pic>
        <p:nvPicPr>
          <p:cNvPr id="34" name="Picture 33" descr="Cragedball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53812" y="4242812"/>
            <a:ext cx="331076" cy="332580"/>
          </a:xfrm>
          <a:prstGeom prst="rect">
            <a:avLst/>
          </a:prstGeom>
        </p:spPr>
      </p:pic>
      <p:pic>
        <p:nvPicPr>
          <p:cNvPr id="35" name="Picture 34" descr="Cragedball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97763" y="4020735"/>
            <a:ext cx="331076" cy="332580"/>
          </a:xfrm>
          <a:prstGeom prst="rect">
            <a:avLst/>
          </a:prstGeom>
        </p:spPr>
      </p:pic>
      <p:pic>
        <p:nvPicPr>
          <p:cNvPr id="36" name="Picture 35" descr="Cragedball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1341" y="3723480"/>
            <a:ext cx="331076" cy="332580"/>
          </a:xfrm>
          <a:prstGeom prst="rect">
            <a:avLst/>
          </a:prstGeom>
        </p:spPr>
      </p:pic>
      <p:pic>
        <p:nvPicPr>
          <p:cNvPr id="37" name="Picture 36" descr="Cragedball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5582" y="4020735"/>
            <a:ext cx="331076" cy="332580"/>
          </a:xfrm>
          <a:prstGeom prst="rect">
            <a:avLst/>
          </a:prstGeom>
        </p:spPr>
      </p:pic>
      <p:pic>
        <p:nvPicPr>
          <p:cNvPr id="38" name="Picture 37" descr="Cragedball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4668" y="4252438"/>
            <a:ext cx="331076" cy="332580"/>
          </a:xfrm>
          <a:prstGeom prst="rect">
            <a:avLst/>
          </a:prstGeom>
        </p:spPr>
      </p:pic>
      <p:pic>
        <p:nvPicPr>
          <p:cNvPr id="39" name="Picture 38" descr="Cragedball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86658" y="4420472"/>
            <a:ext cx="331076" cy="332580"/>
          </a:xfrm>
          <a:prstGeom prst="rect">
            <a:avLst/>
          </a:prstGeom>
        </p:spPr>
      </p:pic>
      <p:pic>
        <p:nvPicPr>
          <p:cNvPr id="40" name="Picture 39" descr="Cragedball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96248" y="4471820"/>
            <a:ext cx="331076" cy="332580"/>
          </a:xfrm>
          <a:prstGeom prst="rect">
            <a:avLst/>
          </a:prstGeom>
        </p:spPr>
      </p:pic>
      <p:pic>
        <p:nvPicPr>
          <p:cNvPr id="41" name="Picture 40" descr="Cragedball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3922" y="3022492"/>
            <a:ext cx="331076" cy="332580"/>
          </a:xfrm>
          <a:prstGeom prst="rect">
            <a:avLst/>
          </a:prstGeom>
        </p:spPr>
      </p:pic>
      <p:pic>
        <p:nvPicPr>
          <p:cNvPr id="42" name="Picture 41" descr="Cragedball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8912" y="3185213"/>
            <a:ext cx="331076" cy="332580"/>
          </a:xfrm>
          <a:prstGeom prst="rect">
            <a:avLst/>
          </a:prstGeom>
        </p:spPr>
      </p:pic>
      <p:pic>
        <p:nvPicPr>
          <p:cNvPr id="43" name="Picture 42" descr="Cragedball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3374" y="3417125"/>
            <a:ext cx="331076" cy="332580"/>
          </a:xfrm>
          <a:prstGeom prst="rect">
            <a:avLst/>
          </a:prstGeom>
        </p:spPr>
      </p:pic>
      <p:pic>
        <p:nvPicPr>
          <p:cNvPr id="44" name="Picture 43" descr="Cragedball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4127" y="3726970"/>
            <a:ext cx="331076" cy="332580"/>
          </a:xfrm>
          <a:prstGeom prst="rect">
            <a:avLst/>
          </a:prstGeom>
        </p:spPr>
      </p:pic>
      <p:pic>
        <p:nvPicPr>
          <p:cNvPr id="66" name="Picture 65" descr="Cragedball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22324" y="3433423"/>
            <a:ext cx="331076" cy="332580"/>
          </a:xfrm>
          <a:prstGeom prst="rect">
            <a:avLst/>
          </a:prstGeom>
        </p:spPr>
      </p:pic>
      <p:pic>
        <p:nvPicPr>
          <p:cNvPr id="67" name="Picture 66" descr="Cragedball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17524" y="2976223"/>
            <a:ext cx="331076" cy="332580"/>
          </a:xfrm>
          <a:prstGeom prst="rect">
            <a:avLst/>
          </a:prstGeom>
        </p:spPr>
      </p:pic>
      <p:pic>
        <p:nvPicPr>
          <p:cNvPr id="68" name="Picture 67" descr="Cragedball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60324" y="2595223"/>
            <a:ext cx="331076" cy="332580"/>
          </a:xfrm>
          <a:prstGeom prst="rect">
            <a:avLst/>
          </a:prstGeom>
        </p:spPr>
      </p:pic>
      <p:pic>
        <p:nvPicPr>
          <p:cNvPr id="69" name="Picture 68" descr="Cragedball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3124" y="2442823"/>
            <a:ext cx="331076" cy="332580"/>
          </a:xfrm>
          <a:prstGeom prst="rect">
            <a:avLst/>
          </a:prstGeom>
        </p:spPr>
      </p:pic>
      <p:pic>
        <p:nvPicPr>
          <p:cNvPr id="70" name="Picture 69" descr="Cragedball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54412" y="5351960"/>
            <a:ext cx="331076" cy="332580"/>
          </a:xfrm>
          <a:prstGeom prst="rect">
            <a:avLst/>
          </a:prstGeom>
        </p:spPr>
      </p:pic>
      <p:pic>
        <p:nvPicPr>
          <p:cNvPr id="71" name="Picture 70" descr="Cragedball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9439" y="5037017"/>
            <a:ext cx="331076" cy="332580"/>
          </a:xfrm>
          <a:prstGeom prst="rect">
            <a:avLst/>
          </a:prstGeom>
        </p:spPr>
      </p:pic>
      <p:pic>
        <p:nvPicPr>
          <p:cNvPr id="72" name="Picture 71" descr="Cragedball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6124" y="4614753"/>
            <a:ext cx="331076" cy="332580"/>
          </a:xfrm>
          <a:prstGeom prst="rect">
            <a:avLst/>
          </a:prstGeom>
        </p:spPr>
      </p:pic>
      <p:pic>
        <p:nvPicPr>
          <p:cNvPr id="73" name="Picture 72" descr="Cragedball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98524" y="4032703"/>
            <a:ext cx="331076" cy="332580"/>
          </a:xfrm>
          <a:prstGeom prst="rect">
            <a:avLst/>
          </a:prstGeom>
        </p:spPr>
      </p:pic>
      <p:pic>
        <p:nvPicPr>
          <p:cNvPr id="74" name="Picture 73" descr="Cragedball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5282" y="4648200"/>
            <a:ext cx="331076" cy="332580"/>
          </a:xfrm>
          <a:prstGeom prst="rect">
            <a:avLst/>
          </a:prstGeom>
        </p:spPr>
      </p:pic>
      <p:pic>
        <p:nvPicPr>
          <p:cNvPr id="75" name="Picture 74" descr="Cragedball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06358" y="5113623"/>
            <a:ext cx="331076" cy="332580"/>
          </a:xfrm>
          <a:prstGeom prst="rect">
            <a:avLst/>
          </a:prstGeom>
        </p:spPr>
      </p:pic>
      <p:pic>
        <p:nvPicPr>
          <p:cNvPr id="76" name="Picture 75" descr="Cragedball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40265" y="5369597"/>
            <a:ext cx="331076" cy="332580"/>
          </a:xfrm>
          <a:prstGeom prst="rect">
            <a:avLst/>
          </a:prstGeom>
        </p:spPr>
      </p:pic>
      <p:pic>
        <p:nvPicPr>
          <p:cNvPr id="77" name="Picture 76" descr="Cragedball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96848" y="5458620"/>
            <a:ext cx="331076" cy="332580"/>
          </a:xfrm>
          <a:prstGeom prst="rect">
            <a:avLst/>
          </a:prstGeom>
        </p:spPr>
      </p:pic>
      <p:pic>
        <p:nvPicPr>
          <p:cNvPr id="78" name="Picture 77" descr="Cragedball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40265" y="2604246"/>
            <a:ext cx="331076" cy="332580"/>
          </a:xfrm>
          <a:prstGeom prst="rect">
            <a:avLst/>
          </a:prstGeom>
        </p:spPr>
      </p:pic>
      <p:pic>
        <p:nvPicPr>
          <p:cNvPr id="79" name="Picture 78" descr="Cragedball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77162" y="2900023"/>
            <a:ext cx="331076" cy="332580"/>
          </a:xfrm>
          <a:prstGeom prst="rect">
            <a:avLst/>
          </a:prstGeom>
        </p:spPr>
      </p:pic>
      <p:pic>
        <p:nvPicPr>
          <p:cNvPr id="80" name="Picture 79" descr="Cragedball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9200" y="3445130"/>
            <a:ext cx="331076" cy="332580"/>
          </a:xfrm>
          <a:prstGeom prst="rect">
            <a:avLst/>
          </a:prstGeom>
        </p:spPr>
      </p:pic>
      <p:pic>
        <p:nvPicPr>
          <p:cNvPr id="81" name="Picture 80" descr="Cragedball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88977" y="4025377"/>
            <a:ext cx="331076" cy="332580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4646283" y="5854987"/>
            <a:ext cx="426911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মধ্যের চার্জটি চারপাশের চার্জকে কি করবে?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462609" y="5824210"/>
            <a:ext cx="267252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এই রেখাগুলোকে বলা হয়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566991" y="5867400"/>
            <a:ext cx="442460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চার্জ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গুলো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চারদি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কে কি বরাব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আকর্ষিত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হ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2091" y="5791200"/>
            <a:ext cx="875330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ধনাত্মাক এবং ঋনাত্মক চার্জের চতুর্দিকে যে অঞ্চল জুড়ে এই আকর্ষণ ও বিকর্ষণ বল ক্রিয়া করে সেই অঞ্চলকে বলা হয়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86000" y="6163270"/>
            <a:ext cx="16002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তড়িৎ ক্ষেত্র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61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55412E-6 L 0.03195 -0.0906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" y="-4533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51711E-6 L 0.05521 -0.07054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3538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3108E-6 L 0.07274 -0.0427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" y="-215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24884E-6 L 0.07413 -0.00601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301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25532E-6 L 0.06441 0.03954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1966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17299E-6 L 0.05521 0.0737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367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23774E-7 L 0.03004 0.0895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4463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32932E-6 L -0.00052 0.10707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5342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8437E-6 L -0.025 0.0922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60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77058E-7 L -0.05503 0.0612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3053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25532E-6 L -0.07205 0.03954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1" y="1966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28585E-6 L -0.0882 -0.00647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0" y="-324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15356E-6 L -0.07899 -0.05018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-2521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8.78816E-7 L -0.06389 -0.08303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-4163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1536E-6 L -0.03125 -0.10361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5180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09898E-6 L -0.0033 -0.10893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5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11 L -0.04011 0.09806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5458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025E-6 L -0.05556 0.07933 " pathEditMode="relative" rAng="0" ptsTypes="AA">
                                      <p:cBhvr>
                                        <p:cTn id="30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3955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4089E-6 L -0.07014 0.04625 " pathEditMode="relative" rAng="0" ptsTypes="AA">
                                      <p:cBhvr>
                                        <p:cTn id="30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7" y="2313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95E-6 L -0.0757 -0.00047 " pathEditMode="relative" rAng="0" ptsTypes="AA">
                                      <p:cBhvr>
                                        <p:cTn id="3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-23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77613E-6 L -0.06597 -0.04093 " pathEditMode="relative" rAng="0" ptsTypes="AA">
                                      <p:cBhvr>
                                        <p:cTn id="31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-2058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008E-6 L -0.05556 -0.08025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-4024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75763E-7 L -0.02865 -0.09274 " pathEditMode="relative" rAng="0" ptsTypes="AA">
                                      <p:cBhvr>
                                        <p:cTn id="31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" y="-4648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73636E-6 L -0.00104 -0.09713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4857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3.76503E-6 L 0.0349 -0.09528 " pathEditMode="relative" rAng="0" ptsTypes="AA">
                                      <p:cBhvr>
                                        <p:cTn id="31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-4764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7521E-7 L 0.05729 -0.08025 " pathEditMode="relative" rAng="0" ptsTypes="AA">
                                      <p:cBhvr>
                                        <p:cTn id="32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4024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4 -0.00532 L 0.06215 -0.03515 " pathEditMode="relative" rAng="0" ptsTypes="AA">
                                      <p:cBhvr>
                                        <p:cTn id="32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7" y="-1503"/>
                                    </p:animMotion>
                                  </p:childTnLst>
                                </p:cTn>
                              </p:par>
                              <p:par>
                                <p:cTn id="3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2581E-6 L 0.06389 0.0007 " pathEditMode="relative" rAng="0" ptsTypes="AA">
                                      <p:cBhvr>
                                        <p:cTn id="32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23"/>
                                    </p:animMotion>
                                  </p:childTnLst>
                                </p:cTn>
                              </p:par>
                              <p:par>
                                <p:cTn id="3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3469E-6 L 0.06025 0.0407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2035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77613E-6 L 0.04653 0.07586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" y="3793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9288E-6 L 0.02656 0.08557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4278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111 L -0.00382 0.10915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4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 tmFilter="0,0; .5, 1; 1, 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3" grpId="0" animBg="1"/>
      <p:bldP spid="16" grpId="0" animBg="1"/>
      <p:bldP spid="18" grpId="0" animBg="1"/>
      <p:bldP spid="19" grpId="0" animBg="1"/>
      <p:bldP spid="20" grpId="0" animBg="1"/>
      <p:bldP spid="82" grpId="0" animBg="1"/>
      <p:bldP spid="83" grpId="0" animBg="1"/>
      <p:bldP spid="84" grpId="0" animBg="1"/>
      <p:bldP spid="50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609600"/>
            <a:ext cx="2479615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2971800"/>
            <a:ext cx="4572000" cy="9911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তড়িৎ ক্ষেত্র কি?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তড়িৎ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বলরেখা কীভাবে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সৃষ্টি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3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ipole Fiel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433816" y="1609395"/>
            <a:ext cx="3733801" cy="23438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53399" y="1189156"/>
            <a:ext cx="1927816" cy="3286748"/>
            <a:chOff x="304801" y="1196059"/>
            <a:chExt cx="1927816" cy="3286748"/>
          </a:xfrm>
        </p:grpSpPr>
        <p:pic>
          <p:nvPicPr>
            <p:cNvPr id="15" name="Picture 14" descr="Line-Midl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445147" y="2032303"/>
              <a:ext cx="1337711" cy="1618403"/>
            </a:xfrm>
            <a:prstGeom prst="rect">
              <a:avLst/>
            </a:prstGeom>
          </p:spPr>
        </p:pic>
        <p:pic>
          <p:nvPicPr>
            <p:cNvPr id="16" name="Picture 15" descr="Line-Left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260000">
              <a:off x="689258" y="2939447"/>
              <a:ext cx="1583916" cy="1502803"/>
            </a:xfrm>
            <a:prstGeom prst="rect">
              <a:avLst/>
            </a:prstGeom>
          </p:spPr>
        </p:pic>
        <p:pic>
          <p:nvPicPr>
            <p:cNvPr id="17" name="Picture 16" descr="Line-Righ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6200000">
              <a:off x="676307" y="1224305"/>
              <a:ext cx="1559296" cy="1502803"/>
            </a:xfrm>
            <a:prstGeom prst="rect">
              <a:avLst/>
            </a:prstGeom>
          </p:spPr>
        </p:pic>
      </p:grpSp>
      <p:pic>
        <p:nvPicPr>
          <p:cNvPr id="10" name="Picture 9" descr="Cragedball-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24013" y="2380152"/>
            <a:ext cx="914404" cy="91856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472620" y="1218104"/>
            <a:ext cx="1771050" cy="3277696"/>
            <a:chOff x="6839550" y="1194965"/>
            <a:chExt cx="1771050" cy="3277696"/>
          </a:xfrm>
        </p:grpSpPr>
        <p:pic>
          <p:nvPicPr>
            <p:cNvPr id="19" name="Picture 18" descr="Line-Midle-1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16200000">
              <a:off x="6804116" y="1926760"/>
              <a:ext cx="1927586" cy="1685382"/>
            </a:xfrm>
            <a:prstGeom prst="rect">
              <a:avLst/>
            </a:prstGeom>
          </p:spPr>
        </p:pic>
        <p:pic>
          <p:nvPicPr>
            <p:cNvPr id="20" name="Picture 19" descr="Line-Right-1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5400000" flipV="1">
              <a:off x="6736707" y="2957218"/>
              <a:ext cx="1618286" cy="1412600"/>
            </a:xfrm>
            <a:prstGeom prst="rect">
              <a:avLst/>
            </a:prstGeom>
          </p:spPr>
        </p:pic>
        <p:pic>
          <p:nvPicPr>
            <p:cNvPr id="23" name="Picture 22" descr="Line-Right-1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16200000">
              <a:off x="6699235" y="1348821"/>
              <a:ext cx="1554372" cy="1246659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5110013" y="2517663"/>
            <a:ext cx="781050" cy="781050"/>
            <a:chOff x="5410200" y="1295400"/>
            <a:chExt cx="781050" cy="781050"/>
          </a:xfrm>
        </p:grpSpPr>
        <p:sp>
          <p:nvSpPr>
            <p:cNvPr id="9" name="Oval 8"/>
            <p:cNvSpPr/>
            <p:nvPr/>
          </p:nvSpPr>
          <p:spPr>
            <a:xfrm>
              <a:off x="5410200" y="1295400"/>
              <a:ext cx="781050" cy="781050"/>
            </a:xfrm>
            <a:prstGeom prst="ellipse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00B050"/>
                </a:gs>
                <a:gs pos="100000">
                  <a:srgbClr val="156B13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Minus 6"/>
            <p:cNvSpPr/>
            <p:nvPr/>
          </p:nvSpPr>
          <p:spPr>
            <a:xfrm>
              <a:off x="5543550" y="1485900"/>
              <a:ext cx="495300" cy="353785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295400" y="329625"/>
            <a:ext cx="67056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ঋনাত্মক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চার্জের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83631" y="4959068"/>
            <a:ext cx="5960286" cy="5847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বলরেখাগুলো পরস্পরকে ছেদ করছে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 কেন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04553" y="5020623"/>
            <a:ext cx="4424609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এখানে নিরপেক্ষ বিন্দু কী পাওয়া যাবে?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4959068"/>
            <a:ext cx="7934927" cy="5847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বলরেখাগুলো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 থেকে সৃষ্টি হয়ে কোথায় গিয়ে শেষ হচ্ছে?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75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pel-Charg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219200"/>
            <a:ext cx="5486400" cy="2933700"/>
          </a:xfrm>
          <a:prstGeom prst="rect">
            <a:avLst/>
          </a:prstGeom>
        </p:spPr>
      </p:pic>
      <p:pic>
        <p:nvPicPr>
          <p:cNvPr id="3" name="Picture 2" descr="Positiv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219200"/>
            <a:ext cx="3028950" cy="3028950"/>
          </a:xfrm>
          <a:prstGeom prst="rect">
            <a:avLst/>
          </a:prstGeom>
        </p:spPr>
      </p:pic>
      <p:pic>
        <p:nvPicPr>
          <p:cNvPr id="5" name="Picture 4" descr="Positiv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0" y="1238250"/>
            <a:ext cx="3028950" cy="3028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228600"/>
            <a:ext cx="546175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সমজাতীয় চার্জ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ের সমন্বয়ে তড়িৎ বল রেখা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Animated-gif-question-mark-in-flashing-head-picture-movin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0336" y="2447925"/>
            <a:ext cx="476250" cy="476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1401" y="4630131"/>
            <a:ext cx="5272597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বলরেখাগুলো পরস্পরকে ছেদ করছে কী?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3756" y="4630131"/>
            <a:ext cx="243848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এইবিন্দুটির নাম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3006" y="4660908"/>
            <a:ext cx="793999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নিরপেক্ষ বিন্দুতে আধান স্থাপন করলে তা কোনো বল অনুভব করবে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514600" y="1263937"/>
            <a:ext cx="3886200" cy="2984213"/>
            <a:chOff x="-1981200" y="520987"/>
            <a:chExt cx="3886200" cy="2984213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520987"/>
              <a:ext cx="0" cy="2984213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-1981200" y="1905000"/>
              <a:ext cx="3886200" cy="108093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627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20105 2.22222E-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20105 2.22222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4468</TotalTime>
  <Words>824</Words>
  <Application>Microsoft Office PowerPoint</Application>
  <PresentationFormat>On-screen Show (4:3)</PresentationFormat>
  <Paragraphs>129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স্বা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Md.alkas mia</dc:creator>
  <cp:lastModifiedBy>Windows User</cp:lastModifiedBy>
  <cp:revision>495</cp:revision>
  <dcterms:created xsi:type="dcterms:W3CDTF">2006-08-16T00:00:00Z</dcterms:created>
  <dcterms:modified xsi:type="dcterms:W3CDTF">2021-02-06T13:48:47Z</dcterms:modified>
</cp:coreProperties>
</file>