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9" r:id="rId2"/>
    <p:sldId id="260" r:id="rId3"/>
    <p:sldId id="261" r:id="rId4"/>
    <p:sldId id="262" r:id="rId5"/>
    <p:sldId id="268" r:id="rId6"/>
    <p:sldId id="263" r:id="rId7"/>
    <p:sldId id="264" r:id="rId8"/>
    <p:sldId id="298" r:id="rId9"/>
    <p:sldId id="287" r:id="rId10"/>
    <p:sldId id="283" r:id="rId11"/>
    <p:sldId id="265" r:id="rId12"/>
    <p:sldId id="281" r:id="rId13"/>
    <p:sldId id="289" r:id="rId14"/>
    <p:sldId id="290" r:id="rId15"/>
    <p:sldId id="291" r:id="rId16"/>
    <p:sldId id="292" r:id="rId17"/>
    <p:sldId id="293" r:id="rId18"/>
    <p:sldId id="286" r:id="rId19"/>
    <p:sldId id="299" r:id="rId20"/>
    <p:sldId id="282" r:id="rId21"/>
    <p:sldId id="285" r:id="rId22"/>
    <p:sldId id="288" r:id="rId23"/>
    <p:sldId id="297" r:id="rId24"/>
    <p:sldId id="294" r:id="rId25"/>
    <p:sldId id="295" r:id="rId26"/>
    <p:sldId id="296" r:id="rId27"/>
    <p:sldId id="273" r:id="rId28"/>
    <p:sldId id="276" r:id="rId29"/>
    <p:sldId id="266" r:id="rId30"/>
    <p:sldId id="267" r:id="rId31"/>
    <p:sldId id="277" r:id="rId32"/>
    <p:sldId id="27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CC"/>
    <a:srgbClr val="FF0066"/>
    <a:srgbClr val="6600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4.gif"/></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C4D02-C091-4400-8377-C08CB54E0FF2}"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81E011A2-B071-4753-89E7-FF07FD7D34BA}">
      <dgm:prSet phldrT="[Text]" phldr="1"/>
      <dgm:spPr/>
      <dgm:t>
        <a:bodyPr/>
        <a:lstStyle/>
        <a:p>
          <a:endParaRPr lang="en-US" dirty="0"/>
        </a:p>
      </dgm:t>
    </dgm:pt>
    <dgm:pt modelId="{25A0E8CA-87EB-4150-84AD-831D24285705}" type="parTrans" cxnId="{22E938B5-5F13-4F66-AF04-6F2502C53D1C}">
      <dgm:prSet/>
      <dgm:spPr/>
      <dgm:t>
        <a:bodyPr/>
        <a:lstStyle/>
        <a:p>
          <a:endParaRPr lang="en-US"/>
        </a:p>
      </dgm:t>
    </dgm:pt>
    <dgm:pt modelId="{7ED4C9D3-AD6D-4690-BF91-915178A1545E}" type="sibTrans" cxnId="{22E938B5-5F13-4F66-AF04-6F2502C53D1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E0E1BFA8-7EA9-4F9F-9322-D5BE88E87440}" type="pres">
      <dgm:prSet presAssocID="{A44C4D02-C091-4400-8377-C08CB54E0FF2}" presName="Name0" presStyleCnt="0">
        <dgm:presLayoutVars>
          <dgm:chMax val="7"/>
          <dgm:chPref val="7"/>
          <dgm:dir/>
        </dgm:presLayoutVars>
      </dgm:prSet>
      <dgm:spPr/>
    </dgm:pt>
    <dgm:pt modelId="{CE115CD8-FC39-4DC2-ADE9-2A43FD7D0293}" type="pres">
      <dgm:prSet presAssocID="{A44C4D02-C091-4400-8377-C08CB54E0FF2}" presName="Name1" presStyleCnt="0"/>
      <dgm:spPr/>
    </dgm:pt>
    <dgm:pt modelId="{3A596E31-C415-4100-9183-CC18DD63E589}" type="pres">
      <dgm:prSet presAssocID="{7ED4C9D3-AD6D-4690-BF91-915178A1545E}" presName="picture_1" presStyleCnt="0"/>
      <dgm:spPr/>
    </dgm:pt>
    <dgm:pt modelId="{58FC53FE-40F1-453A-8AA4-2355C7894772}" type="pres">
      <dgm:prSet presAssocID="{7ED4C9D3-AD6D-4690-BF91-915178A1545E}" presName="pictureRepeatNode" presStyleLbl="alignImgPlace1" presStyleIdx="0" presStyleCnt="1"/>
      <dgm:spPr/>
      <dgm:t>
        <a:bodyPr/>
        <a:lstStyle/>
        <a:p>
          <a:endParaRPr lang="en-US"/>
        </a:p>
      </dgm:t>
    </dgm:pt>
    <dgm:pt modelId="{EF555F81-E636-45AE-A7B6-EA4F7D44A355}" type="pres">
      <dgm:prSet presAssocID="{81E011A2-B071-4753-89E7-FF07FD7D34BA}" presName="text_1" presStyleLbl="node1" presStyleIdx="0" presStyleCnt="0" custScaleX="10081" custScaleY="21036">
        <dgm:presLayoutVars>
          <dgm:bulletEnabled val="1"/>
        </dgm:presLayoutVars>
      </dgm:prSet>
      <dgm:spPr/>
      <dgm:t>
        <a:bodyPr/>
        <a:lstStyle/>
        <a:p>
          <a:endParaRPr lang="en-US"/>
        </a:p>
      </dgm:t>
    </dgm:pt>
  </dgm:ptLst>
  <dgm:cxnLst>
    <dgm:cxn modelId="{22E938B5-5F13-4F66-AF04-6F2502C53D1C}" srcId="{A44C4D02-C091-4400-8377-C08CB54E0FF2}" destId="{81E011A2-B071-4753-89E7-FF07FD7D34BA}" srcOrd="0" destOrd="0" parTransId="{25A0E8CA-87EB-4150-84AD-831D24285705}" sibTransId="{7ED4C9D3-AD6D-4690-BF91-915178A1545E}"/>
    <dgm:cxn modelId="{3946481C-4798-473D-BEC4-1B6F78659260}" type="presOf" srcId="{81E011A2-B071-4753-89E7-FF07FD7D34BA}" destId="{EF555F81-E636-45AE-A7B6-EA4F7D44A355}" srcOrd="0" destOrd="0" presId="urn:microsoft.com/office/officeart/2008/layout/CircularPictureCallout"/>
    <dgm:cxn modelId="{ECB0C7EC-8D8B-4B52-8ACC-A39CB73CB320}" type="presOf" srcId="{A44C4D02-C091-4400-8377-C08CB54E0FF2}" destId="{E0E1BFA8-7EA9-4F9F-9322-D5BE88E87440}" srcOrd="0" destOrd="0" presId="urn:microsoft.com/office/officeart/2008/layout/CircularPictureCallout"/>
    <dgm:cxn modelId="{EBA5AF9B-A3B0-44E3-A88B-5FD0CECF526F}" type="presOf" srcId="{7ED4C9D3-AD6D-4690-BF91-915178A1545E}" destId="{58FC53FE-40F1-453A-8AA4-2355C7894772}" srcOrd="0" destOrd="0" presId="urn:microsoft.com/office/officeart/2008/layout/CircularPictureCallout"/>
    <dgm:cxn modelId="{90764654-1E7E-48DE-B16A-24CE57633319}" type="presParOf" srcId="{E0E1BFA8-7EA9-4F9F-9322-D5BE88E87440}" destId="{CE115CD8-FC39-4DC2-ADE9-2A43FD7D0293}" srcOrd="0" destOrd="0" presId="urn:microsoft.com/office/officeart/2008/layout/CircularPictureCallout"/>
    <dgm:cxn modelId="{A2469B4A-0DF0-49E4-AF95-381BCAF20F76}" type="presParOf" srcId="{CE115CD8-FC39-4DC2-ADE9-2A43FD7D0293}" destId="{3A596E31-C415-4100-9183-CC18DD63E589}" srcOrd="0" destOrd="0" presId="urn:microsoft.com/office/officeart/2008/layout/CircularPictureCallout"/>
    <dgm:cxn modelId="{101C0A14-3F88-4029-AFE3-A97D317EAA35}" type="presParOf" srcId="{3A596E31-C415-4100-9183-CC18DD63E589}" destId="{58FC53FE-40F1-453A-8AA4-2355C7894772}" srcOrd="0" destOrd="0" presId="urn:microsoft.com/office/officeart/2008/layout/CircularPictureCallout"/>
    <dgm:cxn modelId="{B2AAEA05-5CCF-4F92-83F4-9ADC119D73A3}" type="presParOf" srcId="{CE115CD8-FC39-4DC2-ADE9-2A43FD7D0293}" destId="{EF555F81-E636-45AE-A7B6-EA4F7D44A355}"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DC1DC-EE1B-4039-8FC4-B76778352A8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BBBC658E-F7D5-455B-B85F-BF215C0A81BE}">
      <dgm:prSet phldrT="[Text]" phldr="1"/>
      <dgm:spPr/>
      <dgm:t>
        <a:bodyPr/>
        <a:lstStyle/>
        <a:p>
          <a:endParaRPr lang="en-US" dirty="0"/>
        </a:p>
      </dgm:t>
    </dgm:pt>
    <dgm:pt modelId="{36205CE1-181E-4573-82A1-437DCAFBA792}" type="parTrans" cxnId="{BE739526-0563-41C8-94E9-A31A1EF5877E}">
      <dgm:prSet/>
      <dgm:spPr/>
      <dgm:t>
        <a:bodyPr/>
        <a:lstStyle/>
        <a:p>
          <a:endParaRPr lang="en-US"/>
        </a:p>
      </dgm:t>
    </dgm:pt>
    <dgm:pt modelId="{4AF6A6E9-E59C-4FE3-8E4A-2E35D7540464}" type="sibTrans" cxnId="{BE739526-0563-41C8-94E9-A31A1EF5877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dgm:spPr>
      <dgm:t>
        <a:bodyPr/>
        <a:lstStyle/>
        <a:p>
          <a:endParaRPr lang="en-US"/>
        </a:p>
      </dgm:t>
    </dgm:pt>
    <dgm:pt modelId="{E9D867A9-5653-4EB1-9054-3286D3549FC7}" type="pres">
      <dgm:prSet presAssocID="{B5DDC1DC-EE1B-4039-8FC4-B76778352A84}" presName="Name0" presStyleCnt="0">
        <dgm:presLayoutVars>
          <dgm:chMax val="7"/>
          <dgm:chPref val="7"/>
          <dgm:dir/>
        </dgm:presLayoutVars>
      </dgm:prSet>
      <dgm:spPr/>
    </dgm:pt>
    <dgm:pt modelId="{6962E497-FEAF-413E-897C-2FF177C4D885}" type="pres">
      <dgm:prSet presAssocID="{B5DDC1DC-EE1B-4039-8FC4-B76778352A84}" presName="Name1" presStyleCnt="0"/>
      <dgm:spPr/>
    </dgm:pt>
    <dgm:pt modelId="{C877889E-3344-44CE-989B-0E3083296342}" type="pres">
      <dgm:prSet presAssocID="{4AF6A6E9-E59C-4FE3-8E4A-2E35D7540464}" presName="picture_1" presStyleCnt="0"/>
      <dgm:spPr/>
    </dgm:pt>
    <dgm:pt modelId="{1887E9A5-8D1B-4878-BA5A-8A441A9324D7}" type="pres">
      <dgm:prSet presAssocID="{4AF6A6E9-E59C-4FE3-8E4A-2E35D7540464}" presName="pictureRepeatNode" presStyleLbl="alignImgPlace1" presStyleIdx="0" presStyleCnt="1" custLinFactNeighborX="-1111" custLinFactNeighborY="-926"/>
      <dgm:spPr/>
      <dgm:t>
        <a:bodyPr/>
        <a:lstStyle/>
        <a:p>
          <a:endParaRPr lang="en-US"/>
        </a:p>
      </dgm:t>
    </dgm:pt>
    <dgm:pt modelId="{93C38CAE-E049-4615-AD36-9ED47C5835F7}" type="pres">
      <dgm:prSet presAssocID="{BBBC658E-F7D5-455B-B85F-BF215C0A81BE}" presName="text_1" presStyleLbl="node1" presStyleIdx="0" presStyleCnt="0" custFlipVert="0" custScaleX="20833" custScaleY="10774">
        <dgm:presLayoutVars>
          <dgm:bulletEnabled val="1"/>
        </dgm:presLayoutVars>
      </dgm:prSet>
      <dgm:spPr/>
      <dgm:t>
        <a:bodyPr/>
        <a:lstStyle/>
        <a:p>
          <a:endParaRPr lang="en-US"/>
        </a:p>
      </dgm:t>
    </dgm:pt>
  </dgm:ptLst>
  <dgm:cxnLst>
    <dgm:cxn modelId="{92F88B1C-9BCA-4C8E-BCA8-4FA88D8F5AC8}" type="presOf" srcId="{BBBC658E-F7D5-455B-B85F-BF215C0A81BE}" destId="{93C38CAE-E049-4615-AD36-9ED47C5835F7}" srcOrd="0" destOrd="0" presId="urn:microsoft.com/office/officeart/2008/layout/CircularPictureCallout"/>
    <dgm:cxn modelId="{84AAA9D4-C4E3-48D2-8963-B910259ABF5D}" type="presOf" srcId="{B5DDC1DC-EE1B-4039-8FC4-B76778352A84}" destId="{E9D867A9-5653-4EB1-9054-3286D3549FC7}" srcOrd="0" destOrd="0" presId="urn:microsoft.com/office/officeart/2008/layout/CircularPictureCallout"/>
    <dgm:cxn modelId="{BE739526-0563-41C8-94E9-A31A1EF5877E}" srcId="{B5DDC1DC-EE1B-4039-8FC4-B76778352A84}" destId="{BBBC658E-F7D5-455B-B85F-BF215C0A81BE}" srcOrd="0" destOrd="0" parTransId="{36205CE1-181E-4573-82A1-437DCAFBA792}" sibTransId="{4AF6A6E9-E59C-4FE3-8E4A-2E35D7540464}"/>
    <dgm:cxn modelId="{F35B37A6-FCF1-4DF4-ADE1-32E41C80A700}" type="presOf" srcId="{4AF6A6E9-E59C-4FE3-8E4A-2E35D7540464}" destId="{1887E9A5-8D1B-4878-BA5A-8A441A9324D7}" srcOrd="0" destOrd="0" presId="urn:microsoft.com/office/officeart/2008/layout/CircularPictureCallout"/>
    <dgm:cxn modelId="{E3048CC9-BF87-428A-8862-12197845BAD8}" type="presParOf" srcId="{E9D867A9-5653-4EB1-9054-3286D3549FC7}" destId="{6962E497-FEAF-413E-897C-2FF177C4D885}" srcOrd="0" destOrd="0" presId="urn:microsoft.com/office/officeart/2008/layout/CircularPictureCallout"/>
    <dgm:cxn modelId="{7F23E41B-11BF-44B8-9434-DB8EBC088E80}" type="presParOf" srcId="{6962E497-FEAF-413E-897C-2FF177C4D885}" destId="{C877889E-3344-44CE-989B-0E3083296342}" srcOrd="0" destOrd="0" presId="urn:microsoft.com/office/officeart/2008/layout/CircularPictureCallout"/>
    <dgm:cxn modelId="{D9F4C976-2BD3-4290-9FF9-B408FB31600D}" type="presParOf" srcId="{C877889E-3344-44CE-989B-0E3083296342}" destId="{1887E9A5-8D1B-4878-BA5A-8A441A9324D7}" srcOrd="0" destOrd="0" presId="urn:microsoft.com/office/officeart/2008/layout/CircularPictureCallout"/>
    <dgm:cxn modelId="{14E9901F-82FA-4226-95AA-1AAEB9869948}" type="presParOf" srcId="{6962E497-FEAF-413E-897C-2FF177C4D885}" destId="{93C38CAE-E049-4615-AD36-9ED47C5835F7}"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155CDB-3F50-4E5B-9B85-29E4D8F60D40}"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n-SG"/>
        </a:p>
      </dgm:t>
    </dgm:pt>
    <dgm:pt modelId="{B5E31A6D-40DB-481B-8F62-108582B69455}">
      <dgm:prSet phldrT="[Text]" custT="1"/>
      <dgm:spPr/>
      <dgm:t>
        <a:bodyPr/>
        <a:lstStyle/>
        <a:p>
          <a:r>
            <a:rPr lang="bn-IN" sz="40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বদরের যুদ্ধের কারন </a:t>
          </a:r>
          <a:endParaRPr lang="en-SG" sz="40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dgm:t>
    </dgm:pt>
    <dgm:pt modelId="{3BA35702-AEC4-44A8-BAC3-5FF67F9DCD68}" type="parTrans" cxnId="{F1C6481F-B77C-4FB6-AA0F-F9B1420AF574}">
      <dgm:prSet/>
      <dgm:spPr/>
      <dgm:t>
        <a:bodyPr/>
        <a:lstStyle/>
        <a:p>
          <a:endParaRPr lang="en-SG" sz="1800"/>
        </a:p>
      </dgm:t>
    </dgm:pt>
    <dgm:pt modelId="{38FEB0A8-2F94-484C-8D69-532E0BC7433B}" type="sibTrans" cxnId="{F1C6481F-B77C-4FB6-AA0F-F9B1420AF574}">
      <dgm:prSet/>
      <dgm:spPr/>
      <dgm:t>
        <a:bodyPr/>
        <a:lstStyle/>
        <a:p>
          <a:endParaRPr lang="en-SG" sz="1800"/>
        </a:p>
      </dgm:t>
    </dgm:pt>
    <dgm:pt modelId="{FD3B9F3D-F4A2-45FF-847B-20749872D3DA}">
      <dgm:prSet phldrT="[Text]" custT="1"/>
      <dgm:spPr/>
      <dgm:t>
        <a:bodyPr/>
        <a:lstStyle/>
        <a:p>
          <a:r>
            <a:rPr lang="bn-IN" sz="1800" b="1" dirty="0" smtClean="0">
              <a:effectLst>
                <a:outerShdw blurRad="38100" dist="38100" dir="2700000" algn="tl">
                  <a:srgbClr val="000000">
                    <a:alpha val="43137"/>
                  </a:srgbClr>
                </a:outerShdw>
              </a:effectLst>
              <a:latin typeface="NikoshBAN" pitchFamily="2" charset="0"/>
              <a:cs typeface="NikoshBAN" pitchFamily="2" charset="0"/>
            </a:rPr>
            <a:t>কুরাইশদের শত্রুতা</a:t>
          </a:r>
          <a:endParaRPr lang="en-SG" sz="1800" b="1" dirty="0">
            <a:effectLst>
              <a:outerShdw blurRad="38100" dist="38100" dir="2700000" algn="tl">
                <a:srgbClr val="000000">
                  <a:alpha val="43137"/>
                </a:srgbClr>
              </a:outerShdw>
            </a:effectLst>
            <a:latin typeface="NikoshBAN" pitchFamily="2" charset="0"/>
            <a:cs typeface="NikoshBAN" pitchFamily="2" charset="0"/>
          </a:endParaRPr>
        </a:p>
      </dgm:t>
    </dgm:pt>
    <dgm:pt modelId="{7DD12B2F-D21C-4E0B-BC50-50E16C78115B}" type="parTrans" cxnId="{A7B7FF56-DF58-43DF-A29D-942D0EC4A597}">
      <dgm:prSet/>
      <dgm:spPr/>
      <dgm:t>
        <a:bodyPr/>
        <a:lstStyle/>
        <a:p>
          <a:endParaRPr lang="en-SG" sz="1800"/>
        </a:p>
      </dgm:t>
    </dgm:pt>
    <dgm:pt modelId="{E5EB8A82-AB10-4849-85AA-293E0901A9E4}" type="sibTrans" cxnId="{A7B7FF56-DF58-43DF-A29D-942D0EC4A597}">
      <dgm:prSet/>
      <dgm:spPr/>
      <dgm:t>
        <a:bodyPr/>
        <a:lstStyle/>
        <a:p>
          <a:endParaRPr lang="en-SG" sz="1800"/>
        </a:p>
      </dgm:t>
    </dgm:pt>
    <dgm:pt modelId="{D6E61CA5-CC00-48D2-BA58-B6ED6C0E7594}">
      <dgm:prSet phldrT="[Text]" custT="1"/>
      <dgm:spPr/>
      <dgm:t>
        <a:bodyPr/>
        <a:lstStyle/>
        <a:p>
          <a:r>
            <a:rPr lang="bn-IN" sz="2000" b="1" dirty="0" smtClean="0">
              <a:effectLst>
                <a:outerShdw blurRad="38100" dist="38100" dir="2700000" algn="tl">
                  <a:srgbClr val="000000">
                    <a:alpha val="43137"/>
                  </a:srgbClr>
                </a:outerShdw>
              </a:effectLst>
              <a:latin typeface="NikoshBAN" pitchFamily="2" charset="0"/>
              <a:cs typeface="NikoshBAN" pitchFamily="2" charset="0"/>
            </a:rPr>
            <a:t>আবদুল্লাহ ইবনে উবাইর ষড়যন্ত্র</a:t>
          </a:r>
          <a:endParaRPr lang="en-SG" sz="2000" b="1" dirty="0">
            <a:effectLst>
              <a:outerShdw blurRad="38100" dist="38100" dir="2700000" algn="tl">
                <a:srgbClr val="000000">
                  <a:alpha val="43137"/>
                </a:srgbClr>
              </a:outerShdw>
            </a:effectLst>
            <a:latin typeface="NikoshBAN" pitchFamily="2" charset="0"/>
            <a:cs typeface="NikoshBAN" pitchFamily="2" charset="0"/>
          </a:endParaRPr>
        </a:p>
      </dgm:t>
    </dgm:pt>
    <dgm:pt modelId="{B3B1027F-4DF8-4E40-B40E-B22EC3F1D349}" type="parTrans" cxnId="{8C2A3432-0484-4646-AAB5-97A7BE3C36D3}">
      <dgm:prSet/>
      <dgm:spPr/>
      <dgm:t>
        <a:bodyPr/>
        <a:lstStyle/>
        <a:p>
          <a:endParaRPr lang="en-SG" sz="1800"/>
        </a:p>
      </dgm:t>
    </dgm:pt>
    <dgm:pt modelId="{FB86BD9A-9789-4CD0-A6B0-C6877B8E689F}" type="sibTrans" cxnId="{8C2A3432-0484-4646-AAB5-97A7BE3C36D3}">
      <dgm:prSet/>
      <dgm:spPr/>
      <dgm:t>
        <a:bodyPr/>
        <a:lstStyle/>
        <a:p>
          <a:endParaRPr lang="en-SG" sz="1800"/>
        </a:p>
      </dgm:t>
    </dgm:pt>
    <dgm:pt modelId="{B89FB11E-4F6A-4010-A824-51451C40371E}">
      <dgm:prSet phldrT="[Text]" custT="1"/>
      <dgm:spPr/>
      <dgm:t>
        <a:bodyPr/>
        <a:lstStyle/>
        <a:p>
          <a:r>
            <a:rPr lang="bn-IN" sz="2000" b="1" dirty="0" smtClean="0">
              <a:effectLst>
                <a:outerShdw blurRad="38100" dist="38100" dir="2700000" algn="tl">
                  <a:srgbClr val="000000">
                    <a:alpha val="43137"/>
                  </a:srgbClr>
                </a:outerShdw>
              </a:effectLst>
              <a:latin typeface="NikoshBAN" pitchFamily="2" charset="0"/>
              <a:cs typeface="NikoshBAN" pitchFamily="2" charset="0"/>
            </a:rPr>
            <a:t>কুরাইশদের হিংসাত্মক কার্যাবলি</a:t>
          </a:r>
          <a:endParaRPr lang="en-SG" sz="2000" b="1" dirty="0">
            <a:effectLst>
              <a:outerShdw blurRad="38100" dist="38100" dir="2700000" algn="tl">
                <a:srgbClr val="000000">
                  <a:alpha val="43137"/>
                </a:srgbClr>
              </a:outerShdw>
            </a:effectLst>
            <a:latin typeface="NikoshBAN" pitchFamily="2" charset="0"/>
            <a:cs typeface="NikoshBAN" pitchFamily="2" charset="0"/>
          </a:endParaRPr>
        </a:p>
      </dgm:t>
    </dgm:pt>
    <dgm:pt modelId="{709EE8A9-DF6E-46E6-8771-844FD37C98E2}" type="parTrans" cxnId="{F7FF5941-EF3E-4932-B236-0B72FFB30C59}">
      <dgm:prSet/>
      <dgm:spPr/>
      <dgm:t>
        <a:bodyPr/>
        <a:lstStyle/>
        <a:p>
          <a:endParaRPr lang="en-SG" sz="1800"/>
        </a:p>
      </dgm:t>
    </dgm:pt>
    <dgm:pt modelId="{976761D0-61C8-4FE8-9773-9D95B56BAA7B}" type="sibTrans" cxnId="{F7FF5941-EF3E-4932-B236-0B72FFB30C59}">
      <dgm:prSet/>
      <dgm:spPr/>
      <dgm:t>
        <a:bodyPr/>
        <a:lstStyle/>
        <a:p>
          <a:endParaRPr lang="en-SG" sz="1800"/>
        </a:p>
      </dgm:t>
    </dgm:pt>
    <dgm:pt modelId="{21C48BCA-7A51-47BF-8877-FF2A3F47F360}">
      <dgm:prSet phldrT="[Text]" custT="1"/>
      <dgm:spPr/>
      <dgm:t>
        <a:bodyPr/>
        <a:lstStyle/>
        <a:p>
          <a:r>
            <a:rPr lang="bn-IN" sz="2000" b="1" dirty="0" smtClean="0">
              <a:effectLst>
                <a:outerShdw blurRad="38100" dist="38100" dir="2700000" algn="tl">
                  <a:srgbClr val="000000">
                    <a:alpha val="43137"/>
                  </a:srgbClr>
                </a:outerShdw>
              </a:effectLst>
              <a:latin typeface="NikoshBAN" pitchFamily="2" charset="0"/>
              <a:cs typeface="NikoshBAN" pitchFamily="2" charset="0"/>
            </a:rPr>
            <a:t>আবু সুফিয়ানের কাফেলার উপর হামলার গুজব</a:t>
          </a:r>
          <a:endParaRPr lang="en-SG" sz="2000" b="1" dirty="0">
            <a:effectLst>
              <a:outerShdw blurRad="38100" dist="38100" dir="2700000" algn="tl">
                <a:srgbClr val="000000">
                  <a:alpha val="43137"/>
                </a:srgbClr>
              </a:outerShdw>
            </a:effectLst>
            <a:latin typeface="NikoshBAN" pitchFamily="2" charset="0"/>
            <a:cs typeface="NikoshBAN" pitchFamily="2" charset="0"/>
          </a:endParaRPr>
        </a:p>
      </dgm:t>
    </dgm:pt>
    <dgm:pt modelId="{5B7CE01C-E172-4C06-88D2-5485D341AD0A}" type="parTrans" cxnId="{6038295A-8E53-4FCE-A0A1-2ADBD1C5CA82}">
      <dgm:prSet/>
      <dgm:spPr/>
      <dgm:t>
        <a:bodyPr/>
        <a:lstStyle/>
        <a:p>
          <a:endParaRPr lang="en-SG" sz="1800"/>
        </a:p>
      </dgm:t>
    </dgm:pt>
    <dgm:pt modelId="{C9D0A7A1-6CE9-436B-BAD5-E3C27CB50881}" type="sibTrans" cxnId="{6038295A-8E53-4FCE-A0A1-2ADBD1C5CA82}">
      <dgm:prSet/>
      <dgm:spPr/>
      <dgm:t>
        <a:bodyPr/>
        <a:lstStyle/>
        <a:p>
          <a:endParaRPr lang="en-SG" sz="1800"/>
        </a:p>
      </dgm:t>
    </dgm:pt>
    <dgm:pt modelId="{7A1333BE-1110-4149-8A70-C443D96F8102}">
      <dgm:prSet custT="1"/>
      <dgm:spPr/>
      <dgm:t>
        <a:bodyPr/>
        <a:lstStyle/>
        <a:p>
          <a:r>
            <a:rPr lang="bn-IN" sz="2000" b="1" dirty="0" smtClean="0">
              <a:effectLst>
                <a:outerShdw blurRad="38100" dist="38100" dir="2700000" algn="tl">
                  <a:srgbClr val="000000">
                    <a:alpha val="43137"/>
                  </a:srgbClr>
                </a:outerShdw>
              </a:effectLst>
              <a:latin typeface="NikoshBAN" pitchFamily="2" charset="0"/>
              <a:cs typeface="NikoshBAN" pitchFamily="2" charset="0"/>
            </a:rPr>
            <a:t>ইহুদিদের বিশ্বাসঘাতকতা</a:t>
          </a:r>
          <a:endParaRPr lang="en-SG" sz="6500" b="1" dirty="0">
            <a:effectLst>
              <a:outerShdw blurRad="38100" dist="38100" dir="2700000" algn="tl">
                <a:srgbClr val="000000">
                  <a:alpha val="43137"/>
                </a:srgbClr>
              </a:outerShdw>
            </a:effectLst>
            <a:latin typeface="NikoshBAN" pitchFamily="2" charset="0"/>
            <a:cs typeface="NikoshBAN" pitchFamily="2" charset="0"/>
          </a:endParaRPr>
        </a:p>
      </dgm:t>
    </dgm:pt>
    <dgm:pt modelId="{7D1A1C88-7328-4F96-8E66-DB886262661E}" type="parTrans" cxnId="{FA7E7A5A-5158-41BE-B0F4-CFDA2E4C48A1}">
      <dgm:prSet/>
      <dgm:spPr/>
      <dgm:t>
        <a:bodyPr/>
        <a:lstStyle/>
        <a:p>
          <a:endParaRPr lang="en-SG"/>
        </a:p>
      </dgm:t>
    </dgm:pt>
    <dgm:pt modelId="{F53DAD2C-1F29-4657-8A12-0CB0991970B1}" type="sibTrans" cxnId="{FA7E7A5A-5158-41BE-B0F4-CFDA2E4C48A1}">
      <dgm:prSet/>
      <dgm:spPr/>
      <dgm:t>
        <a:bodyPr/>
        <a:lstStyle/>
        <a:p>
          <a:endParaRPr lang="en-SG"/>
        </a:p>
      </dgm:t>
    </dgm:pt>
    <dgm:pt modelId="{E5F028F2-9E90-4A9D-BAA9-E89D0CCD2EE8}">
      <dgm:prSet custT="1"/>
      <dgm:spPr/>
      <dgm:t>
        <a:bodyPr/>
        <a:lstStyle/>
        <a:p>
          <a:r>
            <a:rPr lang="bn-IN" sz="2000" b="1" dirty="0" smtClean="0">
              <a:effectLst>
                <a:outerShdw blurRad="38100" dist="38100" dir="2700000" algn="tl">
                  <a:srgbClr val="000000">
                    <a:alpha val="43137"/>
                  </a:srgbClr>
                </a:outerShdw>
              </a:effectLst>
              <a:latin typeface="NikoshBAN" pitchFamily="2" charset="0"/>
              <a:cs typeface="NikoshBAN" pitchFamily="2" charset="0"/>
            </a:rPr>
            <a:t>নাখলার খণ্ডযুদ্ধ </a:t>
          </a:r>
          <a:endParaRPr lang="en-SG" sz="2000" b="1" dirty="0">
            <a:effectLst>
              <a:outerShdw blurRad="38100" dist="38100" dir="2700000" algn="tl">
                <a:srgbClr val="000000">
                  <a:alpha val="43137"/>
                </a:srgbClr>
              </a:outerShdw>
            </a:effectLst>
            <a:latin typeface="NikoshBAN" pitchFamily="2" charset="0"/>
            <a:cs typeface="NikoshBAN" pitchFamily="2" charset="0"/>
          </a:endParaRPr>
        </a:p>
      </dgm:t>
    </dgm:pt>
    <dgm:pt modelId="{283A8AC2-0449-4D50-AC64-3D511032AD1E}" type="parTrans" cxnId="{A263BA9D-B77E-4975-94E9-CEB75875E80D}">
      <dgm:prSet/>
      <dgm:spPr/>
      <dgm:t>
        <a:bodyPr/>
        <a:lstStyle/>
        <a:p>
          <a:endParaRPr lang="en-SG"/>
        </a:p>
      </dgm:t>
    </dgm:pt>
    <dgm:pt modelId="{A5538143-3179-4A7B-84B2-432C328A8229}" type="sibTrans" cxnId="{A263BA9D-B77E-4975-94E9-CEB75875E80D}">
      <dgm:prSet/>
      <dgm:spPr/>
      <dgm:t>
        <a:bodyPr/>
        <a:lstStyle/>
        <a:p>
          <a:endParaRPr lang="en-SG"/>
        </a:p>
      </dgm:t>
    </dgm:pt>
    <dgm:pt modelId="{DA71939E-3A5E-42FA-AD7D-68F5F8E02EBA}" type="pres">
      <dgm:prSet presAssocID="{E8155CDB-3F50-4E5B-9B85-29E4D8F60D40}" presName="composite" presStyleCnt="0">
        <dgm:presLayoutVars>
          <dgm:chMax val="1"/>
          <dgm:dir/>
          <dgm:resizeHandles val="exact"/>
        </dgm:presLayoutVars>
      </dgm:prSet>
      <dgm:spPr/>
      <dgm:t>
        <a:bodyPr/>
        <a:lstStyle/>
        <a:p>
          <a:endParaRPr lang="en-SG"/>
        </a:p>
      </dgm:t>
    </dgm:pt>
    <dgm:pt modelId="{C2ACC150-3044-40B6-97B3-66D7B5DBBECF}" type="pres">
      <dgm:prSet presAssocID="{E8155CDB-3F50-4E5B-9B85-29E4D8F60D40}" presName="radial" presStyleCnt="0">
        <dgm:presLayoutVars>
          <dgm:animLvl val="ctr"/>
        </dgm:presLayoutVars>
      </dgm:prSet>
      <dgm:spPr/>
    </dgm:pt>
    <dgm:pt modelId="{1EFFEEE0-CA15-43BB-8F08-73B503A10CA5}" type="pres">
      <dgm:prSet presAssocID="{B5E31A6D-40DB-481B-8F62-108582B69455}" presName="centerShape" presStyleLbl="vennNode1" presStyleIdx="0" presStyleCnt="7" custScaleX="66905" custScaleY="61038"/>
      <dgm:spPr/>
      <dgm:t>
        <a:bodyPr/>
        <a:lstStyle/>
        <a:p>
          <a:endParaRPr lang="en-SG"/>
        </a:p>
      </dgm:t>
    </dgm:pt>
    <dgm:pt modelId="{661B1C94-B4BC-4486-A2D7-9AE9110F29C6}" type="pres">
      <dgm:prSet presAssocID="{FD3B9F3D-F4A2-45FF-847B-20749872D3DA}" presName="node" presStyleLbl="vennNode1" presStyleIdx="1" presStyleCnt="7" custScaleX="119720" custScaleY="109197" custRadScaleRad="93112" custRadScaleInc="-5337">
        <dgm:presLayoutVars>
          <dgm:bulletEnabled val="1"/>
        </dgm:presLayoutVars>
      </dgm:prSet>
      <dgm:spPr/>
      <dgm:t>
        <a:bodyPr/>
        <a:lstStyle/>
        <a:p>
          <a:endParaRPr lang="en-SG"/>
        </a:p>
      </dgm:t>
    </dgm:pt>
    <dgm:pt modelId="{AA051F93-F77D-4664-A3EA-3D5832C1FA04}" type="pres">
      <dgm:prSet presAssocID="{E5F028F2-9E90-4A9D-BAA9-E89D0CCD2EE8}" presName="node" presStyleLbl="vennNode1" presStyleIdx="2" presStyleCnt="7" custScaleX="117068" custScaleY="109280" custRadScaleRad="101123" custRadScaleInc="9570">
        <dgm:presLayoutVars>
          <dgm:bulletEnabled val="1"/>
        </dgm:presLayoutVars>
      </dgm:prSet>
      <dgm:spPr/>
      <dgm:t>
        <a:bodyPr/>
        <a:lstStyle/>
        <a:p>
          <a:endParaRPr lang="en-SG"/>
        </a:p>
      </dgm:t>
    </dgm:pt>
    <dgm:pt modelId="{068437CA-17D9-4DAA-8721-6353D9A68E68}" type="pres">
      <dgm:prSet presAssocID="{D6E61CA5-CC00-48D2-BA58-B6ED6C0E7594}" presName="node" presStyleLbl="vennNode1" presStyleIdx="3" presStyleCnt="7" custScaleX="127836" custScaleY="123274" custRadScaleRad="112693" custRadScaleInc="-473">
        <dgm:presLayoutVars>
          <dgm:bulletEnabled val="1"/>
        </dgm:presLayoutVars>
      </dgm:prSet>
      <dgm:spPr/>
      <dgm:t>
        <a:bodyPr/>
        <a:lstStyle/>
        <a:p>
          <a:endParaRPr lang="en-SG"/>
        </a:p>
      </dgm:t>
    </dgm:pt>
    <dgm:pt modelId="{04D5EE81-2B5A-4D06-B8C1-279172979A87}" type="pres">
      <dgm:prSet presAssocID="{7A1333BE-1110-4149-8A70-C443D96F8102}" presName="node" presStyleLbl="vennNode1" presStyleIdx="4" presStyleCnt="7" custScaleX="122541" custScaleY="118215" custRadScaleRad="99909" custRadScaleInc="-4136">
        <dgm:presLayoutVars>
          <dgm:bulletEnabled val="1"/>
        </dgm:presLayoutVars>
      </dgm:prSet>
      <dgm:spPr/>
      <dgm:t>
        <a:bodyPr/>
        <a:lstStyle/>
        <a:p>
          <a:endParaRPr lang="en-SG"/>
        </a:p>
      </dgm:t>
    </dgm:pt>
    <dgm:pt modelId="{1ED72715-15F0-4099-A18D-B7C9559CF4F7}" type="pres">
      <dgm:prSet presAssocID="{B89FB11E-4F6A-4010-A824-51451C40371E}" presName="node" presStyleLbl="vennNode1" presStyleIdx="5" presStyleCnt="7" custScaleX="127487" custScaleY="120328" custRadScaleRad="110421" custRadScaleInc="-5641">
        <dgm:presLayoutVars>
          <dgm:bulletEnabled val="1"/>
        </dgm:presLayoutVars>
      </dgm:prSet>
      <dgm:spPr/>
      <dgm:t>
        <a:bodyPr/>
        <a:lstStyle/>
        <a:p>
          <a:endParaRPr lang="en-SG"/>
        </a:p>
      </dgm:t>
    </dgm:pt>
    <dgm:pt modelId="{C531B2F2-6D1A-4E00-A0B6-14085220D4CD}" type="pres">
      <dgm:prSet presAssocID="{21C48BCA-7A51-47BF-8877-FF2A3F47F360}" presName="node" presStyleLbl="vennNode1" presStyleIdx="6" presStyleCnt="7" custScaleX="128154" custScaleY="120446" custRadScaleRad="108812" custRadScaleInc="-9026">
        <dgm:presLayoutVars>
          <dgm:bulletEnabled val="1"/>
        </dgm:presLayoutVars>
      </dgm:prSet>
      <dgm:spPr/>
      <dgm:t>
        <a:bodyPr/>
        <a:lstStyle/>
        <a:p>
          <a:endParaRPr lang="en-SG"/>
        </a:p>
      </dgm:t>
    </dgm:pt>
  </dgm:ptLst>
  <dgm:cxnLst>
    <dgm:cxn modelId="{A263BA9D-B77E-4975-94E9-CEB75875E80D}" srcId="{B5E31A6D-40DB-481B-8F62-108582B69455}" destId="{E5F028F2-9E90-4A9D-BAA9-E89D0CCD2EE8}" srcOrd="1" destOrd="0" parTransId="{283A8AC2-0449-4D50-AC64-3D511032AD1E}" sibTransId="{A5538143-3179-4A7B-84B2-432C328A8229}"/>
    <dgm:cxn modelId="{A7B7FF56-DF58-43DF-A29D-942D0EC4A597}" srcId="{B5E31A6D-40DB-481B-8F62-108582B69455}" destId="{FD3B9F3D-F4A2-45FF-847B-20749872D3DA}" srcOrd="0" destOrd="0" parTransId="{7DD12B2F-D21C-4E0B-BC50-50E16C78115B}" sibTransId="{E5EB8A82-AB10-4849-85AA-293E0901A9E4}"/>
    <dgm:cxn modelId="{932B1798-75E3-45F3-93A5-B10662052F8C}" type="presOf" srcId="{B89FB11E-4F6A-4010-A824-51451C40371E}" destId="{1ED72715-15F0-4099-A18D-B7C9559CF4F7}" srcOrd="0" destOrd="0" presId="urn:microsoft.com/office/officeart/2005/8/layout/radial3"/>
    <dgm:cxn modelId="{F7FF5941-EF3E-4932-B236-0B72FFB30C59}" srcId="{B5E31A6D-40DB-481B-8F62-108582B69455}" destId="{B89FB11E-4F6A-4010-A824-51451C40371E}" srcOrd="4" destOrd="0" parTransId="{709EE8A9-DF6E-46E6-8771-844FD37C98E2}" sibTransId="{976761D0-61C8-4FE8-9773-9D95B56BAA7B}"/>
    <dgm:cxn modelId="{53B0D7E1-42E1-4E66-9D0B-BF341CC0A196}" type="presOf" srcId="{21C48BCA-7A51-47BF-8877-FF2A3F47F360}" destId="{C531B2F2-6D1A-4E00-A0B6-14085220D4CD}" srcOrd="0" destOrd="0" presId="urn:microsoft.com/office/officeart/2005/8/layout/radial3"/>
    <dgm:cxn modelId="{3C714FC1-8B3F-47D1-ABC9-6A7C89C70158}" type="presOf" srcId="{B5E31A6D-40DB-481B-8F62-108582B69455}" destId="{1EFFEEE0-CA15-43BB-8F08-73B503A10CA5}" srcOrd="0" destOrd="0" presId="urn:microsoft.com/office/officeart/2005/8/layout/radial3"/>
    <dgm:cxn modelId="{8C12131E-4778-492A-B682-1C2F5D460A78}" type="presOf" srcId="{E8155CDB-3F50-4E5B-9B85-29E4D8F60D40}" destId="{DA71939E-3A5E-42FA-AD7D-68F5F8E02EBA}" srcOrd="0" destOrd="0" presId="urn:microsoft.com/office/officeart/2005/8/layout/radial3"/>
    <dgm:cxn modelId="{3B91A97A-C6A0-4651-AFB7-24EF87FA8B8C}" type="presOf" srcId="{7A1333BE-1110-4149-8A70-C443D96F8102}" destId="{04D5EE81-2B5A-4D06-B8C1-279172979A87}" srcOrd="0" destOrd="0" presId="urn:microsoft.com/office/officeart/2005/8/layout/radial3"/>
    <dgm:cxn modelId="{517D022D-9058-4ED7-A67B-002AD05C3D92}" type="presOf" srcId="{FD3B9F3D-F4A2-45FF-847B-20749872D3DA}" destId="{661B1C94-B4BC-4486-A2D7-9AE9110F29C6}" srcOrd="0" destOrd="0" presId="urn:microsoft.com/office/officeart/2005/8/layout/radial3"/>
    <dgm:cxn modelId="{6038295A-8E53-4FCE-A0A1-2ADBD1C5CA82}" srcId="{B5E31A6D-40DB-481B-8F62-108582B69455}" destId="{21C48BCA-7A51-47BF-8877-FF2A3F47F360}" srcOrd="5" destOrd="0" parTransId="{5B7CE01C-E172-4C06-88D2-5485D341AD0A}" sibTransId="{C9D0A7A1-6CE9-436B-BAD5-E3C27CB50881}"/>
    <dgm:cxn modelId="{8C2A3432-0484-4646-AAB5-97A7BE3C36D3}" srcId="{B5E31A6D-40DB-481B-8F62-108582B69455}" destId="{D6E61CA5-CC00-48D2-BA58-B6ED6C0E7594}" srcOrd="2" destOrd="0" parTransId="{B3B1027F-4DF8-4E40-B40E-B22EC3F1D349}" sibTransId="{FB86BD9A-9789-4CD0-A6B0-C6877B8E689F}"/>
    <dgm:cxn modelId="{FA7E7A5A-5158-41BE-B0F4-CFDA2E4C48A1}" srcId="{B5E31A6D-40DB-481B-8F62-108582B69455}" destId="{7A1333BE-1110-4149-8A70-C443D96F8102}" srcOrd="3" destOrd="0" parTransId="{7D1A1C88-7328-4F96-8E66-DB886262661E}" sibTransId="{F53DAD2C-1F29-4657-8A12-0CB0991970B1}"/>
    <dgm:cxn modelId="{A6E0D047-285D-4619-856D-5B9813CFF418}" type="presOf" srcId="{D6E61CA5-CC00-48D2-BA58-B6ED6C0E7594}" destId="{068437CA-17D9-4DAA-8721-6353D9A68E68}" srcOrd="0" destOrd="0" presId="urn:microsoft.com/office/officeart/2005/8/layout/radial3"/>
    <dgm:cxn modelId="{D5111931-898E-494D-9873-4139D2F4E852}" type="presOf" srcId="{E5F028F2-9E90-4A9D-BAA9-E89D0CCD2EE8}" destId="{AA051F93-F77D-4664-A3EA-3D5832C1FA04}" srcOrd="0" destOrd="0" presId="urn:microsoft.com/office/officeart/2005/8/layout/radial3"/>
    <dgm:cxn modelId="{F1C6481F-B77C-4FB6-AA0F-F9B1420AF574}" srcId="{E8155CDB-3F50-4E5B-9B85-29E4D8F60D40}" destId="{B5E31A6D-40DB-481B-8F62-108582B69455}" srcOrd="0" destOrd="0" parTransId="{3BA35702-AEC4-44A8-BAC3-5FF67F9DCD68}" sibTransId="{38FEB0A8-2F94-484C-8D69-532E0BC7433B}"/>
    <dgm:cxn modelId="{8C67CB6E-7566-4390-A6D2-1B84143BDC35}" type="presParOf" srcId="{DA71939E-3A5E-42FA-AD7D-68F5F8E02EBA}" destId="{C2ACC150-3044-40B6-97B3-66D7B5DBBECF}" srcOrd="0" destOrd="0" presId="urn:microsoft.com/office/officeart/2005/8/layout/radial3"/>
    <dgm:cxn modelId="{DCF63D16-0AEA-4094-B879-B575FA68A665}" type="presParOf" srcId="{C2ACC150-3044-40B6-97B3-66D7B5DBBECF}" destId="{1EFFEEE0-CA15-43BB-8F08-73B503A10CA5}" srcOrd="0" destOrd="0" presId="urn:microsoft.com/office/officeart/2005/8/layout/radial3"/>
    <dgm:cxn modelId="{632B422B-D3C9-46D1-A928-DDB2AE936873}" type="presParOf" srcId="{C2ACC150-3044-40B6-97B3-66D7B5DBBECF}" destId="{661B1C94-B4BC-4486-A2D7-9AE9110F29C6}" srcOrd="1" destOrd="0" presId="urn:microsoft.com/office/officeart/2005/8/layout/radial3"/>
    <dgm:cxn modelId="{60342D76-2ED4-463D-9F5C-5F4F59F6407C}" type="presParOf" srcId="{C2ACC150-3044-40B6-97B3-66D7B5DBBECF}" destId="{AA051F93-F77D-4664-A3EA-3D5832C1FA04}" srcOrd="2" destOrd="0" presId="urn:microsoft.com/office/officeart/2005/8/layout/radial3"/>
    <dgm:cxn modelId="{F9CF1AD2-3749-4C12-91F1-EACDDEF0B106}" type="presParOf" srcId="{C2ACC150-3044-40B6-97B3-66D7B5DBBECF}" destId="{068437CA-17D9-4DAA-8721-6353D9A68E68}" srcOrd="3" destOrd="0" presId="urn:microsoft.com/office/officeart/2005/8/layout/radial3"/>
    <dgm:cxn modelId="{322F9F33-430F-45F8-B381-E0BF29BB5C94}" type="presParOf" srcId="{C2ACC150-3044-40B6-97B3-66D7B5DBBECF}" destId="{04D5EE81-2B5A-4D06-B8C1-279172979A87}" srcOrd="4" destOrd="0" presId="urn:microsoft.com/office/officeart/2005/8/layout/radial3"/>
    <dgm:cxn modelId="{99C1AA3E-4A5E-49C2-B16C-99E7A956BB40}" type="presParOf" srcId="{C2ACC150-3044-40B6-97B3-66D7B5DBBECF}" destId="{1ED72715-15F0-4099-A18D-B7C9559CF4F7}" srcOrd="5" destOrd="0" presId="urn:microsoft.com/office/officeart/2005/8/layout/radial3"/>
    <dgm:cxn modelId="{1E2959A8-47BB-4BF0-98D9-8DDFBE7FF4E1}" type="presParOf" srcId="{C2ACC150-3044-40B6-97B3-66D7B5DBBECF}" destId="{C531B2F2-6D1A-4E00-A0B6-14085220D4CD}"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B6351F-98F0-4863-84EA-07DC5E4B4190}"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US"/>
        </a:p>
      </dgm:t>
    </dgm:pt>
    <dgm:pt modelId="{8EA10C73-E61A-4D93-A904-22136F260759}">
      <dgm:prSet phldrT="[Text]" custT="1"/>
      <dgm:spPr/>
      <dgm:t>
        <a:bodyPr/>
        <a:lstStyle/>
        <a:p>
          <a:r>
            <a:rPr lang="bn-IN" sz="3200" b="1" dirty="0" smtClean="0">
              <a:solidFill>
                <a:srgbClr val="FF0000"/>
              </a:solidFill>
              <a:latin typeface="NikoshBAN" pitchFamily="2" charset="0"/>
              <a:cs typeface="NikoshBAN" pitchFamily="2" charset="0"/>
            </a:rPr>
            <a:t>বদরের যুদ্ধের কারন </a:t>
          </a:r>
          <a:endParaRPr lang="en-US" sz="3200" b="1" dirty="0"/>
        </a:p>
      </dgm:t>
    </dgm:pt>
    <dgm:pt modelId="{9AB58416-0E27-4C3D-B065-BE0E32D21AE4}" type="parTrans" cxnId="{D85948A3-DFA3-44AF-918F-26C24B524103}">
      <dgm:prSet/>
      <dgm:spPr/>
      <dgm:t>
        <a:bodyPr/>
        <a:lstStyle/>
        <a:p>
          <a:endParaRPr lang="en-US"/>
        </a:p>
      </dgm:t>
    </dgm:pt>
    <dgm:pt modelId="{F7E31FAB-81D7-4381-8BAD-A656EA0F6A7D}" type="sibTrans" cxnId="{D85948A3-DFA3-44AF-918F-26C24B524103}">
      <dgm:prSet/>
      <dgm:spPr/>
      <dgm:t>
        <a:bodyPr/>
        <a:lstStyle/>
        <a:p>
          <a:endParaRPr lang="en-US"/>
        </a:p>
      </dgm:t>
    </dgm:pt>
    <dgm:pt modelId="{7F4BE43B-EA4B-48D5-BB05-9A592FADC2A5}">
      <dgm:prSet phldrT="[Text]"/>
      <dgm:spPr/>
      <dgm:t>
        <a:bodyPr/>
        <a:lstStyle/>
        <a:p>
          <a:r>
            <a:rPr lang="bn-IN" b="1" dirty="0" smtClean="0">
              <a:latin typeface="NikoshBAN" pitchFamily="2" charset="0"/>
              <a:cs typeface="NikoshBAN" pitchFamily="2" charset="0"/>
            </a:rPr>
            <a:t>মদিনায় মুসলমানদের শক্তি বৃদ্ধি</a:t>
          </a:r>
          <a:endParaRPr lang="en-US" dirty="0"/>
        </a:p>
      </dgm:t>
    </dgm:pt>
    <dgm:pt modelId="{C7AAFC0B-F4C5-4C22-B5BF-CD3B21281F7D}" type="parTrans" cxnId="{082DE1C6-3289-416B-85DF-D3A10D4911AC}">
      <dgm:prSet/>
      <dgm:spPr/>
      <dgm:t>
        <a:bodyPr/>
        <a:lstStyle/>
        <a:p>
          <a:endParaRPr lang="en-US"/>
        </a:p>
      </dgm:t>
    </dgm:pt>
    <dgm:pt modelId="{C8D5DD08-6FF9-45CC-A2AF-627015F5E627}" type="sibTrans" cxnId="{082DE1C6-3289-416B-85DF-D3A10D4911AC}">
      <dgm:prSet/>
      <dgm:spPr/>
      <dgm:t>
        <a:bodyPr/>
        <a:lstStyle/>
        <a:p>
          <a:endParaRPr lang="en-US"/>
        </a:p>
      </dgm:t>
    </dgm:pt>
    <dgm:pt modelId="{2E4021CD-F816-4E52-AC09-14CD2D68607E}">
      <dgm:prSet phldrT="[Text]"/>
      <dgm:spPr/>
      <dgm:t>
        <a:bodyPr/>
        <a:lstStyle/>
        <a:p>
          <a:r>
            <a:rPr lang="bn-IN" b="1" dirty="0" smtClean="0">
              <a:latin typeface="NikoshBAN" pitchFamily="2" charset="0"/>
              <a:cs typeface="NikoshBAN" pitchFamily="2" charset="0"/>
            </a:rPr>
            <a:t>বাণিজ্যিক পথ রুদ্ধ হওয়ার আশঙ্কা</a:t>
          </a:r>
          <a:endParaRPr lang="en-US" dirty="0"/>
        </a:p>
      </dgm:t>
    </dgm:pt>
    <dgm:pt modelId="{EDEF2E9D-3A12-49A4-8A81-97A33D79DA1E}" type="parTrans" cxnId="{F94B07FE-C3C2-4164-9EE8-C0A4A3C38065}">
      <dgm:prSet/>
      <dgm:spPr/>
      <dgm:t>
        <a:bodyPr/>
        <a:lstStyle/>
        <a:p>
          <a:endParaRPr lang="en-US"/>
        </a:p>
      </dgm:t>
    </dgm:pt>
    <dgm:pt modelId="{EBF578B5-99F2-42E8-8133-7EA8D46F8412}" type="sibTrans" cxnId="{F94B07FE-C3C2-4164-9EE8-C0A4A3C38065}">
      <dgm:prSet/>
      <dgm:spPr/>
      <dgm:t>
        <a:bodyPr/>
        <a:lstStyle/>
        <a:p>
          <a:endParaRPr lang="en-US"/>
        </a:p>
      </dgm:t>
    </dgm:pt>
    <dgm:pt modelId="{F845F38F-62AB-44D8-A347-FD4B5E9DADB5}">
      <dgm:prSet phldrT="[Text]"/>
      <dgm:spPr/>
      <dgm:t>
        <a:bodyPr/>
        <a:lstStyle/>
        <a:p>
          <a:r>
            <a:rPr lang="bn-IN" b="1" dirty="0" smtClean="0">
              <a:latin typeface="NikoshBAN" pitchFamily="2" charset="0"/>
              <a:cs typeface="NikoshBAN" pitchFamily="2" charset="0"/>
            </a:rPr>
            <a:t>দস্যুবৃত্তি ও লুটতরাজ</a:t>
          </a:r>
          <a:endParaRPr lang="en-US" dirty="0"/>
        </a:p>
      </dgm:t>
    </dgm:pt>
    <dgm:pt modelId="{C5B28A5F-939C-4418-AB27-62E2EDB9B5D3}" type="parTrans" cxnId="{E2CAC983-CC88-4A37-AFFE-B799ACADBA83}">
      <dgm:prSet/>
      <dgm:spPr/>
      <dgm:t>
        <a:bodyPr/>
        <a:lstStyle/>
        <a:p>
          <a:endParaRPr lang="en-US"/>
        </a:p>
      </dgm:t>
    </dgm:pt>
    <dgm:pt modelId="{E71323D1-B671-4657-865D-258B4A2743B0}" type="sibTrans" cxnId="{E2CAC983-CC88-4A37-AFFE-B799ACADBA83}">
      <dgm:prSet/>
      <dgm:spPr/>
      <dgm:t>
        <a:bodyPr/>
        <a:lstStyle/>
        <a:p>
          <a:endParaRPr lang="en-US"/>
        </a:p>
      </dgm:t>
    </dgm:pt>
    <dgm:pt modelId="{9A817EEE-AD4B-46F9-8790-D73DEE3AE523}">
      <dgm:prSet phldrT="[Text]"/>
      <dgm:spPr/>
      <dgm:t>
        <a:bodyPr/>
        <a:lstStyle/>
        <a:p>
          <a:r>
            <a:rPr lang="bn-IN" b="1" dirty="0" smtClean="0">
              <a:solidFill>
                <a:schemeClr val="tx1"/>
              </a:solidFill>
              <a:latin typeface="NikoshBAN" pitchFamily="2" charset="0"/>
              <a:cs typeface="NikoshBAN" pitchFamily="2" charset="0"/>
            </a:rPr>
            <a:t>মুহাম্মদ (সঃ) কে আশ্রয়দান</a:t>
          </a:r>
          <a:endParaRPr lang="en-US" dirty="0">
            <a:solidFill>
              <a:schemeClr val="tx1"/>
            </a:solidFill>
          </a:endParaRPr>
        </a:p>
      </dgm:t>
    </dgm:pt>
    <dgm:pt modelId="{7EBF9738-88AE-4BBA-901F-D1686858AD59}" type="parTrans" cxnId="{7B22978C-4837-40B6-B186-58CA00EE815D}">
      <dgm:prSet/>
      <dgm:spPr/>
      <dgm:t>
        <a:bodyPr/>
        <a:lstStyle/>
        <a:p>
          <a:endParaRPr lang="en-US"/>
        </a:p>
      </dgm:t>
    </dgm:pt>
    <dgm:pt modelId="{63A508CC-5E76-4D75-86E7-F76FA5216D36}" type="sibTrans" cxnId="{7B22978C-4837-40B6-B186-58CA00EE815D}">
      <dgm:prSet/>
      <dgm:spPr/>
      <dgm:t>
        <a:bodyPr/>
        <a:lstStyle/>
        <a:p>
          <a:endParaRPr lang="en-US"/>
        </a:p>
      </dgm:t>
    </dgm:pt>
    <dgm:pt modelId="{8FE144E1-257A-4977-BE37-DC824DBF6A52}">
      <dgm:prSet phldrT="[Text]"/>
      <dgm:spPr/>
      <dgm:t>
        <a:bodyPr/>
        <a:lstStyle/>
        <a:p>
          <a:r>
            <a:rPr lang="bn-IN" b="1" dirty="0" smtClean="0">
              <a:solidFill>
                <a:schemeClr val="tx1"/>
              </a:solidFill>
              <a:latin typeface="NikoshBAN" pitchFamily="2" charset="0"/>
              <a:cs typeface="NikoshBAN" pitchFamily="2" charset="0"/>
            </a:rPr>
            <a:t>আর্থিক কারণ</a:t>
          </a:r>
          <a:endParaRPr lang="en-US" dirty="0">
            <a:solidFill>
              <a:schemeClr val="tx1"/>
            </a:solidFill>
          </a:endParaRPr>
        </a:p>
      </dgm:t>
    </dgm:pt>
    <dgm:pt modelId="{085F2A03-FDB8-40DB-91A5-180F5FF68F85}" type="parTrans" cxnId="{F6425985-6F89-468D-8AAE-2921D686893F}">
      <dgm:prSet/>
      <dgm:spPr/>
      <dgm:t>
        <a:bodyPr/>
        <a:lstStyle/>
        <a:p>
          <a:endParaRPr lang="en-US"/>
        </a:p>
      </dgm:t>
    </dgm:pt>
    <dgm:pt modelId="{BC6E2795-4C51-40FF-85F3-ABF720824015}" type="sibTrans" cxnId="{F6425985-6F89-468D-8AAE-2921D686893F}">
      <dgm:prSet/>
      <dgm:spPr/>
      <dgm:t>
        <a:bodyPr/>
        <a:lstStyle/>
        <a:p>
          <a:endParaRPr lang="en-US"/>
        </a:p>
      </dgm:t>
    </dgm:pt>
    <dgm:pt modelId="{77264B2F-B255-4F9E-B9D6-0A74857A131B}">
      <dgm:prSet phldrT="[Text]"/>
      <dgm:spPr/>
      <dgm:t>
        <a:bodyPr/>
        <a:lstStyle/>
        <a:p>
          <a:r>
            <a:rPr lang="bn-IN" b="1" dirty="0" smtClean="0">
              <a:latin typeface="NikoshBAN" pitchFamily="2" charset="0"/>
              <a:cs typeface="NikoshBAN" pitchFamily="2" charset="0"/>
            </a:rPr>
            <a:t>ঐশীবাণী লাভ</a:t>
          </a:r>
          <a:endParaRPr lang="en-US" dirty="0"/>
        </a:p>
      </dgm:t>
    </dgm:pt>
    <dgm:pt modelId="{F7309225-E53E-41BB-87E7-0ED55F9822F5}" type="parTrans" cxnId="{E5806D6D-852D-4AC2-9E09-7C4E074FB7C8}">
      <dgm:prSet/>
      <dgm:spPr/>
      <dgm:t>
        <a:bodyPr/>
        <a:lstStyle/>
        <a:p>
          <a:endParaRPr lang="en-US"/>
        </a:p>
      </dgm:t>
    </dgm:pt>
    <dgm:pt modelId="{E928EE9A-E5D5-4799-8AB7-9427FFA9C761}" type="sibTrans" cxnId="{E5806D6D-852D-4AC2-9E09-7C4E074FB7C8}">
      <dgm:prSet/>
      <dgm:spPr/>
      <dgm:t>
        <a:bodyPr/>
        <a:lstStyle/>
        <a:p>
          <a:endParaRPr lang="en-US"/>
        </a:p>
      </dgm:t>
    </dgm:pt>
    <dgm:pt modelId="{48476DB6-1C8F-4AA9-AE3B-5167BBC67ABF}" type="pres">
      <dgm:prSet presAssocID="{FEB6351F-98F0-4863-84EA-07DC5E4B4190}" presName="Name0" presStyleCnt="0">
        <dgm:presLayoutVars>
          <dgm:chMax val="1"/>
          <dgm:chPref val="1"/>
          <dgm:dir/>
          <dgm:animOne val="branch"/>
          <dgm:animLvl val="lvl"/>
        </dgm:presLayoutVars>
      </dgm:prSet>
      <dgm:spPr/>
      <dgm:t>
        <a:bodyPr/>
        <a:lstStyle/>
        <a:p>
          <a:endParaRPr lang="en-US"/>
        </a:p>
      </dgm:t>
    </dgm:pt>
    <dgm:pt modelId="{2966AB2A-4360-4088-AD02-D24410502175}" type="pres">
      <dgm:prSet presAssocID="{8EA10C73-E61A-4D93-A904-22136F260759}" presName="Parent" presStyleLbl="node0" presStyleIdx="0" presStyleCnt="1">
        <dgm:presLayoutVars>
          <dgm:chMax val="6"/>
          <dgm:chPref val="6"/>
        </dgm:presLayoutVars>
      </dgm:prSet>
      <dgm:spPr/>
      <dgm:t>
        <a:bodyPr/>
        <a:lstStyle/>
        <a:p>
          <a:endParaRPr lang="en-US"/>
        </a:p>
      </dgm:t>
    </dgm:pt>
    <dgm:pt modelId="{44F1865E-ED92-4CB5-A015-94160D6C7C83}" type="pres">
      <dgm:prSet presAssocID="{7F4BE43B-EA4B-48D5-BB05-9A592FADC2A5}" presName="Accent1" presStyleCnt="0"/>
      <dgm:spPr/>
    </dgm:pt>
    <dgm:pt modelId="{8C458E8A-EB19-400F-AD71-90AE2CC312DE}" type="pres">
      <dgm:prSet presAssocID="{7F4BE43B-EA4B-48D5-BB05-9A592FADC2A5}" presName="Accent" presStyleLbl="bgShp" presStyleIdx="0" presStyleCnt="6"/>
      <dgm:spPr/>
    </dgm:pt>
    <dgm:pt modelId="{25EFF0B7-3F88-42BF-A2AD-6024601D72BA}" type="pres">
      <dgm:prSet presAssocID="{7F4BE43B-EA4B-48D5-BB05-9A592FADC2A5}" presName="Child1" presStyleLbl="node1" presStyleIdx="0" presStyleCnt="6">
        <dgm:presLayoutVars>
          <dgm:chMax val="0"/>
          <dgm:chPref val="0"/>
          <dgm:bulletEnabled val="1"/>
        </dgm:presLayoutVars>
      </dgm:prSet>
      <dgm:spPr/>
      <dgm:t>
        <a:bodyPr/>
        <a:lstStyle/>
        <a:p>
          <a:endParaRPr lang="en-US"/>
        </a:p>
      </dgm:t>
    </dgm:pt>
    <dgm:pt modelId="{41DE2920-B8AA-4560-952D-68DEC7FC1092}" type="pres">
      <dgm:prSet presAssocID="{2E4021CD-F816-4E52-AC09-14CD2D68607E}" presName="Accent2" presStyleCnt="0"/>
      <dgm:spPr/>
    </dgm:pt>
    <dgm:pt modelId="{38CBB88A-3024-4FC9-9960-8697C1D68CB6}" type="pres">
      <dgm:prSet presAssocID="{2E4021CD-F816-4E52-AC09-14CD2D68607E}" presName="Accent" presStyleLbl="bgShp" presStyleIdx="1" presStyleCnt="6"/>
      <dgm:spPr/>
    </dgm:pt>
    <dgm:pt modelId="{6CC28C0A-7641-4030-810C-4E64C538E1F8}" type="pres">
      <dgm:prSet presAssocID="{2E4021CD-F816-4E52-AC09-14CD2D68607E}" presName="Child2" presStyleLbl="node1" presStyleIdx="1" presStyleCnt="6">
        <dgm:presLayoutVars>
          <dgm:chMax val="0"/>
          <dgm:chPref val="0"/>
          <dgm:bulletEnabled val="1"/>
        </dgm:presLayoutVars>
      </dgm:prSet>
      <dgm:spPr/>
      <dgm:t>
        <a:bodyPr/>
        <a:lstStyle/>
        <a:p>
          <a:endParaRPr lang="en-US"/>
        </a:p>
      </dgm:t>
    </dgm:pt>
    <dgm:pt modelId="{043EDE79-84A0-4F0D-9089-84E503D625E9}" type="pres">
      <dgm:prSet presAssocID="{F845F38F-62AB-44D8-A347-FD4B5E9DADB5}" presName="Accent3" presStyleCnt="0"/>
      <dgm:spPr/>
    </dgm:pt>
    <dgm:pt modelId="{144AFFF7-9FF4-4F37-A18A-A373E5021305}" type="pres">
      <dgm:prSet presAssocID="{F845F38F-62AB-44D8-A347-FD4B5E9DADB5}" presName="Accent" presStyleLbl="bgShp" presStyleIdx="2" presStyleCnt="6"/>
      <dgm:spPr/>
    </dgm:pt>
    <dgm:pt modelId="{7DFC9E34-27B2-49E7-B2EB-32E98A43C9D1}" type="pres">
      <dgm:prSet presAssocID="{F845F38F-62AB-44D8-A347-FD4B5E9DADB5}" presName="Child3" presStyleLbl="node1" presStyleIdx="2" presStyleCnt="6">
        <dgm:presLayoutVars>
          <dgm:chMax val="0"/>
          <dgm:chPref val="0"/>
          <dgm:bulletEnabled val="1"/>
        </dgm:presLayoutVars>
      </dgm:prSet>
      <dgm:spPr/>
      <dgm:t>
        <a:bodyPr/>
        <a:lstStyle/>
        <a:p>
          <a:endParaRPr lang="en-US"/>
        </a:p>
      </dgm:t>
    </dgm:pt>
    <dgm:pt modelId="{9F247E8C-2054-41A6-8F5F-1A1D56179022}" type="pres">
      <dgm:prSet presAssocID="{9A817EEE-AD4B-46F9-8790-D73DEE3AE523}" presName="Accent4" presStyleCnt="0"/>
      <dgm:spPr/>
    </dgm:pt>
    <dgm:pt modelId="{BE90D96F-284F-4C59-85C1-A9C3E5308D8C}" type="pres">
      <dgm:prSet presAssocID="{9A817EEE-AD4B-46F9-8790-D73DEE3AE523}" presName="Accent" presStyleLbl="bgShp" presStyleIdx="3" presStyleCnt="6"/>
      <dgm:spPr/>
    </dgm:pt>
    <dgm:pt modelId="{DB853192-ECE3-462E-93F9-455C240DC366}" type="pres">
      <dgm:prSet presAssocID="{9A817EEE-AD4B-46F9-8790-D73DEE3AE523}" presName="Child4" presStyleLbl="node1" presStyleIdx="3" presStyleCnt="6">
        <dgm:presLayoutVars>
          <dgm:chMax val="0"/>
          <dgm:chPref val="0"/>
          <dgm:bulletEnabled val="1"/>
        </dgm:presLayoutVars>
      </dgm:prSet>
      <dgm:spPr/>
      <dgm:t>
        <a:bodyPr/>
        <a:lstStyle/>
        <a:p>
          <a:endParaRPr lang="en-US"/>
        </a:p>
      </dgm:t>
    </dgm:pt>
    <dgm:pt modelId="{B826D92F-C6B9-4ACA-B57D-8EBF969943A5}" type="pres">
      <dgm:prSet presAssocID="{8FE144E1-257A-4977-BE37-DC824DBF6A52}" presName="Accent5" presStyleCnt="0"/>
      <dgm:spPr/>
    </dgm:pt>
    <dgm:pt modelId="{E83EEEBB-B106-445A-8C52-108C442B25D1}" type="pres">
      <dgm:prSet presAssocID="{8FE144E1-257A-4977-BE37-DC824DBF6A52}" presName="Accent" presStyleLbl="bgShp" presStyleIdx="4" presStyleCnt="6"/>
      <dgm:spPr/>
    </dgm:pt>
    <dgm:pt modelId="{45919079-9B6A-4CBA-B319-CEFC26F71BB7}" type="pres">
      <dgm:prSet presAssocID="{8FE144E1-257A-4977-BE37-DC824DBF6A52}" presName="Child5" presStyleLbl="node1" presStyleIdx="4" presStyleCnt="6">
        <dgm:presLayoutVars>
          <dgm:chMax val="0"/>
          <dgm:chPref val="0"/>
          <dgm:bulletEnabled val="1"/>
        </dgm:presLayoutVars>
      </dgm:prSet>
      <dgm:spPr/>
      <dgm:t>
        <a:bodyPr/>
        <a:lstStyle/>
        <a:p>
          <a:endParaRPr lang="en-US"/>
        </a:p>
      </dgm:t>
    </dgm:pt>
    <dgm:pt modelId="{5E2916FF-5E19-4119-8648-026C16E66721}" type="pres">
      <dgm:prSet presAssocID="{77264B2F-B255-4F9E-B9D6-0A74857A131B}" presName="Accent6" presStyleCnt="0"/>
      <dgm:spPr/>
    </dgm:pt>
    <dgm:pt modelId="{F8A38058-BA66-4683-9A6E-F51B28FB40E9}" type="pres">
      <dgm:prSet presAssocID="{77264B2F-B255-4F9E-B9D6-0A74857A131B}" presName="Accent" presStyleLbl="bgShp" presStyleIdx="5" presStyleCnt="6"/>
      <dgm:spPr/>
    </dgm:pt>
    <dgm:pt modelId="{C6DFD5C2-1947-4017-B141-52153BE964FD}" type="pres">
      <dgm:prSet presAssocID="{77264B2F-B255-4F9E-B9D6-0A74857A131B}" presName="Child6" presStyleLbl="node1" presStyleIdx="5" presStyleCnt="6">
        <dgm:presLayoutVars>
          <dgm:chMax val="0"/>
          <dgm:chPref val="0"/>
          <dgm:bulletEnabled val="1"/>
        </dgm:presLayoutVars>
      </dgm:prSet>
      <dgm:spPr/>
      <dgm:t>
        <a:bodyPr/>
        <a:lstStyle/>
        <a:p>
          <a:endParaRPr lang="en-US"/>
        </a:p>
      </dgm:t>
    </dgm:pt>
  </dgm:ptLst>
  <dgm:cxnLst>
    <dgm:cxn modelId="{6C9998AB-8AB4-4553-8022-DDA40DCA8860}" type="presOf" srcId="{8FE144E1-257A-4977-BE37-DC824DBF6A52}" destId="{45919079-9B6A-4CBA-B319-CEFC26F71BB7}" srcOrd="0" destOrd="0" presId="urn:microsoft.com/office/officeart/2011/layout/HexagonRadial"/>
    <dgm:cxn modelId="{98067C1C-E771-4E8C-A74B-4AE719F14726}" type="presOf" srcId="{77264B2F-B255-4F9E-B9D6-0A74857A131B}" destId="{C6DFD5C2-1947-4017-B141-52153BE964FD}" srcOrd="0" destOrd="0" presId="urn:microsoft.com/office/officeart/2011/layout/HexagonRadial"/>
    <dgm:cxn modelId="{F94B07FE-C3C2-4164-9EE8-C0A4A3C38065}" srcId="{8EA10C73-E61A-4D93-A904-22136F260759}" destId="{2E4021CD-F816-4E52-AC09-14CD2D68607E}" srcOrd="1" destOrd="0" parTransId="{EDEF2E9D-3A12-49A4-8A81-97A33D79DA1E}" sibTransId="{EBF578B5-99F2-42E8-8133-7EA8D46F8412}"/>
    <dgm:cxn modelId="{F6425985-6F89-468D-8AAE-2921D686893F}" srcId="{8EA10C73-E61A-4D93-A904-22136F260759}" destId="{8FE144E1-257A-4977-BE37-DC824DBF6A52}" srcOrd="4" destOrd="0" parTransId="{085F2A03-FDB8-40DB-91A5-180F5FF68F85}" sibTransId="{BC6E2795-4C51-40FF-85F3-ABF720824015}"/>
    <dgm:cxn modelId="{7C559C25-D8AC-4C39-848E-FFB307F12BFB}" type="presOf" srcId="{7F4BE43B-EA4B-48D5-BB05-9A592FADC2A5}" destId="{25EFF0B7-3F88-42BF-A2AD-6024601D72BA}" srcOrd="0" destOrd="0" presId="urn:microsoft.com/office/officeart/2011/layout/HexagonRadial"/>
    <dgm:cxn modelId="{E2CAC983-CC88-4A37-AFFE-B799ACADBA83}" srcId="{8EA10C73-E61A-4D93-A904-22136F260759}" destId="{F845F38F-62AB-44D8-A347-FD4B5E9DADB5}" srcOrd="2" destOrd="0" parTransId="{C5B28A5F-939C-4418-AB27-62E2EDB9B5D3}" sibTransId="{E71323D1-B671-4657-865D-258B4A2743B0}"/>
    <dgm:cxn modelId="{7B22978C-4837-40B6-B186-58CA00EE815D}" srcId="{8EA10C73-E61A-4D93-A904-22136F260759}" destId="{9A817EEE-AD4B-46F9-8790-D73DEE3AE523}" srcOrd="3" destOrd="0" parTransId="{7EBF9738-88AE-4BBA-901F-D1686858AD59}" sibTransId="{63A508CC-5E76-4D75-86E7-F76FA5216D36}"/>
    <dgm:cxn modelId="{D85948A3-DFA3-44AF-918F-26C24B524103}" srcId="{FEB6351F-98F0-4863-84EA-07DC5E4B4190}" destId="{8EA10C73-E61A-4D93-A904-22136F260759}" srcOrd="0" destOrd="0" parTransId="{9AB58416-0E27-4C3D-B065-BE0E32D21AE4}" sibTransId="{F7E31FAB-81D7-4381-8BAD-A656EA0F6A7D}"/>
    <dgm:cxn modelId="{A0543F3E-EF3B-40BC-A258-C6F5E6ECCDA7}" type="presOf" srcId="{2E4021CD-F816-4E52-AC09-14CD2D68607E}" destId="{6CC28C0A-7641-4030-810C-4E64C538E1F8}" srcOrd="0" destOrd="0" presId="urn:microsoft.com/office/officeart/2011/layout/HexagonRadial"/>
    <dgm:cxn modelId="{E5806D6D-852D-4AC2-9E09-7C4E074FB7C8}" srcId="{8EA10C73-E61A-4D93-A904-22136F260759}" destId="{77264B2F-B255-4F9E-B9D6-0A74857A131B}" srcOrd="5" destOrd="0" parTransId="{F7309225-E53E-41BB-87E7-0ED55F9822F5}" sibTransId="{E928EE9A-E5D5-4799-8AB7-9427FFA9C761}"/>
    <dgm:cxn modelId="{61E08588-F414-4534-BEC0-95EB50BF2DFB}" type="presOf" srcId="{FEB6351F-98F0-4863-84EA-07DC5E4B4190}" destId="{48476DB6-1C8F-4AA9-AE3B-5167BBC67ABF}" srcOrd="0" destOrd="0" presId="urn:microsoft.com/office/officeart/2011/layout/HexagonRadial"/>
    <dgm:cxn modelId="{E6D35BB4-E369-4646-81E2-11B143C569CE}" type="presOf" srcId="{8EA10C73-E61A-4D93-A904-22136F260759}" destId="{2966AB2A-4360-4088-AD02-D24410502175}" srcOrd="0" destOrd="0" presId="urn:microsoft.com/office/officeart/2011/layout/HexagonRadial"/>
    <dgm:cxn modelId="{082DE1C6-3289-416B-85DF-D3A10D4911AC}" srcId="{8EA10C73-E61A-4D93-A904-22136F260759}" destId="{7F4BE43B-EA4B-48D5-BB05-9A592FADC2A5}" srcOrd="0" destOrd="0" parTransId="{C7AAFC0B-F4C5-4C22-B5BF-CD3B21281F7D}" sibTransId="{C8D5DD08-6FF9-45CC-A2AF-627015F5E627}"/>
    <dgm:cxn modelId="{D4570493-C3EA-419D-8A94-955243817189}" type="presOf" srcId="{9A817EEE-AD4B-46F9-8790-D73DEE3AE523}" destId="{DB853192-ECE3-462E-93F9-455C240DC366}" srcOrd="0" destOrd="0" presId="urn:microsoft.com/office/officeart/2011/layout/HexagonRadial"/>
    <dgm:cxn modelId="{F8181D88-5526-43C4-B13A-06568F731D95}" type="presOf" srcId="{F845F38F-62AB-44D8-A347-FD4B5E9DADB5}" destId="{7DFC9E34-27B2-49E7-B2EB-32E98A43C9D1}" srcOrd="0" destOrd="0" presId="urn:microsoft.com/office/officeart/2011/layout/HexagonRadial"/>
    <dgm:cxn modelId="{36F475F3-FC79-438B-8739-952DE3F7E98C}" type="presParOf" srcId="{48476DB6-1C8F-4AA9-AE3B-5167BBC67ABF}" destId="{2966AB2A-4360-4088-AD02-D24410502175}" srcOrd="0" destOrd="0" presId="urn:microsoft.com/office/officeart/2011/layout/HexagonRadial"/>
    <dgm:cxn modelId="{BCA5D51F-A8E1-4FE4-84BF-104C66C5EF4C}" type="presParOf" srcId="{48476DB6-1C8F-4AA9-AE3B-5167BBC67ABF}" destId="{44F1865E-ED92-4CB5-A015-94160D6C7C83}" srcOrd="1" destOrd="0" presId="urn:microsoft.com/office/officeart/2011/layout/HexagonRadial"/>
    <dgm:cxn modelId="{657EFFFC-E550-4DCC-9F09-CC728DC0FD6D}" type="presParOf" srcId="{44F1865E-ED92-4CB5-A015-94160D6C7C83}" destId="{8C458E8A-EB19-400F-AD71-90AE2CC312DE}" srcOrd="0" destOrd="0" presId="urn:microsoft.com/office/officeart/2011/layout/HexagonRadial"/>
    <dgm:cxn modelId="{C797F82C-6370-4219-95E1-D3DD0DA6F2F6}" type="presParOf" srcId="{48476DB6-1C8F-4AA9-AE3B-5167BBC67ABF}" destId="{25EFF0B7-3F88-42BF-A2AD-6024601D72BA}" srcOrd="2" destOrd="0" presId="urn:microsoft.com/office/officeart/2011/layout/HexagonRadial"/>
    <dgm:cxn modelId="{E51E25F0-081E-4387-B359-FFFE90C22080}" type="presParOf" srcId="{48476DB6-1C8F-4AA9-AE3B-5167BBC67ABF}" destId="{41DE2920-B8AA-4560-952D-68DEC7FC1092}" srcOrd="3" destOrd="0" presId="urn:microsoft.com/office/officeart/2011/layout/HexagonRadial"/>
    <dgm:cxn modelId="{A5E1AED0-5C4B-45D4-AF1B-816E16525ACC}" type="presParOf" srcId="{41DE2920-B8AA-4560-952D-68DEC7FC1092}" destId="{38CBB88A-3024-4FC9-9960-8697C1D68CB6}" srcOrd="0" destOrd="0" presId="urn:microsoft.com/office/officeart/2011/layout/HexagonRadial"/>
    <dgm:cxn modelId="{821D2ABF-79EE-4103-88B1-025A4F91642F}" type="presParOf" srcId="{48476DB6-1C8F-4AA9-AE3B-5167BBC67ABF}" destId="{6CC28C0A-7641-4030-810C-4E64C538E1F8}" srcOrd="4" destOrd="0" presId="urn:microsoft.com/office/officeart/2011/layout/HexagonRadial"/>
    <dgm:cxn modelId="{A967821F-DF7E-465E-8116-0D07CCD0CDCE}" type="presParOf" srcId="{48476DB6-1C8F-4AA9-AE3B-5167BBC67ABF}" destId="{043EDE79-84A0-4F0D-9089-84E503D625E9}" srcOrd="5" destOrd="0" presId="urn:microsoft.com/office/officeart/2011/layout/HexagonRadial"/>
    <dgm:cxn modelId="{A28A21DC-CD53-4888-AF82-95A333ECE0E2}" type="presParOf" srcId="{043EDE79-84A0-4F0D-9089-84E503D625E9}" destId="{144AFFF7-9FF4-4F37-A18A-A373E5021305}" srcOrd="0" destOrd="0" presId="urn:microsoft.com/office/officeart/2011/layout/HexagonRadial"/>
    <dgm:cxn modelId="{4310BF72-54E9-4F88-ACDF-77F15EA08836}" type="presParOf" srcId="{48476DB6-1C8F-4AA9-AE3B-5167BBC67ABF}" destId="{7DFC9E34-27B2-49E7-B2EB-32E98A43C9D1}" srcOrd="6" destOrd="0" presId="urn:microsoft.com/office/officeart/2011/layout/HexagonRadial"/>
    <dgm:cxn modelId="{11447D51-53AA-4875-9278-CBFDA79F1905}" type="presParOf" srcId="{48476DB6-1C8F-4AA9-AE3B-5167BBC67ABF}" destId="{9F247E8C-2054-41A6-8F5F-1A1D56179022}" srcOrd="7" destOrd="0" presId="urn:microsoft.com/office/officeart/2011/layout/HexagonRadial"/>
    <dgm:cxn modelId="{0CF15D48-EC97-473C-9E12-059D16560A08}" type="presParOf" srcId="{9F247E8C-2054-41A6-8F5F-1A1D56179022}" destId="{BE90D96F-284F-4C59-85C1-A9C3E5308D8C}" srcOrd="0" destOrd="0" presId="urn:microsoft.com/office/officeart/2011/layout/HexagonRadial"/>
    <dgm:cxn modelId="{BC42039C-57E0-402D-9359-35C90BF0E281}" type="presParOf" srcId="{48476DB6-1C8F-4AA9-AE3B-5167BBC67ABF}" destId="{DB853192-ECE3-462E-93F9-455C240DC366}" srcOrd="8" destOrd="0" presId="urn:microsoft.com/office/officeart/2011/layout/HexagonRadial"/>
    <dgm:cxn modelId="{2BD26ED3-A9DE-4813-AF31-18888DB20251}" type="presParOf" srcId="{48476DB6-1C8F-4AA9-AE3B-5167BBC67ABF}" destId="{B826D92F-C6B9-4ACA-B57D-8EBF969943A5}" srcOrd="9" destOrd="0" presId="urn:microsoft.com/office/officeart/2011/layout/HexagonRadial"/>
    <dgm:cxn modelId="{E26A26EA-40AB-4244-8BB3-BB9AD7D7B474}" type="presParOf" srcId="{B826D92F-C6B9-4ACA-B57D-8EBF969943A5}" destId="{E83EEEBB-B106-445A-8C52-108C442B25D1}" srcOrd="0" destOrd="0" presId="urn:microsoft.com/office/officeart/2011/layout/HexagonRadial"/>
    <dgm:cxn modelId="{05B294B4-044B-4436-A9FD-A951303A3B86}" type="presParOf" srcId="{48476DB6-1C8F-4AA9-AE3B-5167BBC67ABF}" destId="{45919079-9B6A-4CBA-B319-CEFC26F71BB7}" srcOrd="10" destOrd="0" presId="urn:microsoft.com/office/officeart/2011/layout/HexagonRadial"/>
    <dgm:cxn modelId="{25E3369C-F581-44C5-BB1E-EA5257B37842}" type="presParOf" srcId="{48476DB6-1C8F-4AA9-AE3B-5167BBC67ABF}" destId="{5E2916FF-5E19-4119-8648-026C16E66721}" srcOrd="11" destOrd="0" presId="urn:microsoft.com/office/officeart/2011/layout/HexagonRadial"/>
    <dgm:cxn modelId="{FBF9EB02-890C-418D-A855-09A72450F346}" type="presParOf" srcId="{5E2916FF-5E19-4119-8648-026C16E66721}" destId="{F8A38058-BA66-4683-9A6E-F51B28FB40E9}" srcOrd="0" destOrd="0" presId="urn:microsoft.com/office/officeart/2011/layout/HexagonRadial"/>
    <dgm:cxn modelId="{CD5F01F9-5E76-4757-A11B-148C2394F71F}" type="presParOf" srcId="{48476DB6-1C8F-4AA9-AE3B-5167BBC67ABF}" destId="{C6DFD5C2-1947-4017-B141-52153BE964F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C469A3-79CE-4374-A553-5C0F85DEE9C0}" type="datetimeFigureOut">
              <a:rPr lang="en-US" smtClean="0"/>
              <a:pPr/>
              <a:t>2/11/2021</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35E13-2CA5-4B8D-88CC-1A8F955BDB4B}" type="slidenum">
              <a:rPr lang="en-SG" smtClean="0"/>
              <a:pPr/>
              <a:t>‹#›</a:t>
            </a:fld>
            <a:endParaRPr lang="en-SG"/>
          </a:p>
        </p:txBody>
      </p:sp>
    </p:spTree>
    <p:extLst>
      <p:ext uri="{BB962C8B-B14F-4D97-AF65-F5344CB8AC3E}">
        <p14:creationId xmlns:p14="http://schemas.microsoft.com/office/powerpoint/2010/main" val="32924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C5F35E13-2CA5-4B8D-88CC-1A8F955BDB4B}" type="slidenum">
              <a:rPr lang="en-SG" smtClean="0"/>
              <a:pPr/>
              <a:t>2</a:t>
            </a:fld>
            <a:endParaRPr lang="en-SG"/>
          </a:p>
        </p:txBody>
      </p:sp>
    </p:spTree>
    <p:extLst>
      <p:ext uri="{BB962C8B-B14F-4D97-AF65-F5344CB8AC3E}">
        <p14:creationId xmlns:p14="http://schemas.microsoft.com/office/powerpoint/2010/main" val="3178749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2/11/2021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2/11/2021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2/11/2021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2/11/2021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2/11/2021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2/11/2021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2/11/2021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lowers-0919-rose.gif"/>
          <p:cNvPicPr>
            <a:picLocks noGrp="1" noChangeAspect="1"/>
          </p:cNvPicPr>
          <p:nvPr>
            <p:ph idx="1"/>
          </p:nvPr>
        </p:nvPicPr>
        <p:blipFill>
          <a:blip r:embed="rId2"/>
          <a:stretch>
            <a:fillRect/>
          </a:stretch>
        </p:blipFill>
        <p:spPr>
          <a:xfrm rot="16200000">
            <a:off x="2110501" y="23099"/>
            <a:ext cx="5227798" cy="70104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905000"/>
            <a:ext cx="4572000" cy="2543175"/>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123"/>
          <a:stretch/>
        </p:blipFill>
        <p:spPr>
          <a:xfrm>
            <a:off x="2057400" y="1066800"/>
            <a:ext cx="5715000" cy="4648200"/>
          </a:xfrm>
          <a:prstGeom prst="rect">
            <a:avLst/>
          </a:prstGeom>
        </p:spPr>
      </p:pic>
    </p:spTree>
    <p:extLst>
      <p:ext uri="{BB962C8B-B14F-4D97-AF65-F5344CB8AC3E}">
        <p14:creationId xmlns:p14="http://schemas.microsoft.com/office/powerpoint/2010/main" val="322873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90109386"/>
              </p:ext>
            </p:extLst>
          </p:nvPr>
        </p:nvGraphicFramePr>
        <p:xfrm>
          <a:off x="152400" y="1135105"/>
          <a:ext cx="8001000" cy="557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685800" y="228600"/>
            <a:ext cx="3429000" cy="14478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নিচের </a:t>
            </a:r>
            <a:r>
              <a:rPr lang="bn-IN"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চক্রদ্বয় </a:t>
            </a:r>
            <a:r>
              <a:rPr lang="bn-IN"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দেখ </a:t>
            </a:r>
          </a:p>
          <a:p>
            <a:pPr algn="ctr"/>
            <a:r>
              <a:rPr lang="bn-IN"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ও চিন্তা কর।</a:t>
            </a:r>
            <a:r>
              <a:rPr lang="bn-IN"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SG"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541046"/>
              </p:ext>
            </p:extLst>
          </p:nvPr>
        </p:nvGraphicFramePr>
        <p:xfrm>
          <a:off x="381000" y="609600"/>
          <a:ext cx="7620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6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457200" y="1056494"/>
            <a:ext cx="2590800" cy="5334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solidFill>
                  <a:schemeClr val="tx1"/>
                </a:solidFill>
                <a:latin typeface="NikoshBAN" pitchFamily="2" charset="0"/>
                <a:cs typeface="NikoshBAN" pitchFamily="2" charset="0"/>
              </a:rPr>
              <a:t> কুরাইশদের </a:t>
            </a:r>
            <a:r>
              <a:rPr lang="bn-IN" b="1" dirty="0">
                <a:solidFill>
                  <a:schemeClr val="tx1"/>
                </a:solidFill>
                <a:latin typeface="NikoshBAN" pitchFamily="2" charset="0"/>
                <a:cs typeface="NikoshBAN" pitchFamily="2" charset="0"/>
              </a:rPr>
              <a:t>শত্রুতা</a:t>
            </a:r>
            <a:endParaRPr lang="en-SG" b="1" dirty="0">
              <a:solidFill>
                <a:schemeClr val="tx1"/>
              </a:solidFill>
              <a:latin typeface="NikoshBAN" pitchFamily="2" charset="0"/>
              <a:cs typeface="NikoshBAN" pitchFamily="2" charset="0"/>
            </a:endParaRPr>
          </a:p>
        </p:txBody>
      </p:sp>
      <p:sp>
        <p:nvSpPr>
          <p:cNvPr id="3" name="Snip Diagonal Corner Rectangle 2"/>
          <p:cNvSpPr/>
          <p:nvPr/>
        </p:nvSpPr>
        <p:spPr>
          <a:xfrm>
            <a:off x="457200" y="1752600"/>
            <a:ext cx="8458200" cy="1752912"/>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ইসলাম ধর্ম প্রচারের শুরু থেকে কুরাইশরা হযরত মুহাম্মদ (সঃ) এর বিরোধিতা আরম্ভ করে। তারা মহানবি ও তাঁর অনুসারীদের মদিনায় আশ্রয় গ্রহন সহজভাবে মেনে নিতে পারেনি। তাই তারা মহানবি ও ইসলামের ধ্বংস সাধনের </a:t>
            </a:r>
            <a:r>
              <a:rPr lang="en-US" sz="28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জন্য</a:t>
            </a:r>
            <a:r>
              <a:rPr lang="en-US"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মদিনা আক্রমণের সিদ্ধান্ত নেয়। </a:t>
            </a:r>
            <a:endParaRPr lang="en-SG"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Pentagon 3"/>
          <p:cNvSpPr/>
          <p:nvPr/>
        </p:nvSpPr>
        <p:spPr>
          <a:xfrm>
            <a:off x="457200" y="3668218"/>
            <a:ext cx="3429000" cy="6096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solidFill>
                  <a:schemeClr val="tx1"/>
                </a:solidFill>
                <a:latin typeface="NikoshBAN" pitchFamily="2" charset="0"/>
                <a:cs typeface="NikoshBAN" pitchFamily="2" charset="0"/>
              </a:rPr>
              <a:t> আবদুল্লাহ </a:t>
            </a:r>
            <a:r>
              <a:rPr lang="bn-IN" b="1" dirty="0">
                <a:solidFill>
                  <a:schemeClr val="tx1"/>
                </a:solidFill>
                <a:latin typeface="NikoshBAN" pitchFamily="2" charset="0"/>
                <a:cs typeface="NikoshBAN" pitchFamily="2" charset="0"/>
              </a:rPr>
              <a:t>ইবনে উবাইর ষড়যন্ত্র</a:t>
            </a:r>
            <a:endParaRPr lang="en-SG" b="1" dirty="0">
              <a:solidFill>
                <a:schemeClr val="tx1"/>
              </a:solidFill>
              <a:latin typeface="NikoshBAN" pitchFamily="2" charset="0"/>
              <a:cs typeface="NikoshBAN" pitchFamily="2" charset="0"/>
            </a:endParaRPr>
          </a:p>
        </p:txBody>
      </p:sp>
      <p:sp>
        <p:nvSpPr>
          <p:cNvPr id="5" name="Snip Diagonal Corner Rectangle 4"/>
          <p:cNvSpPr/>
          <p:nvPr/>
        </p:nvSpPr>
        <p:spPr>
          <a:xfrm>
            <a:off x="457200" y="4419600"/>
            <a:ext cx="8458200" cy="1752600"/>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খাযরাজ বংশীয় নেতা আবদুল্লাহ বিন উবাই মদিনার শাসক হওয়ার ইচ্ছা পোষণ করতো। কিন্তু মহানবি (সঃ) মদিনায় আসায় তার আশা ধুলিস্যাৎ হয়ে যায়। ফলে আবদুল্লাহ </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ইবনে উবাইর </a:t>
            </a:r>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মহানবি (সঃ)এর বিরুদ্ধের কুরাইশদের সাথে ষড়যন্ত্রে লিপ্ত হয়। </a:t>
            </a:r>
            <a:endParaRPr lang="en-SG"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02967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457200" y="849443"/>
            <a:ext cx="3048000" cy="6096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solidFill>
                  <a:schemeClr val="tx1"/>
                </a:solidFill>
                <a:latin typeface="NikoshBAN" pitchFamily="2" charset="0"/>
                <a:cs typeface="NikoshBAN" pitchFamily="2" charset="0"/>
              </a:rPr>
              <a:t> ইহুদিদের </a:t>
            </a:r>
            <a:r>
              <a:rPr lang="bn-IN" b="1" dirty="0">
                <a:solidFill>
                  <a:schemeClr val="tx1"/>
                </a:solidFill>
                <a:latin typeface="NikoshBAN" pitchFamily="2" charset="0"/>
                <a:cs typeface="NikoshBAN" pitchFamily="2" charset="0"/>
              </a:rPr>
              <a:t>বিশ্বাসঘাতকতা</a:t>
            </a:r>
            <a:endParaRPr lang="en-SG" sz="6000" b="1" dirty="0">
              <a:solidFill>
                <a:schemeClr val="tx1"/>
              </a:solidFill>
              <a:latin typeface="NikoshBAN" pitchFamily="2" charset="0"/>
              <a:cs typeface="NikoshBAN" pitchFamily="2" charset="0"/>
            </a:endParaRPr>
          </a:p>
        </p:txBody>
      </p:sp>
      <p:sp>
        <p:nvSpPr>
          <p:cNvPr id="3" name="Snip Diagonal Corner Rectangle 2"/>
          <p:cNvSpPr/>
          <p:nvPr/>
        </p:nvSpPr>
        <p:spPr>
          <a:xfrm>
            <a:off x="457200" y="1676400"/>
            <a:ext cx="8534400" cy="1447800"/>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মদিনা সনদে স্বাক্ষরকারী ইহুদি সম্প্রদায় পূর্ণ নাগরিক স্বাধীনতা ভোগ করার পরও নবপ্রতিষ্ঠিত ইসলামের উত্থানে শংকিত হয়ে মদিনা সনদের শর্ত ভঙ্গ ও বিশ্বাসঘাতকতার </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মদিনা আক্রমণে কুরাইশদের প্ররোচিত করে।</a:t>
            </a:r>
            <a:endParaRPr lang="en-SG"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Pentagon 3"/>
          <p:cNvSpPr/>
          <p:nvPr/>
        </p:nvSpPr>
        <p:spPr>
          <a:xfrm>
            <a:off x="490928" y="3352800"/>
            <a:ext cx="3429000" cy="6096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solidFill>
                  <a:schemeClr val="tx1"/>
                </a:solidFill>
                <a:latin typeface="NikoshBAN" pitchFamily="2" charset="0"/>
                <a:cs typeface="NikoshBAN" pitchFamily="2" charset="0"/>
              </a:rPr>
              <a:t> কুরাইশদের </a:t>
            </a:r>
            <a:r>
              <a:rPr lang="bn-IN" b="1" dirty="0">
                <a:solidFill>
                  <a:schemeClr val="tx1"/>
                </a:solidFill>
                <a:latin typeface="NikoshBAN" pitchFamily="2" charset="0"/>
                <a:cs typeface="NikoshBAN" pitchFamily="2" charset="0"/>
              </a:rPr>
              <a:t>হিংসাত্মক কার্যাবলি</a:t>
            </a:r>
            <a:endParaRPr lang="en-SG" b="1" dirty="0">
              <a:solidFill>
                <a:schemeClr val="tx1"/>
              </a:solidFill>
              <a:latin typeface="NikoshBAN" pitchFamily="2" charset="0"/>
              <a:cs typeface="NikoshBAN" pitchFamily="2" charset="0"/>
            </a:endParaRPr>
          </a:p>
        </p:txBody>
      </p:sp>
      <p:sp>
        <p:nvSpPr>
          <p:cNvPr id="5" name="Snip Diagonal Corner Rectangle 4"/>
          <p:cNvSpPr/>
          <p:nvPr/>
        </p:nvSpPr>
        <p:spPr>
          <a:xfrm>
            <a:off x="457200" y="4191000"/>
            <a:ext cx="8305800" cy="2057400"/>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মক্কার কুরাইশরা মদিনার সীমান্তবর্তী এলাকায় প্রায়সময় মুসলমানদের  ফসল ও গাছ-পালা ধ্বংস এবং উট,ছাগল ও গবাদি লুট করে নিয়ে যেত। ৬২৩খ্রিঃ শেষদিকে কুরজ বিন জাবিরের নেতৃত্বে মদিনার উপকন্ঠে অর্তকিত হামলা চালিয়ে মসলমানদের উট অপহরণ করে। কুরাইশদের এ দস্যুবৃত্তি ও লুটতরাজের স্বাভাবিক পরিনতি বদরের যুদ্ধ।</a:t>
            </a:r>
            <a:endParaRPr lang="en-SG"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7916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81000" y="783236"/>
            <a:ext cx="2057400" cy="5334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solidFill>
                  <a:schemeClr val="tx1"/>
                </a:solidFill>
                <a:latin typeface="NikoshBAN" pitchFamily="2" charset="0"/>
                <a:cs typeface="NikoshBAN" pitchFamily="2" charset="0"/>
              </a:rPr>
              <a:t> নাখলার </a:t>
            </a:r>
            <a:r>
              <a:rPr lang="bn-IN" b="1" dirty="0">
                <a:solidFill>
                  <a:schemeClr val="tx1"/>
                </a:solidFill>
                <a:latin typeface="NikoshBAN" pitchFamily="2" charset="0"/>
                <a:cs typeface="NikoshBAN" pitchFamily="2" charset="0"/>
              </a:rPr>
              <a:t>খণ্ডযুদ্ধ </a:t>
            </a:r>
            <a:endParaRPr lang="en-SG" b="1" dirty="0">
              <a:solidFill>
                <a:schemeClr val="tx1"/>
              </a:solidFill>
              <a:latin typeface="NikoshBAN" pitchFamily="2" charset="0"/>
              <a:cs typeface="NikoshBAN" pitchFamily="2" charset="0"/>
            </a:endParaRPr>
          </a:p>
        </p:txBody>
      </p:sp>
      <p:sp>
        <p:nvSpPr>
          <p:cNvPr id="3" name="Snip Diagonal Corner Rectangle 2"/>
          <p:cNvSpPr/>
          <p:nvPr/>
        </p:nvSpPr>
        <p:spPr>
          <a:xfrm>
            <a:off x="381000" y="1496518"/>
            <a:ext cx="8534400" cy="2590800"/>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কুরাইশদের গতিবিধি লক্ষ্য করার জন্য মহানবি (সঃ) আবদুল্লাহ বিন-জাহাশের নেতৃত্বে মক্কার উপকন্ঠে একটি পর্যবেক্ষক দল প্রেরণ করেন। এ দলটি ভুলবশত মক্কা ও তায়েফের মধ্যবর্তী  নাখলা নামক স্থানে কুরাইশদের একটি দলকে আক্রমণ করলে খণ্ডযুদ্ধ সংঘটিত হয়। এ যুদ্ধে কুরাইশ দলনেতা আমর বিন হাযরামী নিহত এবং অন্য দুজন বন্দি হয়। নাখলার ঘটনার প্রতিশোধকল্পে কুরাইশরা মদিনা আক্রমণের প্রস্তুতি নেয়। </a:t>
            </a:r>
            <a:endParaRPr lang="en-SG"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Pentagon 3"/>
          <p:cNvSpPr/>
          <p:nvPr/>
        </p:nvSpPr>
        <p:spPr>
          <a:xfrm>
            <a:off x="381000" y="4267201"/>
            <a:ext cx="2971800" cy="4572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solidFill>
                  <a:schemeClr val="tx1"/>
                </a:solidFill>
                <a:latin typeface="NikoshBAN" pitchFamily="2" charset="0"/>
                <a:cs typeface="NikoshBAN" pitchFamily="2" charset="0"/>
              </a:rPr>
              <a:t> মুহাম্মদ (সঃ)কে </a:t>
            </a:r>
            <a:r>
              <a:rPr lang="bn-IN" b="1" dirty="0">
                <a:solidFill>
                  <a:schemeClr val="tx1"/>
                </a:solidFill>
                <a:latin typeface="NikoshBAN" pitchFamily="2" charset="0"/>
                <a:cs typeface="NikoshBAN" pitchFamily="2" charset="0"/>
              </a:rPr>
              <a:t>আশ্রয়দান</a:t>
            </a:r>
            <a:endParaRPr lang="en-US" dirty="0">
              <a:solidFill>
                <a:schemeClr val="tx1"/>
              </a:solidFill>
            </a:endParaRPr>
          </a:p>
        </p:txBody>
      </p:sp>
      <p:sp>
        <p:nvSpPr>
          <p:cNvPr id="5" name="Snip Diagonal Corner Rectangle 4"/>
          <p:cNvSpPr/>
          <p:nvPr/>
        </p:nvSpPr>
        <p:spPr>
          <a:xfrm>
            <a:off x="381000" y="5029200"/>
            <a:ext cx="8534400" cy="1066800"/>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মদিনাবাসী কুরাইশদের প্রধান শত্রু মুহাম্মদ </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(সঃ) </a:t>
            </a:r>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ও মুসলমানদের আশ্রয়দান করার অপরাধে কুরাইশরা মদিনা ধ্বংসের সিদ্ধান্ত গ্রহন করে।</a:t>
            </a:r>
            <a:endParaRPr lang="en-US" sz="2800" dirty="0">
              <a:solidFill>
                <a:schemeClr val="tx1"/>
              </a:solidFill>
              <a:effectLst>
                <a:outerShdw blurRad="38100" dist="38100" dir="2700000" algn="tl">
                  <a:srgbClr val="000000">
                    <a:alpha val="43137"/>
                  </a:srgbClr>
                </a:outerShdw>
              </a:effectLst>
            </a:endParaRPr>
          </a:p>
        </p:txBody>
      </p:sp>
      <p:pic>
        <p:nvPicPr>
          <p:cNvPr id="6" name="Picture 5">
            <a:extLst>
              <a:ext uri="{FF2B5EF4-FFF2-40B4-BE49-F238E27FC236}">
                <a16:creationId xmlns="" xmlns:a16="http://schemas.microsoft.com/office/drawing/2014/main" xmlns:lc="http://schemas.openxmlformats.org/drawingml/2006/lockedCanvas" id="{5F3CCBCF-25D7-4931-A542-BBCD0BD59349}"/>
              </a:ext>
            </a:extLst>
          </p:cNvPr>
          <p:cNvPicPr>
            <a:picLocks noChangeAspect="1"/>
          </p:cNvPicPr>
          <p:nvPr/>
        </p:nvPicPr>
        <p:blipFill>
          <a:blip r:embed="rId3">
            <a:extLst>
              <a:ext uri="{28A0092B-C50C-407E-A947-70E740481C1C}">
                <a14:useLocalDpi xmlns:a14="http://schemas.microsoft.com/office/drawing/2010/main" val="0"/>
              </a:ext>
            </a:extLst>
          </a:blip>
          <a:srcRect l="31974" r="31974"/>
          <a:stretch>
            <a:fillRect/>
          </a:stretch>
        </p:blipFill>
        <p:spPr>
          <a:xfrm>
            <a:off x="4650698" y="152400"/>
            <a:ext cx="3632198" cy="1164235"/>
          </a:xfrm>
          <a:prstGeom prst="rect">
            <a:avLst/>
          </a:prstGeom>
        </p:spPr>
      </p:pic>
    </p:spTree>
    <p:extLst>
      <p:ext uri="{BB962C8B-B14F-4D97-AF65-F5344CB8AC3E}">
        <p14:creationId xmlns:p14="http://schemas.microsoft.com/office/powerpoint/2010/main" val="78869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483433" y="797289"/>
            <a:ext cx="3124200" cy="6096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latin typeface="NikoshBAN" pitchFamily="2" charset="0"/>
                <a:cs typeface="NikoshBAN" pitchFamily="2" charset="0"/>
              </a:rPr>
              <a:t> </a:t>
            </a:r>
            <a:r>
              <a:rPr lang="bn-IN" b="1" dirty="0" smtClean="0">
                <a:solidFill>
                  <a:schemeClr val="tx1"/>
                </a:solidFill>
                <a:latin typeface="NikoshBAN" pitchFamily="2" charset="0"/>
                <a:cs typeface="NikoshBAN" pitchFamily="2" charset="0"/>
              </a:rPr>
              <a:t>মদিনায় </a:t>
            </a:r>
            <a:r>
              <a:rPr lang="bn-IN" b="1" dirty="0">
                <a:solidFill>
                  <a:schemeClr val="tx1"/>
                </a:solidFill>
                <a:latin typeface="NikoshBAN" pitchFamily="2" charset="0"/>
                <a:cs typeface="NikoshBAN" pitchFamily="2" charset="0"/>
              </a:rPr>
              <a:t>মুসলমানদের শক্তি বৃদ্ধি</a:t>
            </a:r>
            <a:endParaRPr lang="en-US" dirty="0">
              <a:solidFill>
                <a:schemeClr val="tx1"/>
              </a:solidFill>
            </a:endParaRPr>
          </a:p>
        </p:txBody>
      </p:sp>
      <p:sp>
        <p:nvSpPr>
          <p:cNvPr id="3" name="Snip Diagonal Corner Rectangle 2"/>
          <p:cNvSpPr/>
          <p:nvPr/>
        </p:nvSpPr>
        <p:spPr>
          <a:xfrm>
            <a:off x="469692" y="1647825"/>
            <a:ext cx="8229600" cy="1847850"/>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মদিনা সনদের মাধ্যমে ইসলামি রাষ্ট্র প্রতিষ্ঠা, ইসলামের দ্রুত প্রসার, মুসলমানদের সংখ্যা বৃদ্ধি সর্বোপরি মদিনায় হযরত মুহাম্মদ (সঃ) এর একচ্ছত্র কর্তৃত্ব প্রতিষ্ঠা কুরাইশদের মনে হিংসা ও শত্রুতার জন্ম দেয়। ফলে তারা মদিনা আক্রমণের পরিকল্পনা গ্রহন করে।</a:t>
            </a:r>
            <a:endParaRPr lang="en-US" sz="2800" dirty="0">
              <a:solidFill>
                <a:schemeClr val="tx1"/>
              </a:solidFill>
              <a:effectLst>
                <a:outerShdw blurRad="38100" dist="38100" dir="2700000" algn="tl">
                  <a:srgbClr val="000000">
                    <a:alpha val="43137"/>
                  </a:srgbClr>
                </a:outerShdw>
              </a:effectLst>
            </a:endParaRPr>
          </a:p>
        </p:txBody>
      </p:sp>
      <p:sp>
        <p:nvSpPr>
          <p:cNvPr id="4" name="Pentagon 3"/>
          <p:cNvSpPr/>
          <p:nvPr/>
        </p:nvSpPr>
        <p:spPr>
          <a:xfrm>
            <a:off x="457200" y="3733800"/>
            <a:ext cx="3124200" cy="6096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latin typeface="NikoshBAN" pitchFamily="2" charset="0"/>
                <a:cs typeface="NikoshBAN" pitchFamily="2" charset="0"/>
              </a:rPr>
              <a:t> </a:t>
            </a:r>
            <a:r>
              <a:rPr lang="bn-IN" b="1" dirty="0" smtClean="0">
                <a:solidFill>
                  <a:schemeClr val="tx1"/>
                </a:solidFill>
                <a:latin typeface="NikoshBAN" pitchFamily="2" charset="0"/>
                <a:cs typeface="NikoshBAN" pitchFamily="2" charset="0"/>
              </a:rPr>
              <a:t>বাণিজ্যিক </a:t>
            </a:r>
            <a:r>
              <a:rPr lang="bn-IN" b="1" dirty="0">
                <a:solidFill>
                  <a:schemeClr val="tx1"/>
                </a:solidFill>
                <a:latin typeface="NikoshBAN" pitchFamily="2" charset="0"/>
                <a:cs typeface="NikoshBAN" pitchFamily="2" charset="0"/>
              </a:rPr>
              <a:t>পথ রুদ্ধ হওয়ার আশঙ্কা</a:t>
            </a:r>
            <a:endParaRPr lang="en-US" dirty="0">
              <a:solidFill>
                <a:schemeClr val="tx1"/>
              </a:solidFill>
            </a:endParaRPr>
          </a:p>
        </p:txBody>
      </p:sp>
      <p:sp>
        <p:nvSpPr>
          <p:cNvPr id="5" name="Snip Diagonal Corner Rectangle 4"/>
          <p:cNvSpPr/>
          <p:nvPr/>
        </p:nvSpPr>
        <p:spPr>
          <a:xfrm>
            <a:off x="463446" y="4495800"/>
            <a:ext cx="8229600" cy="1966522"/>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মক্কার ব্যবসায়ীগণ মদিনার পথ ধরে সিরিয়া, মিশর এবং অন্যান্য দেশের সাথে ব্যবসা-বাণিজ্য করতো। মদিনায় হযরত মুহাম্মদ (সঃ) এর শাসন ক্ষমতা প্রতিষ্ঠিত হলে মক্কার ব্যবসায়ীদের বাণিজ্যিক পথ রুদ্ধ হতে পারে এ ভয়ে তারা মুসলমানদের বিরুদ্ধে যুদ্ধের প্রস্তুতি গ্রহন করে।</a:t>
            </a:r>
            <a:endParaRPr lang="en-US"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27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349770" y="1848786"/>
            <a:ext cx="8534400" cy="1881267"/>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৬২৩খ্রিঃ ডিসেম্বর মাসে কুরাইশ নেতা আবু সুফিয়ান সিরিয়া হতে একটি </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বিশাল </a:t>
            </a:r>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বাণিজ্য দল নিয়ে মক্কায় ফিরছিল। হঠাৎ করে মক্কায় গুজব রটে আবু সুদিয়ানের বাণিজ্য দল মদিনার মুসলমানদের দ্বারা আক্রান্ত হয়েছে। গুজবের কোন সত্যতা যাছাই না করে কুরাইশরা মদিনা আক্রমণের জন্য রাওনা দেন।</a:t>
            </a:r>
            <a:endParaRPr lang="en-US" sz="2800" dirty="0">
              <a:solidFill>
                <a:schemeClr val="tx1"/>
              </a:solidFill>
              <a:effectLst>
                <a:outerShdw blurRad="38100" dist="38100" dir="2700000" algn="tl">
                  <a:srgbClr val="000000">
                    <a:alpha val="43137"/>
                  </a:srgbClr>
                </a:outerShdw>
              </a:effectLst>
            </a:endParaRPr>
          </a:p>
        </p:txBody>
      </p:sp>
      <p:sp>
        <p:nvSpPr>
          <p:cNvPr id="3" name="Pentagon 2"/>
          <p:cNvSpPr/>
          <p:nvPr/>
        </p:nvSpPr>
        <p:spPr>
          <a:xfrm>
            <a:off x="349770" y="992477"/>
            <a:ext cx="3886200" cy="621465"/>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latin typeface="NikoshBAN" pitchFamily="2" charset="0"/>
                <a:cs typeface="NikoshBAN" pitchFamily="2" charset="0"/>
              </a:rPr>
              <a:t> </a:t>
            </a:r>
            <a:r>
              <a:rPr lang="bn-IN" b="1" dirty="0" smtClean="0">
                <a:solidFill>
                  <a:schemeClr val="tx1"/>
                </a:solidFill>
                <a:latin typeface="NikoshBAN" pitchFamily="2" charset="0"/>
                <a:cs typeface="NikoshBAN" pitchFamily="2" charset="0"/>
              </a:rPr>
              <a:t>আবু </a:t>
            </a:r>
            <a:r>
              <a:rPr lang="bn-IN" b="1" dirty="0">
                <a:solidFill>
                  <a:schemeClr val="tx1"/>
                </a:solidFill>
                <a:latin typeface="NikoshBAN" pitchFamily="2" charset="0"/>
                <a:cs typeface="NikoshBAN" pitchFamily="2" charset="0"/>
              </a:rPr>
              <a:t>সুফিয়ানের কাফেলার উপর হামলার গুজব</a:t>
            </a:r>
            <a:endParaRPr lang="en-SG" b="1" dirty="0">
              <a:solidFill>
                <a:schemeClr val="tx1"/>
              </a:solidFill>
              <a:latin typeface="NikoshBAN" pitchFamily="2" charset="0"/>
              <a:cs typeface="NikoshBAN" pitchFamily="2" charset="0"/>
            </a:endParaRPr>
          </a:p>
        </p:txBody>
      </p:sp>
      <p:sp>
        <p:nvSpPr>
          <p:cNvPr id="4" name="Pentagon 3"/>
          <p:cNvSpPr/>
          <p:nvPr/>
        </p:nvSpPr>
        <p:spPr>
          <a:xfrm>
            <a:off x="349770" y="3962400"/>
            <a:ext cx="3530184" cy="367883"/>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latin typeface="NikoshBAN" pitchFamily="2" charset="0"/>
                <a:cs typeface="NikoshBAN" pitchFamily="2" charset="0"/>
              </a:rPr>
              <a:t> </a:t>
            </a:r>
            <a:r>
              <a:rPr lang="bn-IN" b="1" dirty="0" smtClean="0">
                <a:solidFill>
                  <a:schemeClr val="tx1"/>
                </a:solidFill>
                <a:latin typeface="NikoshBAN" pitchFamily="2" charset="0"/>
                <a:cs typeface="NikoshBAN" pitchFamily="2" charset="0"/>
              </a:rPr>
              <a:t>ঐশীবাণী </a:t>
            </a:r>
            <a:r>
              <a:rPr lang="bn-IN" b="1" dirty="0">
                <a:solidFill>
                  <a:schemeClr val="tx1"/>
                </a:solidFill>
                <a:latin typeface="NikoshBAN" pitchFamily="2" charset="0"/>
                <a:cs typeface="NikoshBAN" pitchFamily="2" charset="0"/>
              </a:rPr>
              <a:t>লাভ</a:t>
            </a:r>
            <a:endParaRPr lang="en-US" dirty="0">
              <a:solidFill>
                <a:schemeClr val="tx1"/>
              </a:solidFill>
            </a:endParaRPr>
          </a:p>
        </p:txBody>
      </p:sp>
      <p:sp>
        <p:nvSpPr>
          <p:cNvPr id="5" name="Snip Diagonal Corner Rectangle 4"/>
          <p:cNvSpPr/>
          <p:nvPr/>
        </p:nvSpPr>
        <p:spPr>
          <a:xfrm>
            <a:off x="349770" y="4562630"/>
            <a:ext cx="8563131" cy="1752600"/>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কুরাইশদের মদিনা আক্রমণের সংবাদে হযরত মুহাম্মদ (সঃ) বিচলিত হয়ে পড়েন। এমতাবস্থায় আল্লাহ রাব্বুল আলামিন তাঁর উপর ওহি অবতীর্ন  করেন- “আল্লাহর পথে তাদের সাথে যুদ্ধ কর, যারা তোমাদের সাথে যুদ্ধ করে।”</a:t>
            </a:r>
            <a:endParaRPr lang="en-US"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714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00" t="2238" r="5000" b="8210"/>
          <a:stretch/>
        </p:blipFill>
        <p:spPr>
          <a:xfrm>
            <a:off x="96982" y="609600"/>
            <a:ext cx="8970818" cy="5334000"/>
          </a:xfrm>
          <a:prstGeom prst="rect">
            <a:avLst/>
          </a:prstGeom>
        </p:spPr>
      </p:pic>
      <p:sp>
        <p:nvSpPr>
          <p:cNvPr id="4" name="TextBox 3"/>
          <p:cNvSpPr txBox="1"/>
          <p:nvPr/>
        </p:nvSpPr>
        <p:spPr>
          <a:xfrm>
            <a:off x="4191000" y="1447800"/>
            <a:ext cx="4724400" cy="4114800"/>
          </a:xfrm>
          <a:prstGeom prst="rect">
            <a:avLst/>
          </a:prstGeom>
          <a:blipFill>
            <a:blip r:embed="rId3"/>
            <a:tile tx="0" ty="0" sx="100000" sy="100000" flip="none" algn="tl"/>
          </a:blipFill>
        </p:spPr>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কুরাইশ বাহিনীর সৈন্য সংখ্যা</a:t>
            </a: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ছিল </a:t>
            </a:r>
            <a:r>
              <a:rPr lang="bn-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১০০০জন</a:t>
            </a: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উষ্ট্রারোহী </a:t>
            </a: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৭০০ জন, </a:t>
            </a:r>
          </a:p>
          <a:p>
            <a:r>
              <a:rPr lang="bn-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অশ্বারোহী</a:t>
            </a: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৩০০ জন,</a:t>
            </a:r>
            <a:r>
              <a:rPr lang="bn-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bn-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লৌহবর্ম</a:t>
            </a: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ছিল ৬০০ টি। </a:t>
            </a:r>
          </a:p>
          <a:p>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খাদ্যের ব্যবস্থাপনায় ছিল ১৩ জন এবং</a:t>
            </a:r>
          </a:p>
          <a:p>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যুদ্ধাস্ত্র বহনের জন্য ছিল শত শত উট।</a:t>
            </a:r>
          </a:p>
          <a:p>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মারাত্মক অস্ত্রশস্ত্রে সুসজ্জিত ছিল। </a:t>
            </a:r>
          </a:p>
          <a:p>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প্রতিদিন ৯-১০টি উট খাওয়ার জন্য জবাই করা হতো। </a:t>
            </a:r>
          </a:p>
          <a:p>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কুরাইশ বাহিনীর ৭০ জন সৈন্য নিহত হয়।</a:t>
            </a:r>
          </a:p>
          <a:p>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বন্দিও হয় আরো ৭০ জন সৈন্য </a:t>
            </a:r>
            <a:r>
              <a:rPr lang="bn-IN"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304800" y="1447800"/>
            <a:ext cx="3581400" cy="4114800"/>
          </a:xfrm>
          <a:prstGeom prst="rect">
            <a:avLst/>
          </a:prstGeom>
          <a:blipFill>
            <a:blip r:embed="rId4"/>
            <a:tile tx="0" ty="0" sx="100000" sy="100000" flip="none" algn="tl"/>
          </a:blipFill>
        </p:spPr>
        <p:txBody>
          <a:bodyPr wrap="square" rtlCol="0">
            <a:prstTxWarp prst="textPlain">
              <a:avLst/>
            </a:prstTxWarp>
            <a:spAutoFit/>
          </a:bodyPr>
          <a:lstStyle/>
          <a:p>
            <a:r>
              <a:rPr lang="as-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মুসলিম বাহিনীতে সৈনিক সংখ্যা ছিল ৩১৩জন</a:t>
            </a:r>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 মধ্যে </a:t>
            </a:r>
            <a:r>
              <a:rPr lang="as-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মুহাজির </a:t>
            </a:r>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 </a:t>
            </a:r>
            <a:r>
              <a:rPr lang="as-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৮২জন</a:t>
            </a:r>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এবং </a:t>
            </a:r>
            <a:endPar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আনসারদের মধ্যে </a:t>
            </a:r>
            <a:endParaRPr lang="bn-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আওস</a:t>
            </a:r>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গোত্রের ছিলেন </a:t>
            </a:r>
            <a:r>
              <a:rPr lang="as-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৬১জন </a:t>
            </a:r>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a:t>
            </a:r>
            <a:endPar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খাজরাজ</a:t>
            </a:r>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গোত্রের ছিলেন </a:t>
            </a:r>
            <a:r>
              <a:rPr lang="as-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১৭০জন</a:t>
            </a:r>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মুসলিমদের সাথে </a:t>
            </a:r>
            <a:r>
              <a:rPr lang="as-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৭০টি </a:t>
            </a:r>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উট ও </a:t>
            </a:r>
            <a:r>
              <a:rPr lang="as-IN"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দুইটি</a:t>
            </a:r>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ঘো</a:t>
            </a: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as-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ছিল। </a:t>
            </a:r>
            <a:endPar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cxnSp>
        <p:nvCxnSpPr>
          <p:cNvPr id="8" name="Straight Arrow Connector 7"/>
          <p:cNvCxnSpPr/>
          <p:nvPr/>
        </p:nvCxnSpPr>
        <p:spPr>
          <a:xfrm>
            <a:off x="4038600" y="685800"/>
            <a:ext cx="0" cy="518160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17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10" y="494050"/>
            <a:ext cx="3810000" cy="2325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95300"/>
            <a:ext cx="3755227" cy="2324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505200"/>
            <a:ext cx="379501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505200"/>
            <a:ext cx="3822778"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873802" y="2923706"/>
            <a:ext cx="2819400" cy="304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বদরের</a:t>
            </a: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ময়দান</a:t>
            </a:r>
            <a:endParaRPr lang="en-US" b="1" dirty="0"/>
          </a:p>
        </p:txBody>
      </p:sp>
      <p:sp>
        <p:nvSpPr>
          <p:cNvPr id="7" name="Rectangle 6"/>
          <p:cNvSpPr/>
          <p:nvPr/>
        </p:nvSpPr>
        <p:spPr>
          <a:xfrm>
            <a:off x="5268513" y="6395179"/>
            <a:ext cx="2819400" cy="304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কুরাইশ</a:t>
            </a: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বাহিনী</a:t>
            </a:r>
            <a:endParaRPr lang="en-US" b="1" dirty="0"/>
          </a:p>
        </p:txBody>
      </p:sp>
      <p:sp>
        <p:nvSpPr>
          <p:cNvPr id="8" name="Rectangle 7"/>
          <p:cNvSpPr/>
          <p:nvPr/>
        </p:nvSpPr>
        <p:spPr>
          <a:xfrm>
            <a:off x="861310" y="6395179"/>
            <a:ext cx="2819400" cy="304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মুসলিম</a:t>
            </a: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বাহিনী</a:t>
            </a:r>
            <a:endParaRPr lang="en-US" b="1" dirty="0"/>
          </a:p>
        </p:txBody>
      </p:sp>
      <p:sp>
        <p:nvSpPr>
          <p:cNvPr id="9" name="Rectangle 8"/>
          <p:cNvSpPr/>
          <p:nvPr/>
        </p:nvSpPr>
        <p:spPr>
          <a:xfrm>
            <a:off x="5302289" y="2920583"/>
            <a:ext cx="2819400" cy="304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যুদ্ধরত</a:t>
            </a: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কুরাইশ</a:t>
            </a: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মুসলিম</a:t>
            </a: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সৈন্য</a:t>
            </a:r>
            <a:endParaRPr lang="en-US" b="1" dirty="0"/>
          </a:p>
        </p:txBody>
      </p:sp>
    </p:spTree>
    <p:extLst>
      <p:ext uri="{BB962C8B-B14F-4D97-AF65-F5344CB8AC3E}">
        <p14:creationId xmlns:p14="http://schemas.microsoft.com/office/powerpoint/2010/main" val="1416970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
            <a:ext cx="6019800" cy="914399"/>
          </a:xfrm>
        </p:spPr>
        <p:style>
          <a:lnRef idx="0">
            <a:schemeClr val="accent4"/>
          </a:lnRef>
          <a:fillRef idx="3">
            <a:schemeClr val="accent4"/>
          </a:fillRef>
          <a:effectRef idx="3">
            <a:schemeClr val="accent4"/>
          </a:effectRef>
          <a:fontRef idx="minor">
            <a:schemeClr val="lt1"/>
          </a:fontRef>
        </p:style>
        <p:txBody>
          <a:bodyPr>
            <a:noAutofit/>
          </a:bodyPr>
          <a:lstStyle/>
          <a:p>
            <a:pPr algn="ctr"/>
            <a:r>
              <a:rPr lang="bn-IN" sz="6000" dirty="0" smtClean="0">
                <a:solidFill>
                  <a:schemeClr val="bg1"/>
                </a:solidFill>
                <a:latin typeface="NikoshBAN" pitchFamily="2" charset="0"/>
                <a:cs typeface="NikoshBAN" pitchFamily="2" charset="0"/>
              </a:rPr>
              <a:t>শিক্ষক পরিচিতি </a:t>
            </a:r>
            <a:endParaRPr lang="en-SG" sz="6000" dirty="0">
              <a:solidFill>
                <a:schemeClr val="bg1"/>
              </a:solidFill>
              <a:latin typeface="NikoshBAN" pitchFamily="2" charset="0"/>
              <a:cs typeface="NikoshBAN" pitchFamily="2" charset="0"/>
            </a:endParaRPr>
          </a:p>
        </p:txBody>
      </p:sp>
      <p:sp>
        <p:nvSpPr>
          <p:cNvPr id="5" name="TextBox 4"/>
          <p:cNvSpPr txBox="1"/>
          <p:nvPr/>
        </p:nvSpPr>
        <p:spPr>
          <a:xfrm>
            <a:off x="914400" y="1219200"/>
            <a:ext cx="7239000" cy="3816429"/>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4400" b="1" dirty="0" smtClean="0">
                <a:effectLst>
                  <a:outerShdw blurRad="38100" dist="38100" dir="2700000" algn="tl">
                    <a:srgbClr val="000000">
                      <a:alpha val="43137"/>
                    </a:srgbClr>
                  </a:outerShdw>
                </a:effectLst>
                <a:latin typeface="NikoshBAN" panose="02000000000000000000" pitchFamily="2" charset="0"/>
                <a:cs typeface="NikoshBAN" pitchFamily="2" charset="0"/>
              </a:rPr>
              <a:t>আবদুল গনি</a:t>
            </a:r>
          </a:p>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প্রভাষক </a:t>
            </a:r>
          </a:p>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ইসলামের ইতিহাস ও সংস্কৃতি </a:t>
            </a:r>
          </a:p>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বোয়ালখালী হাজী মোঃ নুরুল হক ডিগ্রি কলেজ</a:t>
            </a:r>
            <a:endParaRPr lang="en-US" sz="36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শাকপুরা,বোয়ালখালী,চট্টগ্রাম।</a:t>
            </a:r>
          </a:p>
          <a:p>
            <a:pPr marL="0" lvl="1"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মোবাইল </a:t>
            </a:r>
            <a:r>
              <a:rPr lang="en-US" sz="3600" b="1" dirty="0" smtClean="0">
                <a:effectLst>
                  <a:outerShdw blurRad="38100" dist="38100" dir="2700000" algn="tl">
                    <a:srgbClr val="000000">
                      <a:alpha val="43137"/>
                    </a:srgbClr>
                  </a:outerShdw>
                </a:effectLst>
                <a:latin typeface="NikoshBAN" pitchFamily="2" charset="0"/>
                <a:cs typeface="NikoshBAN" pitchFamily="2" charset="0"/>
              </a:rPr>
              <a:t>০১৫৩১৬৬২৮৩৪</a:t>
            </a:r>
            <a:r>
              <a:rPr lang="en-SG" sz="3600" b="1" dirty="0" smtClean="0">
                <a:effectLst>
                  <a:outerShdw blurRad="38100" dist="38100" dir="2700000" algn="tl">
                    <a:srgbClr val="000000">
                      <a:alpha val="43137"/>
                    </a:srgbClr>
                  </a:outerShdw>
                </a:effectLst>
                <a:latin typeface="NikoshBAN" pitchFamily="2" charset="0"/>
                <a:cs typeface="NikoshBAN" pitchFamily="2" charset="0"/>
              </a:rPr>
              <a:t>/01815603266</a:t>
            </a:r>
          </a:p>
          <a:p>
            <a:pPr marL="0" lvl="1" algn="ctr"/>
            <a:r>
              <a:rPr lang="en-US" b="1" dirty="0" smtClean="0">
                <a:ln/>
                <a:solidFill>
                  <a:schemeClr val="tx1"/>
                </a:solidFill>
              </a:rPr>
              <a:t>agani2325@gmail.com </a:t>
            </a:r>
            <a:endParaRPr lang="en-US" b="1" dirty="0">
              <a:solidFill>
                <a:schemeClr val="tx1"/>
              </a:solidFill>
            </a:endParaRPr>
          </a:p>
        </p:txBody>
      </p:sp>
      <p:graphicFrame>
        <p:nvGraphicFramePr>
          <p:cNvPr id="7" name="Diagram 6"/>
          <p:cNvGraphicFramePr/>
          <p:nvPr>
            <p:extLst>
              <p:ext uri="{D42A27DB-BD31-4B8C-83A1-F6EECF244321}">
                <p14:modId xmlns:p14="http://schemas.microsoft.com/office/powerpoint/2010/main" val="3866068712"/>
              </p:ext>
            </p:extLst>
          </p:nvPr>
        </p:nvGraphicFramePr>
        <p:xfrm>
          <a:off x="342900" y="639579"/>
          <a:ext cx="23622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927072369"/>
              </p:ext>
            </p:extLst>
          </p:nvPr>
        </p:nvGraphicFramePr>
        <p:xfrm>
          <a:off x="6172200" y="1235439"/>
          <a:ext cx="2571750" cy="13096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Graphic spid="7" grpId="0">
        <p:bldAsOne/>
      </p:bldGraphic>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6124754"/>
          </a:xfrm>
          <a:prstGeom prst="rect">
            <a:avLst/>
          </a:prstGeom>
          <a:blipFill>
            <a:blip r:embed="rId2"/>
            <a:tile tx="0" ty="0" sx="100000" sy="100000" flip="none" algn="tl"/>
          </a:blipFill>
        </p:spPr>
        <p:txBody>
          <a:bodyPr wrap="square" rtlCol="0">
            <a:spAutoFit/>
          </a:bodyPr>
          <a:lstStyle/>
          <a:p>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তৎকালীন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রীতি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অনুযায়ী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দ্বন্দ্বযুদ্ধের মাধ্যমে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লড়াই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 কুরাইশদের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মধ্য থেকে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উতবা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রাবিয়া, শায়বা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রাবিয়া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ওয়ালিদ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উতবা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লড়াইয়ের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জন্য অগ্রসর হন।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তাদের লড়াইয়ের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আহ্বান শুনে আনসারদের মধ্য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আউফ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হারিস,</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মুয়াবিজ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হারিস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আবদুল্লাহ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রাওয়াহা এগিয়ে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আসেন।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কিন্তু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কুরাইশ যোদ্ধারা তাদেরকে কটাক্ষ করে বলেন যে তারা তাদের যোগ্য না এবং যেন কুরাইশদের সমশ্রেণীর কাউকে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লড়াইয়ের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জন্য পাঠানো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এরপর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তাদের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বদলে</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হামজা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আবদুল মুত্তালিব (রা</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:),উবাইদা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হারিস (রা:)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আলি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আবি তালিবকে (রা:) পাঠানো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endPar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হামজার সাথে </a:t>
            </a:r>
            <a:r>
              <a:rPr lang="bn-IN" sz="2800" b="1" dirty="0" smtClean="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শায়বা,</a:t>
            </a:r>
            <a:endParaRPr lang="en-US" sz="2800" b="1" dirty="0" smtClean="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dirty="0" smtClean="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আলির সাথে </a:t>
            </a:r>
            <a:r>
              <a:rPr lang="bn-IN" sz="2800" b="1" dirty="0" smtClean="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ওয়ালিদ </a:t>
            </a:r>
            <a:r>
              <a:rPr lang="bn-IN" sz="2800" b="1" dirty="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a:t>
            </a:r>
            <a:r>
              <a:rPr lang="bn-IN" sz="2800" b="1" dirty="0" smtClean="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smtClean="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b="1" dirty="0" smtClean="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উবাইদার </a:t>
            </a:r>
            <a:r>
              <a:rPr lang="bn-IN" sz="2800" b="1" dirty="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 উতবা </a:t>
            </a:r>
            <a:r>
              <a:rPr lang="bn-IN" sz="2800" b="1" dirty="0" smtClean="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লড়াইয়ে </a:t>
            </a:r>
            <a:r>
              <a:rPr lang="bn-IN" sz="2800" b="1" dirty="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অবতীর্ণ </a:t>
            </a:r>
            <a:r>
              <a:rPr lang="bn-IN" sz="2800" b="1" dirty="0" smtClean="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endParaRPr lang="en-US" sz="2800" b="1" dirty="0" smtClean="0">
              <a:solidFill>
                <a:srgbClr val="FF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কুরাইশ পক্ষের তিনজনই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লড়াইয়ে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নিহত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 লড়াইয়ে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উবাইদা আহত হন তাই তাকে সেখান থেকে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সরিয়ে নেয়া হয়েছিল</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যুদ্ধের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কয়েকদিন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 তার মৃত্যু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তিনজন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নেতৃস্থানীয়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যোদ্ধার মৃত্যুর ফলে কুরাইশদের মনোবলে ফাটল ধরে।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1143000" y="94938"/>
            <a:ext cx="34290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বদর</a:t>
            </a: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যুদ্ধের</a:t>
            </a: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ঘটনাবলি</a:t>
            </a:r>
            <a:endParaRPr lang="en-US" b="1" dirty="0"/>
          </a:p>
        </p:txBody>
      </p:sp>
    </p:spTree>
    <p:extLst>
      <p:ext uri="{BB962C8B-B14F-4D97-AF65-F5344CB8AC3E}">
        <p14:creationId xmlns:p14="http://schemas.microsoft.com/office/powerpoint/2010/main" val="3684866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6001643"/>
          </a:xfrm>
          <a:prstGeom prst="rect">
            <a:avLst/>
          </a:prstGeom>
          <a:blipFill>
            <a:blip r:embed="rId2"/>
            <a:tile tx="0" ty="0" sx="100000" sy="100000" flip="none" algn="tl"/>
          </a:blipFill>
        </p:spPr>
        <p:txBody>
          <a:bodyPr wrap="square" rtlCol="0">
            <a:spAutoFit/>
          </a:bodyPr>
          <a:lstStyle/>
          <a:p>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দ্বন্দ্বযুদ্ধের পর কুরাইশরা মুসলিমদের উপর আক্রমণ শুরু করে। যুদ্ধের পূর্বে মুহাম্মাদ (সা:) নির্দেশ দেন শত্রুরা বেশি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সংখ্যায়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কাছে এলেই যাতে তীর চালানো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 যুদ্ধে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মক্কার কুরাইশরা ছত্রভঙ্গ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 যায়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 পিছু হটতে বাধ্য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 মুয়াজ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আমর ও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মুয়াজ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আফরা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কুরাইশদের সর্বাধিনায়ক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 জাহলকে হত্যা করেন। বিলালের (রা:) হাতে তার সাবেক মনিব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উমাইয়া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ইবনে খালাফ নিহত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উমর ইবনুল খাত্তাব (রা:) তার মামা আস ইবনে হিশাম ইবনে মুগিরাকে হত্যা করেন</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বিকেলের মধ্যে যুদ্ধ শেষ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 যায়। যুদ্ধ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হওয়ার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 নিহত মুসলিমদেরকে যুদ্ধক্ষেত্রে দাফন করা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 আর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চব্বিশজন প্রধান কুরাইশ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নেতাসহ সবার লাশ কূয়ায়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নিক্ষেপ করা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হয়েছিল</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আরবের রীতি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অনুযায়ী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মুসলিমরা তিনদিন যুদ্ধক্ষেত্রে অবস্থান করার পর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মদিনায়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 আসে</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7308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066800"/>
            <a:ext cx="7924800" cy="40386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চুড়ান্ত ভাগ্য নির্ধারণকারী যুদ্ধ</a:t>
            </a:r>
          </a:p>
          <a:p>
            <a:pPr marL="342900" indent="-342900">
              <a:buAutoNum type="arabicPeriod"/>
            </a:pP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 সামরিক বিজয় </a:t>
            </a:r>
          </a:p>
          <a:p>
            <a:pPr marL="342900" indent="-342900">
              <a:buAutoNum type="arabicPeriod"/>
            </a:pP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মুসলমানদের আত্মবিশ্বাস বৃদ্ধি</a:t>
            </a:r>
          </a:p>
          <a:p>
            <a:pPr marL="342900" indent="-342900">
              <a:buAutoNum type="arabicPeriod"/>
            </a:pP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কুরাইশদের অহংকার ধ্বংস </a:t>
            </a:r>
          </a:p>
          <a:p>
            <a:pPr marL="342900" indent="-342900">
              <a:buAutoNum type="arabicPeriod"/>
            </a:pP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ইহুদি খ্রিস্টানদের মনোবলে ভাঙন</a:t>
            </a:r>
          </a:p>
          <a:p>
            <a:pPr marL="342900" indent="-342900">
              <a:buAutoNum type="arabicPeriod"/>
            </a:pP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ইসলামের প্রসার ও মর্যাদা বৃদ্ধি</a:t>
            </a:r>
          </a:p>
          <a:p>
            <a:pPr marL="342900" indent="-342900">
              <a:buAutoNum type="arabicPeriod"/>
            </a:pP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হযরত মুহাম্মদ (সঃ) পার্থিব ক্ষমতা ভিত্তি স্থাপন</a:t>
            </a:r>
          </a:p>
          <a:p>
            <a:pPr marL="342900" indent="-342900">
              <a:buAutoNum type="arabicPeriod"/>
            </a:pP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বিশ্ববিজয়ের সুচনা</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80468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4200" y="444313"/>
            <a:ext cx="2438400" cy="495697"/>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১. </a:t>
            </a:r>
            <a:r>
              <a:rPr lang="bn-IN" b="1" dirty="0" smtClean="0">
                <a:latin typeface="NikoshBAN" panose="02000000000000000000" pitchFamily="2" charset="0"/>
                <a:cs typeface="NikoshBAN" panose="02000000000000000000" pitchFamily="2" charset="0"/>
              </a:rPr>
              <a:t>চুড়ান্ত </a:t>
            </a:r>
            <a:r>
              <a:rPr lang="bn-IN" b="1" dirty="0">
                <a:latin typeface="NikoshBAN" panose="02000000000000000000" pitchFamily="2" charset="0"/>
                <a:cs typeface="NikoshBAN" panose="02000000000000000000" pitchFamily="2" charset="0"/>
              </a:rPr>
              <a:t>ভাগ্য নির্ধারণকারী যুদ্ধ</a:t>
            </a:r>
          </a:p>
        </p:txBody>
      </p:sp>
      <p:sp>
        <p:nvSpPr>
          <p:cNvPr id="3" name="Rounded Rectangle 2"/>
          <p:cNvSpPr/>
          <p:nvPr/>
        </p:nvSpPr>
        <p:spPr>
          <a:xfrm>
            <a:off x="457200" y="1148310"/>
            <a:ext cx="8458200" cy="21485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smtClean="0">
              <a:latin typeface="NikoshBAN" panose="02000000000000000000" pitchFamily="2" charset="0"/>
              <a:cs typeface="NikoshBAN" panose="02000000000000000000" pitchFamily="2" charset="0"/>
            </a:endParaRPr>
          </a:p>
          <a:p>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বদরের যুদ্ধকে ইসলামের ইতিহাস </a:t>
            </a:r>
            <a:r>
              <a:rPr lang="bn-IN"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চুড়ান্ত ভাগ্য নির্ধারণকারী </a:t>
            </a:r>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 মীমাংসাত্মক যুদ্ধ হিসেবে অভিহিত করা হয়। মুসলমানগণ এ যুদ্ধে পরাজিত হলে ইসলাম চিরদিনের জন্য পৃথিবীর মানচিত্র হতে মুছে যেত। এ সম্পর্কে নিকলসন বলেন, “ম্যারাথনের ন্যায় বদর সমস্ত ইতিহাসে সর্বশ্রেষ্ঠ ও সর্বাপেক্ষা স্মরণীয় যুদ্ধের অন্যতম।”</a:t>
            </a:r>
            <a:endParaRPr lang="bn-IN"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4" name="Rounded Rectangle 3"/>
          <p:cNvSpPr/>
          <p:nvPr/>
        </p:nvSpPr>
        <p:spPr>
          <a:xfrm>
            <a:off x="3124200" y="3484418"/>
            <a:ext cx="2438400" cy="401782"/>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২. </a:t>
            </a:r>
            <a:r>
              <a:rPr lang="bn-IN" b="1" dirty="0" smtClean="0">
                <a:latin typeface="NikoshBAN" panose="02000000000000000000" pitchFamily="2" charset="0"/>
                <a:cs typeface="NikoshBAN" panose="02000000000000000000" pitchFamily="2" charset="0"/>
              </a:rPr>
              <a:t>প্রথম </a:t>
            </a:r>
            <a:r>
              <a:rPr lang="bn-IN" b="1" dirty="0">
                <a:latin typeface="NikoshBAN" panose="02000000000000000000" pitchFamily="2" charset="0"/>
                <a:cs typeface="NikoshBAN" panose="02000000000000000000" pitchFamily="2" charset="0"/>
              </a:rPr>
              <a:t>সামরিক বিজয় </a:t>
            </a:r>
          </a:p>
        </p:txBody>
      </p:sp>
      <p:sp>
        <p:nvSpPr>
          <p:cNvPr id="5" name="Rounded Rectangle 4"/>
          <p:cNvSpPr/>
          <p:nvPr/>
        </p:nvSpPr>
        <p:spPr>
          <a:xfrm>
            <a:off x="471055" y="4170700"/>
            <a:ext cx="8458200" cy="208738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ঐতিহাসিক পি,কে, হিট্টি বলেন, “ইসলাম তার প্রথম ও সর্বাত্মক সামরিক বিজয় অর্জন করছে।” কুরাইশরা মনে করেছিল সামরিক অভিযান করলে হযরত মুহাম্মদ (সঃ) ও ইসলাম ধ্বংস হয়ে যাবে তাদের সে আশআ সফল হয়নি। যোসেফ হেল বলেন, “বদরের যুদ্ধ ইসলামের ইতিহাসে প্রথম বড় ধরনের সামরিক বিজয়।”</a:t>
            </a:r>
            <a:endParaRPr lang="bn-IN"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5906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26566" y="533400"/>
            <a:ext cx="2693234" cy="533400"/>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atin typeface="NikoshBAN" panose="02000000000000000000" pitchFamily="2" charset="0"/>
                <a:cs typeface="NikoshBAN" panose="02000000000000000000" pitchFamily="2" charset="0"/>
              </a:rPr>
              <a:t> </a:t>
            </a:r>
            <a:r>
              <a:rPr lang="bn-IN" b="1" dirty="0" smtClean="0">
                <a:latin typeface="NikoshBAN" panose="02000000000000000000" pitchFamily="2" charset="0"/>
                <a:cs typeface="NikoshBAN" panose="02000000000000000000" pitchFamily="2" charset="0"/>
              </a:rPr>
              <a:t>৩. মুসলমানদের </a:t>
            </a:r>
            <a:r>
              <a:rPr lang="bn-IN" b="1" dirty="0">
                <a:latin typeface="NikoshBAN" panose="02000000000000000000" pitchFamily="2" charset="0"/>
                <a:cs typeface="NikoshBAN" panose="02000000000000000000" pitchFamily="2" charset="0"/>
              </a:rPr>
              <a:t>আত্মবিশ্বাস বৃদ্ধি</a:t>
            </a:r>
          </a:p>
        </p:txBody>
      </p:sp>
      <p:sp>
        <p:nvSpPr>
          <p:cNvPr id="3" name="Rounded Rectangle 2"/>
          <p:cNvSpPr/>
          <p:nvPr/>
        </p:nvSpPr>
        <p:spPr>
          <a:xfrm>
            <a:off x="304800" y="1219200"/>
            <a:ext cx="8458200" cy="214234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বদরের যুদ্ধে জয়লাভের ফলে মুসলমানদের মনোবল ও আত্মবিশ্বাস বৃদ্ধি পায়। মাত্র ৩১৩জন মুসলমান ১০০০কুরাইশদের বিরুদ্ধে জয়লাভ করে মুসলমানদের আত্মবিশ্বাস বহুলাংশে বৃদ্ধি পায়। ঐতিহাসিকরা মনে করেন, এ বিজয় অন্ধধর্মবিশ্বাসের ওপর মহান আল্লাহর একত্ববাদের বিজয়।</a:t>
            </a:r>
            <a:endParaRPr lang="bn-IN"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ounded Rectangle 3"/>
          <p:cNvSpPr/>
          <p:nvPr/>
        </p:nvSpPr>
        <p:spPr>
          <a:xfrm>
            <a:off x="304800" y="4123544"/>
            <a:ext cx="8458200" cy="20486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কুরাইশ ও তার মিত্ররা মনে করত যে সামরিক অভিযান পরিচালনা করে সব সমস্যার সমাধান হয়ে যাবে। কিন্তু বদরের যুদ্ধে শোচনীয় পরাজয় তাদের সে দম্ভ ও অহংকারের মর্মমূলে চরম আঘাত হানে।   </a:t>
            </a:r>
            <a:endParaRPr lang="bn-IN"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3187283" y="3513944"/>
            <a:ext cx="2693234" cy="457200"/>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atin typeface="NikoshBAN" panose="02000000000000000000" pitchFamily="2" charset="0"/>
                <a:cs typeface="NikoshBAN" panose="02000000000000000000" pitchFamily="2" charset="0"/>
              </a:rPr>
              <a:t> </a:t>
            </a:r>
            <a:r>
              <a:rPr lang="bn-IN" b="1" dirty="0" smtClean="0">
                <a:latin typeface="NikoshBAN" panose="02000000000000000000" pitchFamily="2" charset="0"/>
                <a:cs typeface="NikoshBAN" panose="02000000000000000000" pitchFamily="2" charset="0"/>
              </a:rPr>
              <a:t>৪. কুরাইশদের </a:t>
            </a:r>
            <a:r>
              <a:rPr lang="bn-IN" b="1" dirty="0">
                <a:latin typeface="NikoshBAN" panose="02000000000000000000" pitchFamily="2" charset="0"/>
                <a:cs typeface="NikoshBAN" panose="02000000000000000000" pitchFamily="2" charset="0"/>
              </a:rPr>
              <a:t>অহংকার ধ্বংস </a:t>
            </a:r>
          </a:p>
        </p:txBody>
      </p:sp>
    </p:spTree>
    <p:extLst>
      <p:ext uri="{BB962C8B-B14F-4D97-AF65-F5344CB8AC3E}">
        <p14:creationId xmlns:p14="http://schemas.microsoft.com/office/powerpoint/2010/main" val="1767735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0400" y="437213"/>
            <a:ext cx="2819400" cy="446582"/>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atin typeface="NikoshBAN" panose="02000000000000000000" pitchFamily="2" charset="0"/>
                <a:cs typeface="NikoshBAN" panose="02000000000000000000" pitchFamily="2" charset="0"/>
              </a:rPr>
              <a:t> ৫.ইহুদি </a:t>
            </a:r>
            <a:r>
              <a:rPr lang="bn-IN" b="1" dirty="0">
                <a:latin typeface="NikoshBAN" panose="02000000000000000000" pitchFamily="2" charset="0"/>
                <a:cs typeface="NikoshBAN" panose="02000000000000000000" pitchFamily="2" charset="0"/>
              </a:rPr>
              <a:t>খ্রিস্টানদের মনোবলে ভাঙন</a:t>
            </a:r>
          </a:p>
        </p:txBody>
      </p:sp>
      <p:sp>
        <p:nvSpPr>
          <p:cNvPr id="3" name="Rounded Rectangle 2"/>
          <p:cNvSpPr/>
          <p:nvPr/>
        </p:nvSpPr>
        <p:spPr>
          <a:xfrm>
            <a:off x="3164174" y="3104837"/>
            <a:ext cx="2819400" cy="467818"/>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atin typeface="NikoshBAN" panose="02000000000000000000" pitchFamily="2" charset="0"/>
                <a:cs typeface="NikoshBAN" panose="02000000000000000000" pitchFamily="2" charset="0"/>
              </a:rPr>
              <a:t> ৬. ইসলামের </a:t>
            </a:r>
            <a:r>
              <a:rPr lang="bn-IN" b="1" dirty="0">
                <a:latin typeface="NikoshBAN" panose="02000000000000000000" pitchFamily="2" charset="0"/>
                <a:cs typeface="NikoshBAN" panose="02000000000000000000" pitchFamily="2" charset="0"/>
              </a:rPr>
              <a:t>প্রসার ও মর্যাদা বৃদ্ধি</a:t>
            </a:r>
          </a:p>
        </p:txBody>
      </p:sp>
      <p:sp>
        <p:nvSpPr>
          <p:cNvPr id="4" name="Rounded Rectangle 3"/>
          <p:cNvSpPr/>
          <p:nvPr/>
        </p:nvSpPr>
        <p:spPr>
          <a:xfrm>
            <a:off x="419100" y="3781580"/>
            <a:ext cx="8444459" cy="2536461"/>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বদর যুদ্ধের পূর্বে ইসলাম শুধু ধর্ম হিসেবে মদিনায় প্রচলিত ছিল। কিন্তু যুদ্ধের পর এটি রাষ্ট্রীয় পর্যায়ে উন্নীত হয় এবং ইসলামের মর্যাদা ব্যাপকভাবে বৃদ্ধি পায়। জোসেফ হেল বলেন, “ইসলাম ধর্মের প্রতি আরব বিশ্ব এমনকি পৃথিবীর মানুষের আকর্ষণ বৃদ্ধি পায়। দলে দলে লোক ইসলাম ধর্ম গ্রহন করে। এর ফলে মাত্র কয়েক দিনের মধ্যে সমগ্র আরব উপদ্বীপে ইসলাম সম্প্রসারিত হয়।” </a:t>
            </a:r>
            <a:endParaRPr lang="bn-IN"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419100" y="1085225"/>
            <a:ext cx="8382000" cy="18181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বদর যুদ্ধে মুসলমানদের জয়লাভ মদিনার ইহুদি, খ্রিস্টান, পার্শবর্তী বেদুইন ও তাদের মিত্রদের উপর ইসলাম ও হযরত মুহাম্মদ (সঃ) এর কর্তৃত্ব ও প্রভাব সুপ্রতিষ্ঠিত হয়। পি,কে, হিট্টি র মতে, “ইসলাম পূনর্জীবন লাভ করল এবং আত্মরক্ষার পরিবর্তে সম্প্রসারিত হওয়ার নীতি গ্রহন করল।” </a:t>
            </a:r>
            <a:endParaRPr lang="bn-IN"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669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500" y="266700"/>
            <a:ext cx="3848100" cy="571500"/>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atin typeface="NikoshBAN" panose="02000000000000000000" pitchFamily="2" charset="0"/>
                <a:cs typeface="NikoshBAN" panose="02000000000000000000" pitchFamily="2" charset="0"/>
              </a:rPr>
              <a:t> </a:t>
            </a:r>
            <a:r>
              <a:rPr lang="bn-IN" b="1" dirty="0" smtClean="0">
                <a:latin typeface="NikoshBAN" panose="02000000000000000000" pitchFamily="2" charset="0"/>
                <a:cs typeface="NikoshBAN" panose="02000000000000000000" pitchFamily="2" charset="0"/>
              </a:rPr>
              <a:t>৭. হযরত </a:t>
            </a:r>
            <a:r>
              <a:rPr lang="bn-IN" b="1" dirty="0">
                <a:latin typeface="NikoshBAN" panose="02000000000000000000" pitchFamily="2" charset="0"/>
                <a:cs typeface="NikoshBAN" panose="02000000000000000000" pitchFamily="2" charset="0"/>
              </a:rPr>
              <a:t>মুহাম্মদ (সঃ) পার্থিব ক্ষমতা ভিত্তি স্থাপন</a:t>
            </a:r>
          </a:p>
        </p:txBody>
      </p:sp>
      <p:sp>
        <p:nvSpPr>
          <p:cNvPr id="3" name="Rounded Rectangle 2"/>
          <p:cNvSpPr/>
          <p:nvPr/>
        </p:nvSpPr>
        <p:spPr>
          <a:xfrm>
            <a:off x="381000" y="990600"/>
            <a:ext cx="8534400" cy="228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latin typeface="NikoshBAN" panose="02000000000000000000" pitchFamily="2" charset="0"/>
                <a:cs typeface="NikoshBAN" panose="02000000000000000000" pitchFamily="2" charset="0"/>
              </a:rPr>
              <a:t>বদর যুদ্ধে জয়লাভের ফলে মহানবি (সঃ) এর পার্থিব ক্ষমতার ভিত্তি স্থাপিত হয়। ইসলাম একটি রাষ্ট্রীয় ধর্মে পরিনত হয় এবং হযরত মুহাম্মদ (সঃ) আধ্যাত্মিক ও পার্থিব উভয় ক্ষেত্রে নেতৃত্বের স্বীকৃতি লাভ করেন। পি,কে হিট্টি বলেন, “সামরিক অভিযান হিসেবে যত কম গুরুত্বপূর্ণই হোক না কেন, এ গাজওয়া বদর হযরত মুহাম্মদ (সঃ) পার্থিব শক্তির ভিত্তি প্রতিষ্ঠা করে।”</a:t>
            </a:r>
            <a:endParaRPr lang="en-US" sz="2800" b="1" dirty="0">
              <a:solidFill>
                <a:schemeClr val="tx1"/>
              </a:solidFill>
            </a:endParaRPr>
          </a:p>
        </p:txBody>
      </p:sp>
      <p:sp>
        <p:nvSpPr>
          <p:cNvPr id="4" name="Rounded Rectangle 3"/>
          <p:cNvSpPr/>
          <p:nvPr/>
        </p:nvSpPr>
        <p:spPr>
          <a:xfrm>
            <a:off x="3200400" y="3429000"/>
            <a:ext cx="2286000" cy="457200"/>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atin typeface="NikoshBAN" panose="02000000000000000000" pitchFamily="2" charset="0"/>
                <a:cs typeface="NikoshBAN" panose="02000000000000000000" pitchFamily="2" charset="0"/>
              </a:rPr>
              <a:t> </a:t>
            </a:r>
            <a:r>
              <a:rPr lang="bn-IN" b="1" dirty="0" smtClean="0">
                <a:latin typeface="NikoshBAN" panose="02000000000000000000" pitchFamily="2" charset="0"/>
                <a:cs typeface="NikoshBAN" panose="02000000000000000000" pitchFamily="2" charset="0"/>
              </a:rPr>
              <a:t>৮. বিশ্ববিজয়ের </a:t>
            </a:r>
            <a:r>
              <a:rPr lang="bn-IN" b="1" dirty="0">
                <a:latin typeface="NikoshBAN" panose="02000000000000000000" pitchFamily="2" charset="0"/>
                <a:cs typeface="NikoshBAN" panose="02000000000000000000" pitchFamily="2" charset="0"/>
              </a:rPr>
              <a:t>সুচনা</a:t>
            </a:r>
            <a:endParaRPr lang="en-US" b="1" dirty="0">
              <a:latin typeface="NikoshBAN" panose="02000000000000000000" pitchFamily="2" charset="0"/>
              <a:cs typeface="NikoshBAN" panose="02000000000000000000" pitchFamily="2" charset="0"/>
            </a:endParaRPr>
          </a:p>
        </p:txBody>
      </p:sp>
      <p:sp>
        <p:nvSpPr>
          <p:cNvPr id="5" name="Rounded Rectangle 4"/>
          <p:cNvSpPr/>
          <p:nvPr/>
        </p:nvSpPr>
        <p:spPr>
          <a:xfrm>
            <a:off x="381000" y="4038600"/>
            <a:ext cx="8534400" cy="25908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latin typeface="NikoshBAN" panose="02000000000000000000" pitchFamily="2" charset="0"/>
                <a:cs typeface="NikoshBAN" panose="02000000000000000000" pitchFamily="2" charset="0"/>
              </a:rPr>
              <a:t>বদর যুদ্ধে মুসলমানদের জয়লাভ পরবর্তী বিজয়ের পথ প্রদর্শক হিসেবে কাজ করে। এ বিজয়ের পথ ধরে খন্দক,মুতা,হুনায়েন,মক্কা ও তাবুক অভিযানে সফলতাসহ খলিফা ওমর (রাঃ) এর খিলাফতকালে বিশ্ববিজয়ের পথ উম্মুক্ত হয়েছিল। জোসেফ হেল বলেন, “এ যুদ্ধে সর্বপ্রথম প্রদর্শিত ও বিকশিত আরব গুণাবলি যেমন –শৃঙ্খলা ও মৃত্যুর প্রতি উপেক্ষার মনোভাব পরবর্তীকালের সকল সামরিক বিজয় সম্ভব করে।” </a:t>
            </a:r>
            <a:endParaRPr lang="bn-IN"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2727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10200" y="1143000"/>
            <a:ext cx="3200400" cy="707886"/>
          </a:xfrm>
          <a:prstGeom prst="rect">
            <a:avLst/>
          </a:prstGeom>
          <a:noFill/>
        </p:spPr>
        <p:txBody>
          <a:bodyPr wrap="square" rtlCol="0">
            <a:spAutoFit/>
          </a:bodyPr>
          <a:lstStyle/>
          <a:p>
            <a:r>
              <a:rPr lang="bn-IN" sz="4000" dirty="0" smtClean="0"/>
              <a:t> </a:t>
            </a:r>
            <a:endParaRPr lang="en-SG" sz="4000" dirty="0"/>
          </a:p>
        </p:txBody>
      </p:sp>
      <p:sp>
        <p:nvSpPr>
          <p:cNvPr id="2" name="Cube 1"/>
          <p:cNvSpPr/>
          <p:nvPr/>
        </p:nvSpPr>
        <p:spPr>
          <a:xfrm>
            <a:off x="2590800" y="887343"/>
            <a:ext cx="5105400" cy="1600200"/>
          </a:xfrm>
          <a:prstGeom prst="cub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400" y="1113895"/>
            <a:ext cx="5029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9600" b="1" cap="none" spc="0" dirty="0" smtClean="0">
                <a:ln w="11430"/>
                <a:solidFill>
                  <a:srgbClr val="FFC000"/>
                </a:solidFill>
                <a:effectLst>
                  <a:outerShdw blurRad="50800" dist="39000" dir="5460000" algn="tl">
                    <a:srgbClr val="000000">
                      <a:alpha val="38000"/>
                    </a:srgbClr>
                  </a:outerShdw>
                </a:effectLst>
                <a:latin typeface="NikoshBAN" pitchFamily="2" charset="0"/>
                <a:cs typeface="NikoshBAN" pitchFamily="2" charset="0"/>
              </a:rPr>
              <a:t>দলীয় কাজ </a:t>
            </a:r>
            <a:endParaRPr lang="en-SG" sz="9600" b="1" cap="none" spc="0" dirty="0">
              <a:ln w="11430"/>
              <a:solidFill>
                <a:srgbClr val="FFC000"/>
              </a:solidFill>
              <a:effectLst>
                <a:outerShdw blurRad="50800" dist="39000" dir="5460000" algn="tl">
                  <a:srgbClr val="000000">
                    <a:alpha val="38000"/>
                  </a:srgbClr>
                </a:outerShdw>
              </a:effectLst>
            </a:endParaRPr>
          </a:p>
        </p:txBody>
      </p:sp>
      <p:sp>
        <p:nvSpPr>
          <p:cNvPr id="3" name="Frame 2"/>
          <p:cNvSpPr/>
          <p:nvPr/>
        </p:nvSpPr>
        <p:spPr>
          <a:xfrm>
            <a:off x="304800" y="2936023"/>
            <a:ext cx="8610600" cy="2016977"/>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3211086"/>
            <a:ext cx="8153399" cy="1466850"/>
          </a:xfrm>
          <a:prstGeom prst="rect">
            <a:avLst/>
          </a:prstGeom>
        </p:spPr>
      </p:pic>
      <p:sp>
        <p:nvSpPr>
          <p:cNvPr id="12" name="TextBox 11"/>
          <p:cNvSpPr txBox="1"/>
          <p:nvPr/>
        </p:nvSpPr>
        <p:spPr>
          <a:xfrm>
            <a:off x="1501486" y="3344346"/>
            <a:ext cx="6903028" cy="1200329"/>
          </a:xfrm>
          <a:prstGeom prst="rect">
            <a:avLst/>
          </a:prstGeom>
          <a:noFill/>
        </p:spPr>
        <p:txBody>
          <a:bodyPr wrap="square" rtlCol="0">
            <a:spAutoFit/>
          </a:bodyPr>
          <a:lstStyle/>
          <a:p>
            <a:r>
              <a:rPr lang="bn-IN" sz="36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বদরের যুদ্ধ মুসলমানদের ঈমানী শক্তি বৃদ্ধি </a:t>
            </a:r>
            <a:r>
              <a:rPr lang="en-US" sz="36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ও</a:t>
            </a:r>
            <a:r>
              <a:rPr lang="bn-IN" sz="36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বিশ্ব বিজয়ের পথ প্রশস্ত করে?বিশ্লেষণ কর।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800" decel="100000"/>
                                        <p:tgtEl>
                                          <p:spTgt spid="12"/>
                                        </p:tgtEl>
                                      </p:cBhvr>
                                    </p:animEffect>
                                    <p:anim calcmode="lin" valueType="num">
                                      <p:cBhvr>
                                        <p:cTn id="15" dur="800" decel="100000" fill="hold"/>
                                        <p:tgtEl>
                                          <p:spTgt spid="12"/>
                                        </p:tgtEl>
                                        <p:attrNameLst>
                                          <p:attrName>style.rotation</p:attrName>
                                        </p:attrNameLst>
                                      </p:cBhvr>
                                      <p:tavLst>
                                        <p:tav tm="0">
                                          <p:val>
                                            <p:fltVal val="-90"/>
                                          </p:val>
                                        </p:tav>
                                        <p:tav tm="100000">
                                          <p:val>
                                            <p:fltVal val="0"/>
                                          </p:val>
                                        </p:tav>
                                      </p:tavLst>
                                    </p:anim>
                                    <p:anim calcmode="lin" valueType="num">
                                      <p:cBhvr>
                                        <p:cTn id="16" dur="800" decel="100000" fill="hold"/>
                                        <p:tgtEl>
                                          <p:spTgt spid="12"/>
                                        </p:tgtEl>
                                        <p:attrNameLst>
                                          <p:attrName>ppt_x</p:attrName>
                                        </p:attrNameLst>
                                      </p:cBhvr>
                                      <p:tavLst>
                                        <p:tav tm="0">
                                          <p:val>
                                            <p:strVal val="#ppt_x+0.4"/>
                                          </p:val>
                                        </p:tav>
                                        <p:tav tm="100000">
                                          <p:val>
                                            <p:strVal val="#ppt_x-0.05"/>
                                          </p:val>
                                        </p:tav>
                                      </p:tavLst>
                                    </p:anim>
                                    <p:anim calcmode="lin" valueType="num">
                                      <p:cBhvr>
                                        <p:cTn id="17" dur="800" decel="100000" fill="hold"/>
                                        <p:tgtEl>
                                          <p:spTgt spid="1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2430283" y="456700"/>
            <a:ext cx="4038600" cy="762000"/>
          </a:xfrm>
          <a:prstGeom prst="doubleWav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2502424" y="415111"/>
            <a:ext cx="3894317" cy="830997"/>
          </a:xfrm>
          <a:prstGeom prst="rect">
            <a:avLst/>
          </a:prstGeom>
          <a:noFill/>
        </p:spPr>
        <p:txBody>
          <a:bodyPr wrap="square" rtlCol="0">
            <a:spAutoFit/>
          </a:bodyPr>
          <a:lstStyle/>
          <a:p>
            <a:r>
              <a:rPr lang="bn-IN" sz="48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বহুনির্বাচনী প্রশ্নোত্তর</a:t>
            </a:r>
            <a:endParaRPr lang="en-SG" sz="4800" dirty="0">
              <a:latin typeface="NikoshBAN" pitchFamily="2" charset="0"/>
              <a:cs typeface="NikoshBAN" pitchFamily="2" charset="0"/>
            </a:endParaRPr>
          </a:p>
        </p:txBody>
      </p:sp>
      <p:sp>
        <p:nvSpPr>
          <p:cNvPr id="8" name="TextBox 7"/>
          <p:cNvSpPr txBox="1"/>
          <p:nvPr/>
        </p:nvSpPr>
        <p:spPr>
          <a:xfrm>
            <a:off x="1371600" y="1246108"/>
            <a:ext cx="7086600" cy="1384995"/>
          </a:xfrm>
          <a:prstGeom prst="rect">
            <a:avLst/>
          </a:prstGeom>
          <a:solidFill>
            <a:schemeClr val="accent1">
              <a:lumMod val="20000"/>
              <a:lumOff val="8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bn-IN" sz="2800" dirty="0" smtClean="0">
                <a:solidFill>
                  <a:srgbClr val="FF0000"/>
                </a:solidFill>
                <a:latin typeface="NikoshBAN" pitchFamily="2" charset="0"/>
                <a:cs typeface="NikoshBAN" pitchFamily="2" charset="0"/>
              </a:rPr>
              <a:t>প্রশ্নঃ বদরের যুদ্ধে কতজন মুসলিম সৈন্য শাহাদাৎ বরণ করেন ?</a:t>
            </a:r>
          </a:p>
          <a:p>
            <a:r>
              <a:rPr lang="bn-IN" sz="2800" dirty="0" smtClean="0">
                <a:solidFill>
                  <a:srgbClr val="FF0000"/>
                </a:solidFill>
                <a:latin typeface="NikoshBAN" pitchFamily="2" charset="0"/>
                <a:cs typeface="NikoshBAN" pitchFamily="2" charset="0"/>
              </a:rPr>
              <a:t>(ক) ১০ জন 		(খ) ১২ জন </a:t>
            </a:r>
          </a:p>
          <a:p>
            <a:r>
              <a:rPr lang="bn-IN" sz="2800" dirty="0" smtClean="0">
                <a:solidFill>
                  <a:srgbClr val="FF0000"/>
                </a:solidFill>
                <a:latin typeface="NikoshBAN" pitchFamily="2" charset="0"/>
                <a:cs typeface="NikoshBAN" pitchFamily="2" charset="0"/>
              </a:rPr>
              <a:t>(গ) ১৩ জন 		(ঘ) ১৪ জন  </a:t>
            </a:r>
            <a:endParaRPr lang="en-SG" sz="2800" dirty="0">
              <a:solidFill>
                <a:srgbClr val="FF0000"/>
              </a:solidFill>
              <a:latin typeface="NikoshBAN" pitchFamily="2" charset="0"/>
              <a:cs typeface="NikoshBAN" pitchFamily="2" charset="0"/>
            </a:endParaRPr>
          </a:p>
        </p:txBody>
      </p:sp>
      <p:sp>
        <p:nvSpPr>
          <p:cNvPr id="9" name="TextBox 8"/>
          <p:cNvSpPr txBox="1"/>
          <p:nvPr/>
        </p:nvSpPr>
        <p:spPr>
          <a:xfrm>
            <a:off x="1371600" y="2856133"/>
            <a:ext cx="7086600" cy="1815882"/>
          </a:xfrm>
          <a:prstGeom prst="rect">
            <a:avLst/>
          </a:prstGeom>
          <a:blipFill>
            <a:blip r:embed="rId3"/>
            <a:tile tx="0" ty="0" sx="100000" sy="100000" flip="none" algn="tl"/>
          </a:blip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IN" sz="2800" dirty="0" smtClean="0">
                <a:solidFill>
                  <a:schemeClr val="tx1"/>
                </a:solidFill>
                <a:latin typeface="NikoshBAN" pitchFamily="2" charset="0"/>
                <a:cs typeface="NikoshBAN" pitchFamily="2" charset="0"/>
              </a:rPr>
              <a:t>প্রশ্নঃ হিজরী কোন মাসের কত তারিখে বদরের যুদ্ধ সংঘটিত হয়েছিল ?</a:t>
            </a:r>
          </a:p>
          <a:p>
            <a:r>
              <a:rPr lang="bn-IN" sz="2800" dirty="0" smtClean="0">
                <a:solidFill>
                  <a:schemeClr val="tx1"/>
                </a:solidFill>
                <a:latin typeface="NikoshBAN" pitchFamily="2" charset="0"/>
                <a:cs typeface="NikoshBAN" pitchFamily="2" charset="0"/>
              </a:rPr>
              <a:t>(ক) ১২ ই রবিউল আওয়াল 	(খ) ১৭ ই রমজান </a:t>
            </a:r>
          </a:p>
          <a:p>
            <a:r>
              <a:rPr lang="bn-IN" sz="2800" dirty="0" smtClean="0">
                <a:solidFill>
                  <a:schemeClr val="tx1"/>
                </a:solidFill>
                <a:latin typeface="NikoshBAN" pitchFamily="2" charset="0"/>
                <a:cs typeface="NikoshBAN" pitchFamily="2" charset="0"/>
              </a:rPr>
              <a:t>(গ) ১১ ই শাওয়াল 		(ঘ) ১৪ ই রজব  </a:t>
            </a:r>
            <a:endParaRPr lang="en-SG" sz="2800" dirty="0">
              <a:solidFill>
                <a:schemeClr val="tx1"/>
              </a:solidFill>
              <a:latin typeface="NikoshBAN" pitchFamily="2" charset="0"/>
              <a:cs typeface="NikoshBAN" pitchFamily="2" charset="0"/>
            </a:endParaRPr>
          </a:p>
        </p:txBody>
      </p:sp>
      <p:sp>
        <p:nvSpPr>
          <p:cNvPr id="10" name="TextBox 9"/>
          <p:cNvSpPr txBox="1"/>
          <p:nvPr/>
        </p:nvSpPr>
        <p:spPr>
          <a:xfrm>
            <a:off x="1371600" y="4876800"/>
            <a:ext cx="7086600" cy="1815882"/>
          </a:xfrm>
          <a:prstGeom prst="rect">
            <a:avLst/>
          </a:prstGeom>
          <a:blipFill>
            <a:blip r:embed="rId4"/>
            <a:tile tx="0" ty="0" sx="100000" sy="100000" flip="none" algn="tl"/>
          </a:blip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2800" dirty="0" smtClean="0">
                <a:solidFill>
                  <a:schemeClr val="tx1"/>
                </a:solidFill>
                <a:latin typeface="NikoshBAN" pitchFamily="2" charset="0"/>
                <a:cs typeface="NikoshBAN" pitchFamily="2" charset="0"/>
              </a:rPr>
              <a:t>প্রশ্নঃ হযরত মুহাম্মাদ (সঃ) এর জীবনের প্রথম যুদ্ধ কত খ্রীষ্টাব্দে সংঘটিত হয় ?</a:t>
            </a:r>
          </a:p>
          <a:p>
            <a:r>
              <a:rPr lang="bn-IN" sz="2800" dirty="0" smtClean="0">
                <a:solidFill>
                  <a:schemeClr val="tx1"/>
                </a:solidFill>
                <a:latin typeface="NikoshBAN" pitchFamily="2" charset="0"/>
                <a:cs typeface="NikoshBAN" pitchFamily="2" charset="0"/>
              </a:rPr>
              <a:t>(ক) ৬২২ খ্রীষ্টাব্দে 		(খ) ৬২৪ খ্রীষ্টাব্দে </a:t>
            </a:r>
          </a:p>
          <a:p>
            <a:r>
              <a:rPr lang="bn-IN" sz="2800" dirty="0" smtClean="0">
                <a:solidFill>
                  <a:schemeClr val="tx1"/>
                </a:solidFill>
                <a:latin typeface="NikoshBAN" pitchFamily="2" charset="0"/>
                <a:cs typeface="NikoshBAN" pitchFamily="2" charset="0"/>
              </a:rPr>
              <a:t>(গ) ৬২৮ খ্রীষ্টাব্দে 		(ঘ) ৬৩০ খ্রীষ্টাব্দে  </a:t>
            </a:r>
            <a:endParaRPr lang="en-SG" sz="2800" dirty="0">
              <a:solidFill>
                <a:schemeClr val="tx1"/>
              </a:solidFill>
              <a:latin typeface="NikoshBAN" pitchFamily="2" charset="0"/>
              <a:cs typeface="NikoshBAN" pitchFamily="2" charset="0"/>
            </a:endParaRPr>
          </a:p>
        </p:txBody>
      </p:sp>
      <p:sp>
        <p:nvSpPr>
          <p:cNvPr id="12" name="TextBox 11"/>
          <p:cNvSpPr txBox="1"/>
          <p:nvPr/>
        </p:nvSpPr>
        <p:spPr>
          <a:xfrm>
            <a:off x="4036252" y="1984299"/>
            <a:ext cx="413331" cy="769441"/>
          </a:xfrm>
          <a:prstGeom prst="rect">
            <a:avLst/>
          </a:prstGeom>
          <a:noFill/>
        </p:spPr>
        <p:txBody>
          <a:bodyPr wrap="square" rtlCol="0">
            <a:spAutoFit/>
          </a:bodyPr>
          <a:lstStyle/>
          <a:p>
            <a:r>
              <a:rPr lang="en-SG" sz="4400" b="1" dirty="0" smtClean="0">
                <a:latin typeface="NikoshBAN" pitchFamily="2" charset="0"/>
                <a:cs typeface="NikoshBAN" pitchFamily="2" charset="0"/>
              </a:rPr>
              <a:t>∙</a:t>
            </a:r>
            <a:endParaRPr lang="en-SG" sz="2400" b="1" dirty="0">
              <a:latin typeface="NikoshBAN" pitchFamily="2" charset="0"/>
              <a:cs typeface="NikoshBAN" pitchFamily="2" charset="0"/>
            </a:endParaRPr>
          </a:p>
        </p:txBody>
      </p:sp>
      <p:sp>
        <p:nvSpPr>
          <p:cNvPr id="13" name="TextBox 12"/>
          <p:cNvSpPr txBox="1"/>
          <p:nvPr/>
        </p:nvSpPr>
        <p:spPr>
          <a:xfrm>
            <a:off x="4924864" y="3595468"/>
            <a:ext cx="457200" cy="646331"/>
          </a:xfrm>
          <a:prstGeom prst="rect">
            <a:avLst/>
          </a:prstGeom>
          <a:noFill/>
        </p:spPr>
        <p:txBody>
          <a:bodyPr wrap="square" rtlCol="0">
            <a:spAutoFit/>
          </a:bodyPr>
          <a:lstStyle/>
          <a:p>
            <a:r>
              <a:rPr lang="en-SG" sz="3600" b="1" dirty="0" smtClean="0">
                <a:solidFill>
                  <a:srgbClr val="FF0066"/>
                </a:solidFill>
              </a:rPr>
              <a:t>√</a:t>
            </a:r>
            <a:endParaRPr lang="en-SG" b="1" dirty="0">
              <a:solidFill>
                <a:srgbClr val="FF0066"/>
              </a:solidFill>
            </a:endParaRPr>
          </a:p>
        </p:txBody>
      </p:sp>
      <p:sp>
        <p:nvSpPr>
          <p:cNvPr id="14" name="TextBox 13"/>
          <p:cNvSpPr txBox="1"/>
          <p:nvPr/>
        </p:nvSpPr>
        <p:spPr>
          <a:xfrm>
            <a:off x="4924864" y="5598591"/>
            <a:ext cx="533400" cy="646331"/>
          </a:xfrm>
          <a:prstGeom prst="rect">
            <a:avLst/>
          </a:prstGeom>
          <a:noFill/>
          <a:ln w="38100">
            <a:noFill/>
          </a:ln>
        </p:spPr>
        <p:txBody>
          <a:bodyPr wrap="square" rtlCol="0">
            <a:spAutoFit/>
          </a:bodyPr>
          <a:lstStyle/>
          <a:p>
            <a:r>
              <a:rPr lang="en-SG" sz="3600" b="1" dirty="0" smtClean="0">
                <a:solidFill>
                  <a:srgbClr val="FF0000"/>
                </a:solidFill>
              </a:rPr>
              <a:t>√</a:t>
            </a:r>
            <a:endParaRPr lang="en-SG" sz="2400"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7">
                                            <p:txEl>
                                              <p:pRg st="0" end="0"/>
                                            </p:txEl>
                                          </p:spTgt>
                                        </p:tgtEl>
                                        <p:attrNameLst>
                                          <p:attrName>ppt_w</p:attrName>
                                        </p:attrNameLst>
                                      </p:cBhvr>
                                    </p:anim>
                                    <p:anim by="(#ppt_w*0.50)" calcmode="lin" valueType="num">
                                      <p:cBhvr>
                                        <p:cTn id="15" dur="500" decel="50000" autoRev="1" fill="hold">
                                          <p:stCondLst>
                                            <p:cond delay="0"/>
                                          </p:stCondLst>
                                        </p:cTn>
                                        <p:tgtEl>
                                          <p:spTgt spid="7">
                                            <p:txEl>
                                              <p:pRg st="0" end="0"/>
                                            </p:txEl>
                                          </p:spTgt>
                                        </p:tgtEl>
                                        <p:attrNameLst>
                                          <p:attrName>ppt_x</p:attrName>
                                        </p:attrNameLst>
                                      </p:cBhvr>
                                    </p:anim>
                                    <p:anim from="(-#ppt_h/2)" to="(#ppt_y)" calcmode="lin" valueType="num">
                                      <p:cBhvr>
                                        <p:cTn id="16" dur="1000" fill="hold">
                                          <p:stCondLst>
                                            <p:cond delay="0"/>
                                          </p:stCondLst>
                                        </p:cTn>
                                        <p:tgtEl>
                                          <p:spTgt spid="7">
                                            <p:txEl>
                                              <p:pRg st="0" end="0"/>
                                            </p:txEl>
                                          </p:spTgt>
                                        </p:tgtEl>
                                        <p:attrNameLst>
                                          <p:attrName>ppt_y</p:attrName>
                                        </p:attrNameLst>
                                      </p:cBhvr>
                                    </p:anim>
                                    <p:animRot by="21600000">
                                      <p:cBhvr>
                                        <p:cTn id="17" dur="1000" fill="hold">
                                          <p:stCondLst>
                                            <p:cond delay="0"/>
                                          </p:stCondLst>
                                        </p:cTn>
                                        <p:tgtEl>
                                          <p:spTgt spid="7">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from="(-#ppt_w/2)" to="(#ppt_x)" calcmode="lin" valueType="num">
                                      <p:cBhvr>
                                        <p:cTn id="22" dur="600" fill="hold">
                                          <p:stCondLst>
                                            <p:cond delay="0"/>
                                          </p:stCondLst>
                                        </p:cTn>
                                        <p:tgtEl>
                                          <p:spTgt spid="8"/>
                                        </p:tgtEl>
                                        <p:attrNameLst>
                                          <p:attrName>ppt_x</p:attrName>
                                        </p:attrNameLst>
                                      </p:cBhvr>
                                    </p:anim>
                                    <p:anim from="0" to="-1.0" calcmode="lin" valueType="num">
                                      <p:cBhvr>
                                        <p:cTn id="23" dur="200" decel="50000" autoRev="1" fill="hold">
                                          <p:stCondLst>
                                            <p:cond delay="600"/>
                                          </p:stCondLst>
                                        </p:cTn>
                                        <p:tgtEl>
                                          <p:spTgt spid="8"/>
                                        </p:tgtEl>
                                        <p:attrNameLst>
                                          <p:attrName>xshear</p:attrName>
                                        </p:attrNameLst>
                                      </p:cBhvr>
                                    </p:anim>
                                    <p:animScale>
                                      <p:cBhvr>
                                        <p:cTn id="24" dur="200" decel="100000" autoRev="1" fill="hold">
                                          <p:stCondLst>
                                            <p:cond delay="600"/>
                                          </p:stCondLst>
                                        </p:cTn>
                                        <p:tgtEl>
                                          <p:spTgt spid="8"/>
                                        </p:tgtEl>
                                      </p:cBhvr>
                                      <p:from x="100000" y="100000"/>
                                      <p:to x="80000" y="100000"/>
                                    </p:animScale>
                                    <p:anim by="(#ppt_h/3+#ppt_w*0.1)" calcmode="lin" valueType="num">
                                      <p:cBhvr additive="sum">
                                        <p:cTn id="25" dur="200" decel="100000" autoRev="1" fill="hold">
                                          <p:stCondLst>
                                            <p:cond delay="600"/>
                                          </p:stCondLst>
                                        </p:cTn>
                                        <p:tgtEl>
                                          <p:spTgt spid="8"/>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0" nodeType="click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1"/>
                                          </p:val>
                                        </p:tav>
                                        <p:tav tm="100000">
                                          <p:val>
                                            <p:strVal val="#ppt_x"/>
                                          </p:val>
                                        </p:tav>
                                      </p:tavLst>
                                    </p:anim>
                                    <p:anim calcmode="lin" valueType="num">
                                      <p:cBhvr>
                                        <p:cTn id="3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from="(-#ppt_w/2)" to="(#ppt_x)" calcmode="lin" valueType="num">
                                      <p:cBhvr>
                                        <p:cTn id="43" dur="600" fill="hold">
                                          <p:stCondLst>
                                            <p:cond delay="0"/>
                                          </p:stCondLst>
                                        </p:cTn>
                                        <p:tgtEl>
                                          <p:spTgt spid="13">
                                            <p:txEl>
                                              <p:pRg st="0" end="0"/>
                                            </p:txEl>
                                          </p:spTgt>
                                        </p:tgtEl>
                                        <p:attrNameLst>
                                          <p:attrName>ppt_x</p:attrName>
                                        </p:attrNameLst>
                                      </p:cBhvr>
                                    </p:anim>
                                    <p:anim from="0" to="-1.0" calcmode="lin" valueType="num">
                                      <p:cBhvr>
                                        <p:cTn id="44" dur="200" decel="50000" autoRev="1" fill="hold">
                                          <p:stCondLst>
                                            <p:cond delay="600"/>
                                          </p:stCondLst>
                                        </p:cTn>
                                        <p:tgtEl>
                                          <p:spTgt spid="13">
                                            <p:txEl>
                                              <p:pRg st="0" end="0"/>
                                            </p:txEl>
                                          </p:spTgt>
                                        </p:tgtEl>
                                        <p:attrNameLst>
                                          <p:attrName>xshear</p:attrName>
                                        </p:attrNameLst>
                                      </p:cBhvr>
                                    </p:anim>
                                    <p:animScale>
                                      <p:cBhvr>
                                        <p:cTn id="45" dur="200" decel="100000" autoRev="1" fill="hold">
                                          <p:stCondLst>
                                            <p:cond delay="600"/>
                                          </p:stCondLst>
                                        </p:cTn>
                                        <p:tgtEl>
                                          <p:spTgt spid="13">
                                            <p:txEl>
                                              <p:pRg st="0" end="0"/>
                                            </p:txEl>
                                          </p:spTgt>
                                        </p:tgtEl>
                                      </p:cBhvr>
                                      <p:from x="100000" y="100000"/>
                                      <p:to x="80000" y="100000"/>
                                    </p:animScale>
                                    <p:anim by="(#ppt_h/3+#ppt_w*0.1)" calcmode="lin" valueType="num">
                                      <p:cBhvr additive="sum">
                                        <p:cTn id="46" dur="200" decel="100000" autoRev="1" fill="hold">
                                          <p:stCondLst>
                                            <p:cond delay="600"/>
                                          </p:stCondLst>
                                        </p:cTn>
                                        <p:tgtEl>
                                          <p:spTgt spid="13">
                                            <p:txEl>
                                              <p:pRg st="0" end="0"/>
                                            </p:txEl>
                                          </p:spTgt>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770" decel="100000"/>
                                        <p:tgtEl>
                                          <p:spTgt spid="10"/>
                                        </p:tgtEl>
                                      </p:cBhvr>
                                    </p:animEffect>
                                    <p:animScale>
                                      <p:cBhvr>
                                        <p:cTn id="52" dur="770" decel="100000"/>
                                        <p:tgtEl>
                                          <p:spTgt spid="10"/>
                                        </p:tgtEl>
                                      </p:cBhvr>
                                      <p:from x="10000" y="10000"/>
                                      <p:to x="200000" y="450000"/>
                                    </p:animScale>
                                    <p:animScale>
                                      <p:cBhvr>
                                        <p:cTn id="53" dur="1230" accel="100000" fill="hold">
                                          <p:stCondLst>
                                            <p:cond delay="770"/>
                                          </p:stCondLst>
                                        </p:cTn>
                                        <p:tgtEl>
                                          <p:spTgt spid="10"/>
                                        </p:tgtEl>
                                      </p:cBhvr>
                                      <p:from x="200000" y="450000"/>
                                      <p:to x="100000" y="100000"/>
                                    </p:animScale>
                                    <p:set>
                                      <p:cBhvr>
                                        <p:cTn id="54" dur="770" fill="hold"/>
                                        <p:tgtEl>
                                          <p:spTgt spid="10"/>
                                        </p:tgtEl>
                                        <p:attrNameLst>
                                          <p:attrName>ppt_x</p:attrName>
                                        </p:attrNameLst>
                                      </p:cBhvr>
                                      <p:to>
                                        <p:strVal val="(0.5)"/>
                                      </p:to>
                                    </p:set>
                                    <p:anim from="(0.5)" to="(#ppt_x)" calcmode="lin" valueType="num">
                                      <p:cBhvr>
                                        <p:cTn id="55" dur="1230" accel="100000" fill="hold">
                                          <p:stCondLst>
                                            <p:cond delay="770"/>
                                          </p:stCondLst>
                                        </p:cTn>
                                        <p:tgtEl>
                                          <p:spTgt spid="10"/>
                                        </p:tgtEl>
                                        <p:attrNameLst>
                                          <p:attrName>ppt_x</p:attrName>
                                        </p:attrNameLst>
                                      </p:cBhvr>
                                    </p:anim>
                                    <p:set>
                                      <p:cBhvr>
                                        <p:cTn id="56" dur="770" fill="hold"/>
                                        <p:tgtEl>
                                          <p:spTgt spid="10"/>
                                        </p:tgtEl>
                                        <p:attrNameLst>
                                          <p:attrName>ppt_y</p:attrName>
                                        </p:attrNameLst>
                                      </p:cBhvr>
                                      <p:to>
                                        <p:strVal val="(#ppt_y+0.4)"/>
                                      </p:to>
                                    </p:set>
                                    <p:anim from="(#ppt_y+0.4)" to="(#ppt_y)" calcmode="lin" valueType="num">
                                      <p:cBhvr>
                                        <p:cTn id="57" dur="1230" accel="100000" fill="hold">
                                          <p:stCondLst>
                                            <p:cond delay="770"/>
                                          </p:stCondLst>
                                        </p:cTn>
                                        <p:tgtEl>
                                          <p:spTgt spid="10"/>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800" decel="100000"/>
                                        <p:tgtEl>
                                          <p:spTgt spid="14"/>
                                        </p:tgtEl>
                                      </p:cBhvr>
                                    </p:animEffect>
                                    <p:anim calcmode="lin" valueType="num">
                                      <p:cBhvr>
                                        <p:cTn id="63" dur="800" decel="100000" fill="hold"/>
                                        <p:tgtEl>
                                          <p:spTgt spid="14"/>
                                        </p:tgtEl>
                                        <p:attrNameLst>
                                          <p:attrName>style.rotation</p:attrName>
                                        </p:attrNameLst>
                                      </p:cBhvr>
                                      <p:tavLst>
                                        <p:tav tm="0">
                                          <p:val>
                                            <p:fltVal val="-90"/>
                                          </p:val>
                                        </p:tav>
                                        <p:tav tm="100000">
                                          <p:val>
                                            <p:fltVal val="0"/>
                                          </p:val>
                                        </p:tav>
                                      </p:tavLst>
                                    </p:anim>
                                    <p:anim calcmode="lin" valueType="num">
                                      <p:cBhvr>
                                        <p:cTn id="64" dur="800" decel="100000" fill="hold"/>
                                        <p:tgtEl>
                                          <p:spTgt spid="14"/>
                                        </p:tgtEl>
                                        <p:attrNameLst>
                                          <p:attrName>ppt_x</p:attrName>
                                        </p:attrNameLst>
                                      </p:cBhvr>
                                      <p:tavLst>
                                        <p:tav tm="0">
                                          <p:val>
                                            <p:strVal val="#ppt_x+0.4"/>
                                          </p:val>
                                        </p:tav>
                                        <p:tav tm="100000">
                                          <p:val>
                                            <p:strVal val="#ppt_x-0.05"/>
                                          </p:val>
                                        </p:tav>
                                      </p:tavLst>
                                    </p:anim>
                                    <p:anim calcmode="lin" valueType="num">
                                      <p:cBhvr>
                                        <p:cTn id="65" dur="800" decel="100000" fill="hold"/>
                                        <p:tgtEl>
                                          <p:spTgt spid="14"/>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94966" y="1577133"/>
            <a:ext cx="8224180" cy="1446550"/>
          </a:xfrm>
          <a:prstGeom prst="rect">
            <a:avLst/>
          </a:prstGeom>
          <a:blipFill>
            <a:blip r:embed="rId2"/>
            <a:tile tx="0" ty="0" sx="100000" sy="100000" flip="none" algn="tl"/>
          </a:blipFill>
        </p:spPr>
        <p:txBody>
          <a:bodyPr wrap="square" rtlCol="0">
            <a:spAutoFit/>
          </a:bodyPr>
          <a:lstStyle/>
          <a:p>
            <a:r>
              <a:rPr lang="bn-IN" sz="3200" dirty="0" smtClean="0">
                <a:latin typeface="NikoshBAN" pitchFamily="2" charset="0"/>
                <a:cs typeface="NikoshBAN" pitchFamily="2" charset="0"/>
              </a:rPr>
              <a:t>প্রশ্নঃ বদরের যুদ্ধের প্রত্যক্ষ কারণ কী ? </a:t>
            </a:r>
          </a:p>
          <a:p>
            <a:r>
              <a:rPr lang="bn-IN" sz="2800" dirty="0" smtClean="0">
                <a:latin typeface="NikoshBAN" pitchFamily="2" charset="0"/>
                <a:cs typeface="NikoshBAN" pitchFamily="2" charset="0"/>
              </a:rPr>
              <a:t>(ক) কুরাইশদের বিরোধীতা </a:t>
            </a:r>
            <a:r>
              <a:rPr lang="bn-IN" sz="2800" dirty="0">
                <a:latin typeface="NikoshBAN" pitchFamily="2" charset="0"/>
                <a:cs typeface="NikoshBAN" pitchFamily="2" charset="0"/>
              </a:rPr>
              <a:t> </a:t>
            </a:r>
            <a:r>
              <a:rPr lang="bn-IN" sz="2800" dirty="0" smtClean="0">
                <a:latin typeface="NikoshBAN" pitchFamily="2" charset="0"/>
                <a:cs typeface="NikoshBAN" pitchFamily="2" charset="0"/>
              </a:rPr>
              <a:t> (খ) আবু সুফিয়ানের কাফেলা আক্রমন </a:t>
            </a:r>
          </a:p>
          <a:p>
            <a:r>
              <a:rPr lang="bn-IN" sz="2800" dirty="0" smtClean="0">
                <a:latin typeface="NikoshBAN" pitchFamily="2" charset="0"/>
                <a:cs typeface="NikoshBAN" pitchFamily="2" charset="0"/>
              </a:rPr>
              <a:t>(গ) নাখলার খণ্ডযুদ্ধ 	     (ঘ) কুরাইশদের ঈর্ষা </a:t>
            </a:r>
            <a:endParaRPr lang="en-SG" sz="2800" dirty="0" smtClean="0">
              <a:latin typeface="NikoshBAN" pitchFamily="2" charset="0"/>
              <a:cs typeface="NikoshBAN" pitchFamily="2" charset="0"/>
            </a:endParaRPr>
          </a:p>
        </p:txBody>
      </p:sp>
      <p:sp>
        <p:nvSpPr>
          <p:cNvPr id="2" name="Flowchart: Off-page Connector 1"/>
          <p:cNvSpPr/>
          <p:nvPr/>
        </p:nvSpPr>
        <p:spPr>
          <a:xfrm>
            <a:off x="3429000" y="577878"/>
            <a:ext cx="2057400" cy="838200"/>
          </a:xfrm>
          <a:prstGeom prst="flowChartOffpage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rgbClr val="FFFF00"/>
                </a:solidFill>
                <a:latin typeface="NikoshBAN" pitchFamily="2" charset="0"/>
                <a:cs typeface="NikoshBAN" pitchFamily="2" charset="0"/>
              </a:rPr>
              <a:t> একক কাজ  </a:t>
            </a:r>
            <a:endParaRPr lang="en-SG" b="1" dirty="0">
              <a:solidFill>
                <a:srgbClr val="FFFF00"/>
              </a:solidFill>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03" y="2505302"/>
            <a:ext cx="366363" cy="518381"/>
          </a:xfrm>
          <a:prstGeom prst="rect">
            <a:avLst/>
          </a:prstGeom>
        </p:spPr>
      </p:pic>
      <p:sp>
        <p:nvSpPr>
          <p:cNvPr id="5" name="TextBox 4"/>
          <p:cNvSpPr txBox="1"/>
          <p:nvPr/>
        </p:nvSpPr>
        <p:spPr>
          <a:xfrm>
            <a:off x="529602" y="3184738"/>
            <a:ext cx="8184907" cy="3170099"/>
          </a:xfrm>
          <a:prstGeom prst="rect">
            <a:avLst/>
          </a:prstGeom>
          <a:blipFill>
            <a:blip r:embed="rId4"/>
            <a:tile tx="0" ty="0" sx="100000" sy="100000" flip="none" algn="tl"/>
          </a:blipFill>
        </p:spPr>
        <p:txBody>
          <a:bodyPr wrap="square" rtlCol="0">
            <a:spAutoFit/>
          </a:bodyPr>
          <a:lstStyle/>
          <a:p>
            <a:r>
              <a:rPr lang="bn-IN" sz="3200" dirty="0">
                <a:latin typeface="NikoshBAN" pitchFamily="2" charset="0"/>
                <a:cs typeface="NikoshBAN" pitchFamily="2" charset="0"/>
              </a:rPr>
              <a:t>প্রশ্নঃ বদরের যুদ্ধে মুসলিম বাহিনীর পক্ষে কে কে মল্লযুদ্ধে অংশ নিয়েছিল? </a:t>
            </a:r>
          </a:p>
          <a:p>
            <a:r>
              <a:rPr lang="bn-IN" sz="2800" dirty="0">
                <a:latin typeface="Times New Roman" pitchFamily="18" charset="0"/>
                <a:cs typeface="NikoshBAN" pitchFamily="2" charset="0"/>
              </a:rPr>
              <a:t>(</a:t>
            </a:r>
            <a:r>
              <a:rPr lang="en-US" sz="2800" dirty="0" err="1">
                <a:latin typeface="Times New Roman" pitchFamily="18" charset="0"/>
                <a:cs typeface="Times New Roman" pitchFamily="18" charset="0"/>
              </a:rPr>
              <a:t>i</a:t>
            </a:r>
            <a:r>
              <a:rPr lang="bn-IN" sz="2800" dirty="0">
                <a:latin typeface="Times New Roman" pitchFamily="18" charset="0"/>
                <a:cs typeface="NikoshBAN" pitchFamily="2" charset="0"/>
              </a:rPr>
              <a:t>)</a:t>
            </a:r>
            <a:r>
              <a:rPr lang="bn-IN" sz="2800" dirty="0">
                <a:latin typeface="NikoshBAN" pitchFamily="2" charset="0"/>
                <a:cs typeface="NikoshBAN" pitchFamily="2" charset="0"/>
              </a:rPr>
              <a:t> হযরত আমির হামযা (রাঃ)</a:t>
            </a:r>
          </a:p>
          <a:p>
            <a:r>
              <a:rPr lang="bn-IN" sz="2800" dirty="0">
                <a:latin typeface="NikoshBAN" pitchFamily="2" charset="0"/>
                <a:cs typeface="NikoshBAN" pitchFamily="2" charset="0"/>
              </a:rPr>
              <a:t>(</a:t>
            </a:r>
            <a:r>
              <a:rPr lang="en-US" sz="2800" dirty="0">
                <a:latin typeface="Times New Roman" pitchFamily="18" charset="0"/>
                <a:cs typeface="Times New Roman" pitchFamily="18" charset="0"/>
              </a:rPr>
              <a:t>ii</a:t>
            </a:r>
            <a:r>
              <a:rPr lang="bn-IN" sz="2800" dirty="0">
                <a:latin typeface="NikoshBAN" pitchFamily="2" charset="0"/>
                <a:cs typeface="NikoshBAN" pitchFamily="2" charset="0"/>
              </a:rPr>
              <a:t>) হযরত আলী (রাঃ)</a:t>
            </a:r>
          </a:p>
          <a:p>
            <a:r>
              <a:rPr lang="bn-IN" sz="2800" dirty="0">
                <a:latin typeface="NikoshBAN" pitchFamily="2" charset="0"/>
                <a:cs typeface="NikoshBAN" pitchFamily="2" charset="0"/>
              </a:rPr>
              <a:t>(</a:t>
            </a:r>
            <a:r>
              <a:rPr lang="en-US" sz="2800" dirty="0">
                <a:latin typeface="Times New Roman" pitchFamily="18" charset="0"/>
                <a:cs typeface="Times New Roman" pitchFamily="18" charset="0"/>
              </a:rPr>
              <a:t>iii</a:t>
            </a:r>
            <a:r>
              <a:rPr lang="bn-IN" sz="2800" dirty="0">
                <a:latin typeface="NikoshBAN" pitchFamily="2" charset="0"/>
                <a:cs typeface="NikoshBAN" pitchFamily="2" charset="0"/>
              </a:rPr>
              <a:t>) হযরত আবু উবায়দা (রাঃ)</a:t>
            </a:r>
          </a:p>
          <a:p>
            <a:r>
              <a:rPr lang="bn-IN" sz="2800" dirty="0">
                <a:latin typeface="NikoshBAN" pitchFamily="2" charset="0"/>
                <a:cs typeface="NikoshBAN" pitchFamily="2" charset="0"/>
              </a:rPr>
              <a:t>নিচের কোনটি সঠিক ? </a:t>
            </a:r>
            <a:endParaRPr lang="en-US" sz="2800" dirty="0">
              <a:latin typeface="NikoshBAN" pitchFamily="2" charset="0"/>
              <a:cs typeface="NikoshBAN" pitchFamily="2" charset="0"/>
            </a:endParaRPr>
          </a:p>
          <a:p>
            <a:r>
              <a:rPr lang="en-US" sz="2400" dirty="0">
                <a:latin typeface="NikoshBAN" pitchFamily="2" charset="0"/>
                <a:cs typeface="NikoshBAN" pitchFamily="2" charset="0"/>
              </a:rPr>
              <a:t>(ক)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a:t>
            </a:r>
            <a:r>
              <a:rPr lang="bn-IN" sz="2400" dirty="0" smtClean="0">
                <a:latin typeface="Times New Roman" pitchFamily="18" charset="0"/>
                <a:cs typeface="Times New Roman" pitchFamily="18" charset="0"/>
              </a:rPr>
              <a:t>          </a:t>
            </a:r>
            <a:r>
              <a:rPr lang="en-US" sz="2400" dirty="0" smtClean="0">
                <a:latin typeface="NikoshBAN" pitchFamily="2" charset="0"/>
                <a:cs typeface="NikoshBAN" pitchFamily="2" charset="0"/>
              </a:rPr>
              <a:t>(</a:t>
            </a:r>
            <a:r>
              <a:rPr lang="en-US" sz="2400" dirty="0">
                <a:latin typeface="NikoshBAN" pitchFamily="2" charset="0"/>
                <a:cs typeface="NikoshBAN" pitchFamily="2" charset="0"/>
              </a:rPr>
              <a:t>খ)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ও </a:t>
            </a:r>
            <a:r>
              <a:rPr lang="en-US" sz="2400" dirty="0" smtClean="0">
                <a:latin typeface="Times New Roman" pitchFamily="18" charset="0"/>
                <a:cs typeface="Times New Roman" pitchFamily="18" charset="0"/>
              </a:rPr>
              <a:t>ii</a:t>
            </a:r>
            <a:r>
              <a:rPr lang="bn-IN" sz="2400" dirty="0" smtClean="0">
                <a:latin typeface="Times New Roman" pitchFamily="18" charset="0"/>
                <a:cs typeface="Times New Roman" pitchFamily="18" charset="0"/>
              </a:rPr>
              <a:t>            </a:t>
            </a:r>
            <a:r>
              <a:rPr lang="en-US" sz="2400" dirty="0" smtClean="0">
                <a:latin typeface="NikoshBAN" pitchFamily="2" charset="0"/>
                <a:cs typeface="NikoshBAN" pitchFamily="2" charset="0"/>
              </a:rPr>
              <a:t>(গ</a:t>
            </a:r>
            <a:r>
              <a:rPr lang="en-US" sz="2400" dirty="0">
                <a:latin typeface="NikoshBAN" pitchFamily="2" charset="0"/>
                <a:cs typeface="NikoshBAN" pitchFamily="2" charset="0"/>
              </a:rPr>
              <a:t>) </a:t>
            </a:r>
            <a:r>
              <a:rPr lang="en-US" sz="2400" dirty="0">
                <a:latin typeface="Times New Roman" pitchFamily="18" charset="0"/>
                <a:cs typeface="Times New Roman" pitchFamily="18" charset="0"/>
              </a:rPr>
              <a:t>ii ও </a:t>
            </a:r>
            <a:r>
              <a:rPr lang="en-US" sz="2400" dirty="0" smtClean="0">
                <a:latin typeface="Times New Roman" pitchFamily="18" charset="0"/>
                <a:cs typeface="Times New Roman" pitchFamily="18" charset="0"/>
              </a:rPr>
              <a:t>iii</a:t>
            </a:r>
            <a:r>
              <a:rPr lang="bn-IN" sz="2400" dirty="0" smtClean="0">
                <a:latin typeface="Times New Roman" pitchFamily="18" charset="0"/>
                <a:cs typeface="Times New Roman" pitchFamily="18" charset="0"/>
              </a:rPr>
              <a:t>                      </a:t>
            </a:r>
            <a:r>
              <a:rPr lang="en-US" sz="2400" dirty="0" smtClean="0">
                <a:latin typeface="NikoshBAN" pitchFamily="2" charset="0"/>
                <a:cs typeface="NikoshBAN" pitchFamily="2" charset="0"/>
              </a:rPr>
              <a:t>(ঘ</a:t>
            </a:r>
            <a:r>
              <a:rPr lang="en-US" sz="2400" dirty="0">
                <a:latin typeface="NikoshBAN" pitchFamily="2" charset="0"/>
                <a:cs typeface="NikoshBAN" pitchFamily="2" charset="0"/>
              </a:rPr>
              <a:t>)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 ii ও </a:t>
            </a:r>
            <a:r>
              <a:rPr lang="en-US" sz="2400" dirty="0" smtClean="0">
                <a:latin typeface="Times New Roman" pitchFamily="18" charset="0"/>
                <a:cs typeface="Times New Roman" pitchFamily="18" charset="0"/>
              </a:rPr>
              <a:t>iii</a:t>
            </a:r>
            <a:endParaRPr lang="bn-IN" sz="2400" dirty="0">
              <a:latin typeface="NikoshBAN" pitchFamily="2" charset="0"/>
              <a:cs typeface="NikoshBAN"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836456"/>
            <a:ext cx="366363" cy="518381"/>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429000"/>
            <a:ext cx="6705600" cy="2308324"/>
          </a:xfrm>
          <a:prstGeom prst="rect">
            <a:avLst/>
          </a:prstGeom>
          <a:solidFill>
            <a:schemeClr val="accent2">
              <a:lumMod val="75000"/>
            </a:schemeClr>
          </a:solidFill>
          <a:scene3d>
            <a:camera prst="perspectiveHeroicExtremeLeftFacing"/>
            <a:lightRig rig="threePt" dir="t"/>
          </a:scene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বিষয়ঃ- ইসলামের ইতিহাস</a:t>
            </a:r>
            <a:r>
              <a:rPr lang="en-US" sz="3600" b="1" dirty="0" smtClean="0">
                <a:effectLst>
                  <a:outerShdw blurRad="38100" dist="38100" dir="2700000" algn="tl">
                    <a:srgbClr val="000000">
                      <a:alpha val="43137"/>
                    </a:srgbClr>
                  </a:outerShdw>
                </a:effectLst>
                <a:latin typeface="NikoshBAN" pitchFamily="2" charset="0"/>
                <a:cs typeface="NikoshBAN" pitchFamily="2" charset="0"/>
              </a:rPr>
              <a:t> ও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সংস্কৃতি</a:t>
            </a:r>
            <a:r>
              <a:rPr lang="bn-IN" sz="3600" b="1" dirty="0" smtClean="0">
                <a:effectLst>
                  <a:outerShdw blurRad="38100" dist="38100" dir="2700000" algn="tl">
                    <a:srgbClr val="000000">
                      <a:alpha val="43137"/>
                    </a:srgbClr>
                  </a:outerShdw>
                </a:effectLst>
                <a:latin typeface="NikoshBAN" pitchFamily="2" charset="0"/>
                <a:cs typeface="NikoshBAN" pitchFamily="2" charset="0"/>
              </a:rPr>
              <a:t> </a:t>
            </a:r>
          </a:p>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শ্রেণীঃ একাদশ ১ম বর্ষ</a:t>
            </a:r>
          </a:p>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তারিখঃ </a:t>
            </a:r>
          </a:p>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সময়ঃ </a:t>
            </a:r>
            <a:endParaRPr lang="en-SG"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1143000" y="762000"/>
            <a:ext cx="5791200" cy="1015663"/>
          </a:xfrm>
          <a:prstGeom prst="rect">
            <a:avLst/>
          </a:prstGeom>
          <a:scene3d>
            <a:camera prst="perspectiveContrastingRightFacing"/>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IN" sz="4800" b="1" dirty="0" smtClean="0">
                <a:effectLst>
                  <a:outerShdw blurRad="38100" dist="38100" dir="2700000" algn="tl">
                    <a:srgbClr val="000000">
                      <a:alpha val="43137"/>
                    </a:srgbClr>
                  </a:outerShdw>
                </a:effectLst>
                <a:latin typeface="NikoshBAN" pitchFamily="2" charset="0"/>
                <a:cs typeface="NikoshBAN" pitchFamily="2" charset="0"/>
              </a:rPr>
              <a:t>পাঠ </a:t>
            </a:r>
            <a:r>
              <a:rPr lang="bn-IN" sz="6000" b="1" dirty="0" smtClean="0">
                <a:effectLst>
                  <a:outerShdw blurRad="38100" dist="38100" dir="2700000" algn="tl">
                    <a:srgbClr val="000000">
                      <a:alpha val="43137"/>
                    </a:srgbClr>
                  </a:outerShdw>
                </a:effectLst>
                <a:latin typeface="NikoshBAN" pitchFamily="2" charset="0"/>
                <a:cs typeface="NikoshBAN" pitchFamily="2" charset="0"/>
              </a:rPr>
              <a:t>পরিচিতি</a:t>
            </a:r>
            <a:r>
              <a:rPr lang="bn-IN" sz="4800" b="1" dirty="0" smtClean="0">
                <a:effectLst>
                  <a:outerShdw blurRad="38100" dist="38100" dir="2700000" algn="tl">
                    <a:srgbClr val="000000">
                      <a:alpha val="43137"/>
                    </a:srgbClr>
                  </a:outerShdw>
                </a:effectLst>
                <a:latin typeface="NikoshBAN" pitchFamily="2" charset="0"/>
                <a:cs typeface="NikoshBAN" pitchFamily="2" charset="0"/>
              </a:rPr>
              <a:t> </a:t>
            </a:r>
            <a:endParaRPr lang="en-SG" sz="48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8" name="Picture 7" descr="Screenshot_114.jpg"/>
          <p:cNvPicPr>
            <a:picLocks noChangeAspect="1"/>
          </p:cNvPicPr>
          <p:nvPr/>
        </p:nvPicPr>
        <p:blipFill>
          <a:blip r:embed="rId2"/>
          <a:stretch>
            <a:fillRect/>
          </a:stretch>
        </p:blipFill>
        <p:spPr>
          <a:xfrm>
            <a:off x="6019800" y="1143000"/>
            <a:ext cx="2743200" cy="205740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2000" fill="hold"/>
                                        <p:tgtEl>
                                          <p:spTgt spid="8"/>
                                        </p:tgtEl>
                                        <p:attrNameLst>
                                          <p:attrName>ppt_w</p:attrName>
                                        </p:attrNameLst>
                                      </p:cBhvr>
                                      <p:tavLst>
                                        <p:tav tm="0">
                                          <p:val>
                                            <p:fltVal val="0"/>
                                          </p:val>
                                        </p:tav>
                                        <p:tav tm="100000">
                                          <p:val>
                                            <p:strVal val="#ppt_w"/>
                                          </p:val>
                                        </p:tav>
                                      </p:tavLst>
                                    </p:anim>
                                    <p:anim calcmode="lin" valueType="num">
                                      <p:cBhvr>
                                        <p:cTn id="17"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strVal val="#ppt_w*0.05"/>
                                          </p:val>
                                        </p:tav>
                                        <p:tav tm="100000">
                                          <p:val>
                                            <p:strVal val="#ppt_w"/>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anim calcmode="lin" valueType="num">
                                      <p:cBhvr>
                                        <p:cTn id="24" dur="2000" fill="hold"/>
                                        <p:tgtEl>
                                          <p:spTgt spid="5"/>
                                        </p:tgtEl>
                                        <p:attrNameLst>
                                          <p:attrName>ppt_x</p:attrName>
                                        </p:attrNameLst>
                                      </p:cBhvr>
                                      <p:tavLst>
                                        <p:tav tm="0">
                                          <p:val>
                                            <p:strVal val="#ppt_x-.2"/>
                                          </p:val>
                                        </p:tav>
                                        <p:tav tm="100000">
                                          <p:val>
                                            <p:strVal val="#ppt_x"/>
                                          </p:val>
                                        </p:tav>
                                      </p:tavLst>
                                    </p:anim>
                                    <p:anim calcmode="lin" valueType="num">
                                      <p:cBhvr>
                                        <p:cTn id="25" dur="2000" fill="hold"/>
                                        <p:tgtEl>
                                          <p:spTgt spid="5"/>
                                        </p:tgtEl>
                                        <p:attrNameLst>
                                          <p:attrName>ppt_y</p:attrName>
                                        </p:attrNameLst>
                                      </p:cBhvr>
                                      <p:tavLst>
                                        <p:tav tm="0">
                                          <p:val>
                                            <p:strVal val="#ppt_y"/>
                                          </p:val>
                                        </p:tav>
                                        <p:tav tm="100000">
                                          <p:val>
                                            <p:strVal val="#ppt_y"/>
                                          </p:val>
                                        </p:tav>
                                      </p:tavLst>
                                    </p:anim>
                                    <p:animEffect transition="in" filter="fade">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3124200" y="457200"/>
            <a:ext cx="3200400" cy="6096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অনুধাবনমুলক প্রশ্নোত্তর</a:t>
            </a:r>
            <a:endParaRPr lang="en-US" b="1" dirty="0">
              <a:effectLst>
                <a:outerShdw blurRad="38100" dist="38100" dir="2700000" algn="tl">
                  <a:srgbClr val="000000">
                    <a:alpha val="43137"/>
                  </a:srgbClr>
                </a:outerShdw>
              </a:effectLst>
            </a:endParaRPr>
          </a:p>
        </p:txBody>
      </p:sp>
      <p:sp>
        <p:nvSpPr>
          <p:cNvPr id="6" name="Snip Same Side Corner Rectangle 5"/>
          <p:cNvSpPr/>
          <p:nvPr/>
        </p:nvSpPr>
        <p:spPr>
          <a:xfrm>
            <a:off x="3401291" y="4114800"/>
            <a:ext cx="5257800" cy="2417618"/>
          </a:xfrm>
          <a:prstGeom prst="snip2Same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solidFill>
                  <a:schemeClr val="tx1"/>
                </a:solidFill>
                <a:latin typeface="NikoshBAN" pitchFamily="2" charset="0"/>
                <a:cs typeface="NikoshBAN" pitchFamily="2" charset="0"/>
              </a:rPr>
              <a:t>১. উত্তরঃ- ৬২৪খ্রিঃ</a:t>
            </a:r>
          </a:p>
          <a:p>
            <a:r>
              <a:rPr lang="bn-IN" sz="3200" b="1" dirty="0" smtClean="0">
                <a:solidFill>
                  <a:schemeClr val="tx1"/>
                </a:solidFill>
                <a:latin typeface="NikoshBAN" pitchFamily="2" charset="0"/>
                <a:cs typeface="NikoshBAN" pitchFamily="2" charset="0"/>
              </a:rPr>
              <a:t>২. উত্তরঃ- ১৪জন </a:t>
            </a:r>
          </a:p>
          <a:p>
            <a:r>
              <a:rPr lang="bn-IN" sz="3200" b="1" dirty="0" smtClean="0">
                <a:solidFill>
                  <a:schemeClr val="tx1"/>
                </a:solidFill>
                <a:latin typeface="NikoshBAN" pitchFamily="2" charset="0"/>
                <a:cs typeface="NikoshBAN" pitchFamily="2" charset="0"/>
              </a:rPr>
              <a:t>৩. উত্তরঃ- আবু জাহেল</a:t>
            </a:r>
          </a:p>
          <a:p>
            <a:r>
              <a:rPr lang="bn-IN" sz="3200" b="1" dirty="0" smtClean="0">
                <a:solidFill>
                  <a:schemeClr val="tx1"/>
                </a:solidFill>
                <a:latin typeface="NikoshBAN" pitchFamily="2" charset="0"/>
                <a:cs typeface="NikoshBAN" pitchFamily="2" charset="0"/>
              </a:rPr>
              <a:t>৪. উত্তরঃ- বদরের যুদ্ধ</a:t>
            </a:r>
          </a:p>
          <a:p>
            <a:r>
              <a:rPr lang="bn-IN" sz="3200" b="1" dirty="0" smtClean="0">
                <a:solidFill>
                  <a:schemeClr val="tx1"/>
                </a:solidFill>
                <a:latin typeface="NikoshBAN" pitchFamily="2" charset="0"/>
                <a:cs typeface="NikoshBAN" pitchFamily="2" charset="0"/>
              </a:rPr>
              <a:t>৫. উত্তরঃ- রমজান মাসের ১৭ তারিখ।</a:t>
            </a:r>
            <a:endParaRPr lang="en-US" sz="3200" b="1" dirty="0">
              <a:solidFill>
                <a:schemeClr val="tx1"/>
              </a:solidFill>
            </a:endParaRPr>
          </a:p>
        </p:txBody>
      </p:sp>
      <p:sp>
        <p:nvSpPr>
          <p:cNvPr id="7" name="Rectangle 6"/>
          <p:cNvSpPr/>
          <p:nvPr/>
        </p:nvSpPr>
        <p:spPr>
          <a:xfrm>
            <a:off x="762000" y="1295400"/>
            <a:ext cx="7924800" cy="25908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solidFill>
                  <a:schemeClr val="tx1"/>
                </a:solidFill>
                <a:latin typeface="NikoshBAN" pitchFamily="2" charset="0"/>
                <a:cs typeface="NikoshBAN" pitchFamily="2" charset="0"/>
              </a:rPr>
              <a:t>১.বদরের </a:t>
            </a:r>
            <a:r>
              <a:rPr lang="bn-IN" sz="3200" b="1" dirty="0" smtClean="0">
                <a:solidFill>
                  <a:schemeClr val="tx1"/>
                </a:solidFill>
                <a:latin typeface="NikoshBAN" pitchFamily="2" charset="0"/>
                <a:cs typeface="NikoshBAN" pitchFamily="2" charset="0"/>
              </a:rPr>
              <a:t>যুদ্ধ কত </a:t>
            </a:r>
            <a:r>
              <a:rPr lang="bn-IN" sz="3200" b="1" dirty="0">
                <a:solidFill>
                  <a:schemeClr val="tx1"/>
                </a:solidFill>
                <a:latin typeface="NikoshBAN" pitchFamily="2" charset="0"/>
                <a:cs typeface="NikoshBAN" pitchFamily="2" charset="0"/>
              </a:rPr>
              <a:t>খ্রিষ্টাব্দে সংঘটিত হয়</a:t>
            </a:r>
            <a:r>
              <a:rPr lang="bn-IN" sz="3200" b="1" dirty="0" smtClean="0">
                <a:solidFill>
                  <a:schemeClr val="tx1"/>
                </a:solidFill>
                <a:latin typeface="NikoshBAN" pitchFamily="2" charset="0"/>
                <a:cs typeface="NikoshBAN" pitchFamily="2" charset="0"/>
              </a:rPr>
              <a:t>?</a:t>
            </a:r>
          </a:p>
          <a:p>
            <a:r>
              <a:rPr lang="bn-IN" sz="3200" b="1" dirty="0" smtClean="0">
                <a:solidFill>
                  <a:schemeClr val="tx1"/>
                </a:solidFill>
                <a:latin typeface="NikoshBAN" pitchFamily="2" charset="0"/>
                <a:cs typeface="NikoshBAN" pitchFamily="2" charset="0"/>
              </a:rPr>
              <a:t>২. বদরের যুদ্ধে কতজন মুসলিম সৈন্য শহিদ হন?</a:t>
            </a:r>
          </a:p>
          <a:p>
            <a:r>
              <a:rPr lang="bn-IN" sz="3200" b="1" dirty="0" smtClean="0">
                <a:solidFill>
                  <a:schemeClr val="tx1"/>
                </a:solidFill>
                <a:latin typeface="NikoshBAN" pitchFamily="2" charset="0"/>
                <a:cs typeface="NikoshBAN" pitchFamily="2" charset="0"/>
              </a:rPr>
              <a:t>৩. কুরাইশ বাহিনীর সেনাপতির নাম কী?</a:t>
            </a:r>
          </a:p>
          <a:p>
            <a:r>
              <a:rPr lang="bn-IN" sz="3200" b="1" dirty="0" smtClean="0">
                <a:solidFill>
                  <a:schemeClr val="tx1"/>
                </a:solidFill>
                <a:latin typeface="NikoshBAN" pitchFamily="2" charset="0"/>
                <a:cs typeface="NikoshBAN" pitchFamily="2" charset="0"/>
              </a:rPr>
              <a:t>৪. মুসলমানদের প্রথম সামরিক বিজয় কোনটি?</a:t>
            </a:r>
          </a:p>
          <a:p>
            <a:r>
              <a:rPr lang="bn-IN" sz="3200" b="1" dirty="0" smtClean="0">
                <a:solidFill>
                  <a:schemeClr val="tx1"/>
                </a:solidFill>
                <a:latin typeface="NikoshBAN" pitchFamily="2" charset="0"/>
                <a:cs typeface="NikoshBAN" pitchFamily="2" charset="0"/>
              </a:rPr>
              <a:t>৫. বদরের যুদ্ধ আরবি কোন মাসের কত তারিখ </a:t>
            </a:r>
            <a:r>
              <a:rPr lang="bn-IN" sz="3200" b="1" dirty="0">
                <a:solidFill>
                  <a:schemeClr val="tx1"/>
                </a:solidFill>
                <a:latin typeface="NikoshBAN" pitchFamily="2" charset="0"/>
                <a:cs typeface="NikoshBAN" pitchFamily="2" charset="0"/>
              </a:rPr>
              <a:t>সংঘটিত হয়</a:t>
            </a:r>
            <a:r>
              <a:rPr lang="bn-IN" sz="3200" b="1" dirty="0" smtClean="0">
                <a:solidFill>
                  <a:schemeClr val="tx1"/>
                </a:solidFill>
                <a:latin typeface="NikoshBAN" pitchFamily="2" charset="0"/>
                <a:cs typeface="NikoshBAN" pitchFamily="2" charset="0"/>
              </a:rPr>
              <a:t>?</a:t>
            </a:r>
            <a:endParaRPr lang="bn-IN" sz="3200" b="1" dirty="0">
              <a:solidFill>
                <a:schemeClr val="tx1"/>
              </a:solidFill>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2365663" y="4668031"/>
            <a:ext cx="5140613" cy="1088886"/>
          </a:xfrm>
          <a:prstGeom prst="round2DiagRect">
            <a:avLst/>
          </a:prstGeom>
          <a:noFill/>
        </p:spPr>
        <p:style>
          <a:lnRef idx="1">
            <a:schemeClr val="accent2"/>
          </a:lnRef>
          <a:fillRef idx="2">
            <a:schemeClr val="accent2"/>
          </a:fillRef>
          <a:effectRef idx="1">
            <a:schemeClr val="accent2"/>
          </a:effectRef>
          <a:fontRef idx="minor">
            <a:schemeClr val="dk1"/>
          </a:fontRef>
        </p:style>
        <p:txBody>
          <a:bodyPr rtlCol="0" anchor="ctr"/>
          <a:lstStyle/>
          <a:p>
            <a:r>
              <a:rPr lang="bn-IN" dirty="0" smtClean="0"/>
              <a:t> </a:t>
            </a:r>
            <a:endParaRPr lang="en-SG" dirty="0"/>
          </a:p>
        </p:txBody>
      </p:sp>
      <p:sp>
        <p:nvSpPr>
          <p:cNvPr id="10" name="Rectangle 9"/>
          <p:cNvSpPr/>
          <p:nvPr/>
        </p:nvSpPr>
        <p:spPr>
          <a:xfrm>
            <a:off x="2400876" y="4889308"/>
            <a:ext cx="5105400" cy="646331"/>
          </a:xfrm>
          <a:prstGeom prst="rect">
            <a:avLst/>
          </a:prstGeom>
          <a:noFill/>
        </p:spPr>
        <p:txBody>
          <a:bodyPr wrap="square" lIns="91440" tIns="45720" rIns="91440" bIns="45720">
            <a:spAutoFit/>
          </a:bodyPr>
          <a:lstStyle/>
          <a:p>
            <a:pPr algn="ctr"/>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বদরের </a:t>
            </a:r>
            <a:r>
              <a:rPr lang="bn-I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যুদ্ধের ফলাফল ব্যাখ্যা কর? </a:t>
            </a:r>
            <a:endParaRPr lang="en-SG"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38200"/>
            <a:ext cx="6564168" cy="3645212"/>
          </a:xfrm>
          <a:prstGeom prst="rect">
            <a:avLst/>
          </a:prstGeom>
        </p:spPr>
      </p:pic>
      <p:sp>
        <p:nvSpPr>
          <p:cNvPr id="9" name="Rectangle 8"/>
          <p:cNvSpPr/>
          <p:nvPr/>
        </p:nvSpPr>
        <p:spPr>
          <a:xfrm>
            <a:off x="2133600" y="990600"/>
            <a:ext cx="2802370" cy="923330"/>
          </a:xfrm>
          <a:prstGeom prst="rect">
            <a:avLst/>
          </a:prstGeom>
          <a:noFill/>
        </p:spPr>
        <p:txBody>
          <a:bodyPr wrap="none" lIns="91440" tIns="45720" rIns="91440" bIns="45720">
            <a:spAutoFit/>
          </a:bodyPr>
          <a:lstStyle/>
          <a:p>
            <a:pPr algn="ctr"/>
            <a:r>
              <a:rPr lang="bn-IN" sz="5400" b="1" cap="all" spc="0" dirty="0" smtClean="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NikoshBAN" pitchFamily="2" charset="0"/>
                <a:cs typeface="NikoshBAN" pitchFamily="2" charset="0"/>
              </a:rPr>
              <a:t>বাড়ির কাজ </a:t>
            </a:r>
            <a:endParaRPr lang="en-SG" sz="5400" b="1" cap="all" spc="0"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by="(-#ppt_w*2)" calcmode="lin" valueType="num">
                                      <p:cBhvr rctx="PPT">
                                        <p:cTn id="15" dur="500" autoRev="1" fill="hold">
                                          <p:stCondLst>
                                            <p:cond delay="0"/>
                                          </p:stCondLst>
                                        </p:cTn>
                                        <p:tgtEl>
                                          <p:spTgt spid="10"/>
                                        </p:tgtEl>
                                        <p:attrNameLst>
                                          <p:attrName>ppt_w</p:attrName>
                                        </p:attrNameLst>
                                      </p:cBhvr>
                                    </p:anim>
                                    <p:anim by="(#ppt_w*0.50)" calcmode="lin" valueType="num">
                                      <p:cBhvr>
                                        <p:cTn id="16" dur="500" decel="50000" autoRev="1" fill="hold">
                                          <p:stCondLst>
                                            <p:cond delay="0"/>
                                          </p:stCondLst>
                                        </p:cTn>
                                        <p:tgtEl>
                                          <p:spTgt spid="10"/>
                                        </p:tgtEl>
                                        <p:attrNameLst>
                                          <p:attrName>ppt_x</p:attrName>
                                        </p:attrNameLst>
                                      </p:cBhvr>
                                    </p:anim>
                                    <p:anim from="(-#ppt_h/2)" to="(#ppt_y)" calcmode="lin" valueType="num">
                                      <p:cBhvr>
                                        <p:cTn id="17" dur="1000" fill="hold">
                                          <p:stCondLst>
                                            <p:cond delay="0"/>
                                          </p:stCondLst>
                                        </p:cTn>
                                        <p:tgtEl>
                                          <p:spTgt spid="10"/>
                                        </p:tgtEl>
                                        <p:attrNameLst>
                                          <p:attrName>ppt_y</p:attrName>
                                        </p:attrNameLst>
                                      </p:cBhvr>
                                    </p:anim>
                                    <p:animRot by="21600000">
                                      <p:cBhvr>
                                        <p:cTn id="18"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4267200"/>
            <a:ext cx="2057400" cy="369332"/>
          </a:xfrm>
          <a:prstGeom prst="rect">
            <a:avLst/>
          </a:prstGeom>
          <a:noFill/>
        </p:spPr>
        <p:txBody>
          <a:bodyPr wrap="square" rtlCol="0">
            <a:spAutoFit/>
          </a:bodyPr>
          <a:lstStyle/>
          <a:p>
            <a:r>
              <a:rPr lang="bn-IN" dirty="0" smtClean="0">
                <a:latin typeface="NikoshBAN" pitchFamily="2" charset="0"/>
                <a:cs typeface="NikoshBAN" pitchFamily="2" charset="0"/>
              </a:rPr>
              <a:t> </a:t>
            </a:r>
            <a:endParaRPr lang="en-SG" dirty="0">
              <a:latin typeface="NikoshBAN" pitchFamily="2" charset="0"/>
              <a:cs typeface="NikoshBAN" pitchFamily="2" charset="0"/>
            </a:endParaRPr>
          </a:p>
        </p:txBody>
      </p:sp>
      <p:sp>
        <p:nvSpPr>
          <p:cNvPr id="7" name="TextBox 6"/>
          <p:cNvSpPr txBox="1"/>
          <p:nvPr/>
        </p:nvSpPr>
        <p:spPr>
          <a:xfrm>
            <a:off x="2514600" y="609600"/>
            <a:ext cx="3352800" cy="369332"/>
          </a:xfrm>
          <a:prstGeom prst="rect">
            <a:avLst/>
          </a:prstGeom>
          <a:noFill/>
        </p:spPr>
        <p:txBody>
          <a:bodyPr wrap="square" rtlCol="0">
            <a:spAutoFit/>
          </a:bodyPr>
          <a:lstStyle/>
          <a:p>
            <a:r>
              <a:rPr lang="bn-IN" dirty="0" smtClean="0">
                <a:latin typeface="NikoshBAN" pitchFamily="2" charset="0"/>
                <a:cs typeface="NikoshBAN" pitchFamily="2" charset="0"/>
              </a:rPr>
              <a:t> </a:t>
            </a:r>
            <a:endParaRPr lang="en-SG" dirty="0">
              <a:latin typeface="NikoshBAN" pitchFamily="2" charset="0"/>
              <a:cs typeface="NikoshBAN" pitchFamily="2" charset="0"/>
            </a:endParaRPr>
          </a:p>
        </p:txBody>
      </p:sp>
      <p:sp>
        <p:nvSpPr>
          <p:cNvPr id="5" name="Bevel 4"/>
          <p:cNvSpPr/>
          <p:nvPr/>
        </p:nvSpPr>
        <p:spPr>
          <a:xfrm>
            <a:off x="2057399" y="1524000"/>
            <a:ext cx="5638800" cy="32766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905000"/>
            <a:ext cx="4800600" cy="243840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0700" y="452279"/>
            <a:ext cx="5562600" cy="369332"/>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wrap="square" rtlCol="0">
            <a:prstTxWarp prst="textPlain">
              <a:avLst/>
            </a:prstTxWarp>
            <a:spAutoFit/>
          </a:bodyPr>
          <a:lstStyle/>
          <a:p>
            <a:pPr algn="ctr"/>
            <a:r>
              <a:rPr lang="bn-IN" b="1" dirty="0" smtClean="0">
                <a:effectLst>
                  <a:outerShdw blurRad="38100" dist="38100" dir="2700000" algn="tl">
                    <a:srgbClr val="000000">
                      <a:alpha val="43137"/>
                    </a:srgbClr>
                  </a:outerShdw>
                </a:effectLst>
                <a:latin typeface="NikoshBAN" pitchFamily="2" charset="0"/>
                <a:cs typeface="NikoshBAN" pitchFamily="2" charset="0"/>
              </a:rPr>
              <a:t>নিচের চিত্রগুলো দেখ ও চিন্তা কর। </a:t>
            </a:r>
            <a:r>
              <a:rPr lang="en-US" b="1" dirty="0" smtClean="0">
                <a:effectLst>
                  <a:outerShdw blurRad="38100" dist="38100" dir="2700000" algn="tl">
                    <a:srgbClr val="000000">
                      <a:alpha val="43137"/>
                    </a:srgbClr>
                  </a:outerShdw>
                </a:effectLst>
                <a:latin typeface="NikoshBAN" pitchFamily="2" charset="0"/>
                <a:cs typeface="NikoshBAN" pitchFamily="2" charset="0"/>
              </a:rPr>
              <a:t> </a:t>
            </a:r>
            <a:endParaRPr lang="en-SG"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1447800" y="1066800"/>
            <a:ext cx="3124200" cy="1446550"/>
          </a:xfrm>
          <a:prstGeom prst="rect">
            <a:avLst/>
          </a:prstGeom>
          <a:noFill/>
        </p:spPr>
        <p:txBody>
          <a:bodyPr wrap="square" rtlCol="0">
            <a:spAutoFit/>
          </a:bodyPr>
          <a:lstStyle/>
          <a:p>
            <a:r>
              <a:rPr lang="bn-IN" sz="4400" dirty="0" smtClean="0">
                <a:solidFill>
                  <a:schemeClr val="bg1"/>
                </a:solidFill>
                <a:latin typeface="NikoshBAN" pitchFamily="2" charset="0"/>
                <a:cs typeface="NikoshBAN" pitchFamily="2" charset="0"/>
              </a:rPr>
              <a:t>পৃথিবীর প্রথম লিখিত সংবিধান </a:t>
            </a:r>
            <a:endParaRPr lang="en-SG" sz="4400" dirty="0">
              <a:solidFill>
                <a:schemeClr val="bg1"/>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18981"/>
            <a:ext cx="3429000" cy="28359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018981"/>
            <a:ext cx="3886200" cy="28359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4186536"/>
            <a:ext cx="3886200" cy="23877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186536"/>
            <a:ext cx="3429000" cy="2387720"/>
          </a:xfrm>
          <a:prstGeom prst="rect">
            <a:avLst/>
          </a:prstGeom>
        </p:spPr>
      </p:pic>
      <p:sp>
        <p:nvSpPr>
          <p:cNvPr id="16" name="Oval 15"/>
          <p:cNvSpPr/>
          <p:nvPr/>
        </p:nvSpPr>
        <p:spPr>
          <a:xfrm>
            <a:off x="5715000" y="3352801"/>
            <a:ext cx="5334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72100" y="964367"/>
            <a:ext cx="685800" cy="3975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amond(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810000" y="0"/>
            <a:ext cx="2895600" cy="1219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p:cNvSpPr txBox="1"/>
          <p:nvPr/>
        </p:nvSpPr>
        <p:spPr>
          <a:xfrm>
            <a:off x="4191000" y="228600"/>
            <a:ext cx="2133600" cy="954107"/>
          </a:xfrm>
          <a:prstGeom prst="rect">
            <a:avLst/>
          </a:prstGeom>
          <a:noFill/>
        </p:spPr>
        <p:txBody>
          <a:bodyPr wrap="square" rtlCol="0">
            <a:spAutoFit/>
          </a:bodyPr>
          <a:lstStyle/>
          <a:p>
            <a:r>
              <a:rPr lang="bn-IN"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নিচের চিত্রগুলো দেখ ও  চিন্তা কর </a:t>
            </a:r>
            <a:endParaRPr lang="en-SG"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descr="Screenshot_129.jpg"/>
          <p:cNvPicPr>
            <a:picLocks noChangeAspect="1"/>
          </p:cNvPicPr>
          <p:nvPr/>
        </p:nvPicPr>
        <p:blipFill>
          <a:blip r:embed="rId2"/>
          <a:stretch>
            <a:fillRect/>
          </a:stretch>
        </p:blipFill>
        <p:spPr>
          <a:xfrm>
            <a:off x="211526" y="1406577"/>
            <a:ext cx="4648200" cy="2667000"/>
          </a:xfrm>
          <a:prstGeom prst="rect">
            <a:avLst/>
          </a:prstGeom>
        </p:spPr>
      </p:pic>
      <p:pic>
        <p:nvPicPr>
          <p:cNvPr id="7" name="Picture 6" descr="Screenshot_80.jpg"/>
          <p:cNvPicPr>
            <a:picLocks noChangeAspect="1"/>
          </p:cNvPicPr>
          <p:nvPr/>
        </p:nvPicPr>
        <p:blipFill>
          <a:blip r:embed="rId3"/>
          <a:stretch>
            <a:fillRect/>
          </a:stretch>
        </p:blipFill>
        <p:spPr>
          <a:xfrm>
            <a:off x="4931700" y="1371600"/>
            <a:ext cx="4113824" cy="2746460"/>
          </a:xfrm>
          <a:prstGeom prst="rect">
            <a:avLst/>
          </a:prstGeom>
        </p:spPr>
      </p:pic>
      <p:pic>
        <p:nvPicPr>
          <p:cNvPr id="10" name="Picture 9" descr="Screenshot_78.jpg"/>
          <p:cNvPicPr>
            <a:picLocks noChangeAspect="1"/>
          </p:cNvPicPr>
          <p:nvPr/>
        </p:nvPicPr>
        <p:blipFill>
          <a:blip r:embed="rId4"/>
          <a:stretch>
            <a:fillRect/>
          </a:stretch>
        </p:blipFill>
        <p:spPr>
          <a:xfrm>
            <a:off x="178188" y="4114800"/>
            <a:ext cx="4681538" cy="2504977"/>
          </a:xfrm>
          <a:prstGeom prst="rect">
            <a:avLst/>
          </a:prstGeom>
        </p:spPr>
      </p:pic>
      <p:pic>
        <p:nvPicPr>
          <p:cNvPr id="11" name="Picture 10" descr="Screenshot_119.jpg"/>
          <p:cNvPicPr>
            <a:picLocks noChangeAspect="1"/>
          </p:cNvPicPr>
          <p:nvPr/>
        </p:nvPicPr>
        <p:blipFill>
          <a:blip r:embed="rId5"/>
          <a:stretch>
            <a:fillRect/>
          </a:stretch>
        </p:blipFill>
        <p:spPr>
          <a:xfrm>
            <a:off x="4914728" y="4128868"/>
            <a:ext cx="4102660" cy="2486025"/>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80">
                                          <p:stCondLst>
                                            <p:cond delay="0"/>
                                          </p:stCondLst>
                                        </p:cTn>
                                        <p:tgtEl>
                                          <p:spTgt spid="5">
                                            <p:txEl>
                                              <p:pRg st="0" end="0"/>
                                            </p:txEl>
                                          </p:spTgt>
                                        </p:tgtEl>
                                      </p:cBhvr>
                                    </p:animEffect>
                                    <p:anim calcmode="lin" valueType="num">
                                      <p:cBhvr>
                                        <p:cTn id="17"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xEl>
                                              <p:pRg st="0" end="0"/>
                                            </p:txEl>
                                          </p:spTgt>
                                        </p:tgtEl>
                                      </p:cBhvr>
                                      <p:to x="100000" y="60000"/>
                                    </p:animScale>
                                    <p:animScale>
                                      <p:cBhvr>
                                        <p:cTn id="23" dur="166" decel="50000">
                                          <p:stCondLst>
                                            <p:cond delay="676"/>
                                          </p:stCondLst>
                                        </p:cTn>
                                        <p:tgtEl>
                                          <p:spTgt spid="5">
                                            <p:txEl>
                                              <p:pRg st="0" end="0"/>
                                            </p:txEl>
                                          </p:spTgt>
                                        </p:tgtEl>
                                      </p:cBhvr>
                                      <p:to x="100000" y="100000"/>
                                    </p:animScale>
                                    <p:animScale>
                                      <p:cBhvr>
                                        <p:cTn id="24" dur="26">
                                          <p:stCondLst>
                                            <p:cond delay="1312"/>
                                          </p:stCondLst>
                                        </p:cTn>
                                        <p:tgtEl>
                                          <p:spTgt spid="5">
                                            <p:txEl>
                                              <p:pRg st="0" end="0"/>
                                            </p:txEl>
                                          </p:spTgt>
                                        </p:tgtEl>
                                      </p:cBhvr>
                                      <p:to x="100000" y="80000"/>
                                    </p:animScale>
                                    <p:animScale>
                                      <p:cBhvr>
                                        <p:cTn id="25" dur="166" decel="50000">
                                          <p:stCondLst>
                                            <p:cond delay="1338"/>
                                          </p:stCondLst>
                                        </p:cTn>
                                        <p:tgtEl>
                                          <p:spTgt spid="5">
                                            <p:txEl>
                                              <p:pRg st="0" end="0"/>
                                            </p:txEl>
                                          </p:spTgt>
                                        </p:tgtEl>
                                      </p:cBhvr>
                                      <p:to x="100000" y="100000"/>
                                    </p:animScale>
                                    <p:animScale>
                                      <p:cBhvr>
                                        <p:cTn id="26" dur="26">
                                          <p:stCondLst>
                                            <p:cond delay="1642"/>
                                          </p:stCondLst>
                                        </p:cTn>
                                        <p:tgtEl>
                                          <p:spTgt spid="5">
                                            <p:txEl>
                                              <p:pRg st="0" end="0"/>
                                            </p:txEl>
                                          </p:spTgt>
                                        </p:tgtEl>
                                      </p:cBhvr>
                                      <p:to x="100000" y="90000"/>
                                    </p:animScale>
                                    <p:animScale>
                                      <p:cBhvr>
                                        <p:cTn id="27" dur="166" decel="50000">
                                          <p:stCondLst>
                                            <p:cond delay="1668"/>
                                          </p:stCondLst>
                                        </p:cTn>
                                        <p:tgtEl>
                                          <p:spTgt spid="5">
                                            <p:txEl>
                                              <p:pRg st="0" end="0"/>
                                            </p:txEl>
                                          </p:spTgt>
                                        </p:tgtEl>
                                      </p:cBhvr>
                                      <p:to x="100000" y="100000"/>
                                    </p:animScale>
                                    <p:animScale>
                                      <p:cBhvr>
                                        <p:cTn id="28" dur="26">
                                          <p:stCondLst>
                                            <p:cond delay="1808"/>
                                          </p:stCondLst>
                                        </p:cTn>
                                        <p:tgtEl>
                                          <p:spTgt spid="5">
                                            <p:txEl>
                                              <p:pRg st="0" end="0"/>
                                            </p:txEl>
                                          </p:spTgt>
                                        </p:tgtEl>
                                      </p:cBhvr>
                                      <p:to x="100000" y="95000"/>
                                    </p:animScale>
                                    <p:animScale>
                                      <p:cBhvr>
                                        <p:cTn id="29" dur="166" decel="50000">
                                          <p:stCondLst>
                                            <p:cond delay="1834"/>
                                          </p:stCondLst>
                                        </p:cTn>
                                        <p:tgtEl>
                                          <p:spTgt spid="5">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770" decel="100000"/>
                                        <p:tgtEl>
                                          <p:spTgt spid="7"/>
                                        </p:tgtEl>
                                      </p:cBhvr>
                                    </p:animEffect>
                                    <p:animScale>
                                      <p:cBhvr>
                                        <p:cTn id="42" dur="770" decel="100000"/>
                                        <p:tgtEl>
                                          <p:spTgt spid="7"/>
                                        </p:tgtEl>
                                      </p:cBhvr>
                                      <p:from x="10000" y="10000"/>
                                      <p:to x="200000" y="450000"/>
                                    </p:animScale>
                                    <p:animScale>
                                      <p:cBhvr>
                                        <p:cTn id="43" dur="1230" accel="100000" fill="hold">
                                          <p:stCondLst>
                                            <p:cond delay="770"/>
                                          </p:stCondLst>
                                        </p:cTn>
                                        <p:tgtEl>
                                          <p:spTgt spid="7"/>
                                        </p:tgtEl>
                                      </p:cBhvr>
                                      <p:from x="200000" y="450000"/>
                                      <p:to x="100000" y="100000"/>
                                    </p:animScale>
                                    <p:set>
                                      <p:cBhvr>
                                        <p:cTn id="44" dur="770" fill="hold"/>
                                        <p:tgtEl>
                                          <p:spTgt spid="7"/>
                                        </p:tgtEl>
                                        <p:attrNameLst>
                                          <p:attrName>ppt_x</p:attrName>
                                        </p:attrNameLst>
                                      </p:cBhvr>
                                      <p:to>
                                        <p:strVal val="(0.5)"/>
                                      </p:to>
                                    </p:set>
                                    <p:anim from="(0.5)" to="(#ppt_x)" calcmode="lin" valueType="num">
                                      <p:cBhvr>
                                        <p:cTn id="45" dur="1230" accel="100000" fill="hold">
                                          <p:stCondLst>
                                            <p:cond delay="770"/>
                                          </p:stCondLst>
                                        </p:cTn>
                                        <p:tgtEl>
                                          <p:spTgt spid="7"/>
                                        </p:tgtEl>
                                        <p:attrNameLst>
                                          <p:attrName>ppt_x</p:attrName>
                                        </p:attrNameLst>
                                      </p:cBhvr>
                                    </p:anim>
                                    <p:set>
                                      <p:cBhvr>
                                        <p:cTn id="46" dur="770" fill="hold"/>
                                        <p:tgtEl>
                                          <p:spTgt spid="7"/>
                                        </p:tgtEl>
                                        <p:attrNameLst>
                                          <p:attrName>ppt_y</p:attrName>
                                        </p:attrNameLst>
                                      </p:cBhvr>
                                      <p:to>
                                        <p:strVal val="(#ppt_y+0.4)"/>
                                      </p:to>
                                    </p:set>
                                    <p:anim from="(#ppt_y+0.4)" to="(#ppt_y)" calcmode="lin" valueType="num">
                                      <p:cBhvr>
                                        <p:cTn id="47" dur="1230" accel="100000" fill="hold">
                                          <p:stCondLst>
                                            <p:cond delay="770"/>
                                          </p:stCondLst>
                                        </p:cTn>
                                        <p:tgtEl>
                                          <p:spTgt spid="7"/>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2438400" y="481063"/>
            <a:ext cx="5257800" cy="1066800"/>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2476500" y="628145"/>
            <a:ext cx="5181600" cy="772636"/>
          </a:xfrm>
          <a:prstGeom prst="rect">
            <a:avLst/>
          </a:prstGeom>
          <a:solidFill>
            <a:schemeClr val="accent3">
              <a:lumMod val="20000"/>
              <a:lumOff val="80000"/>
            </a:schemeClr>
          </a:solidFill>
        </p:spPr>
        <p:txBody>
          <a:bodyPr wrap="square" rtlCol="0">
            <a:prstTxWarp prst="textPlain">
              <a:avLst/>
            </a:prstTxWarp>
            <a:spAutoFit/>
          </a:bodyPr>
          <a:lstStyle/>
          <a:p>
            <a:pPr algn="ctr"/>
            <a:r>
              <a:rPr lang="bn-IN"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আজকের আলোচ্য বিষয় </a:t>
            </a:r>
            <a:endParaRPr lang="en-SG"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9" name="Group 8"/>
          <p:cNvGrpSpPr/>
          <p:nvPr/>
        </p:nvGrpSpPr>
        <p:grpSpPr>
          <a:xfrm>
            <a:off x="228600" y="1614330"/>
            <a:ext cx="8763000" cy="4431289"/>
            <a:chOff x="226252" y="1371600"/>
            <a:chExt cx="8763000" cy="4431289"/>
          </a:xfrm>
        </p:grpSpPr>
        <p:pic>
          <p:nvPicPr>
            <p:cNvPr id="7" name="Picture 6" descr="Screenshot_131.jpg"/>
            <p:cNvPicPr>
              <a:picLocks noChangeAspect="1"/>
            </p:cNvPicPr>
            <p:nvPr/>
          </p:nvPicPr>
          <p:blipFill>
            <a:blip r:embed="rId2"/>
            <a:stretch>
              <a:fillRect/>
            </a:stretch>
          </p:blipFill>
          <p:spPr>
            <a:xfrm>
              <a:off x="226252" y="1371600"/>
              <a:ext cx="8763000" cy="4431289"/>
            </a:xfrm>
            <a:prstGeom prst="rect">
              <a:avLst/>
            </a:prstGeom>
          </p:spPr>
        </p:pic>
        <p:sp>
          <p:nvSpPr>
            <p:cNvPr id="8" name="TextBox 7"/>
            <p:cNvSpPr txBox="1"/>
            <p:nvPr/>
          </p:nvSpPr>
          <p:spPr>
            <a:xfrm>
              <a:off x="2057400" y="2895600"/>
              <a:ext cx="4800600" cy="649550"/>
            </a:xfrm>
            <a:prstGeom prst="rect">
              <a:avLst/>
            </a:prstGeom>
            <a:noFill/>
          </p:spPr>
          <p:txBody>
            <a:bodyPr wrap="square" rtlCol="0">
              <a:prstTxWarp prst="textPlain">
                <a:avLst/>
              </a:prstTxWarp>
              <a:spAutoFit/>
            </a:bodyPr>
            <a:lstStyle/>
            <a:p>
              <a:pPr algn="ctr"/>
              <a:r>
                <a:rPr lang="bn-IN"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বদরের যুদ্ধ</a:t>
              </a:r>
              <a:r>
                <a:rPr lang="bn-IN" dirty="0" smtClean="0">
                  <a:effectLst>
                    <a:outerShdw blurRad="38100" dist="38100" dir="2700000" algn="tl">
                      <a:srgbClr val="000000">
                        <a:alpha val="43137"/>
                      </a:srgbClr>
                    </a:outerShdw>
                  </a:effectLst>
                  <a:latin typeface="NikoshBAN" pitchFamily="2" charset="0"/>
                  <a:cs typeface="NikoshBAN" pitchFamily="2" charset="0"/>
                </a:rPr>
                <a:t> </a:t>
              </a:r>
              <a:endParaRPr lang="en-SG" dirty="0">
                <a:effectLst>
                  <a:outerShdw blurRad="38100" dist="38100" dir="2700000" algn="tl">
                    <a:srgbClr val="000000">
                      <a:alpha val="43137"/>
                    </a:srgbClr>
                  </a:outerShdw>
                </a:effectLst>
                <a:latin typeface="NikoshBAN" pitchFamily="2" charset="0"/>
                <a:cs typeface="NikoshBAN" pitchFamily="2" charset="0"/>
              </a:endParaRPr>
            </a:p>
          </p:txBody>
        </p:sp>
      </p:grpSp>
      <p:sp>
        <p:nvSpPr>
          <p:cNvPr id="2" name="Rounded Rectangle 1"/>
          <p:cNvSpPr/>
          <p:nvPr/>
        </p:nvSpPr>
        <p:spPr>
          <a:xfrm>
            <a:off x="2209800" y="3780385"/>
            <a:ext cx="3429000" cy="56965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bn-IN"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১৩ </a:t>
            </a:r>
            <a:r>
              <a:rPr lang="bn-IN"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মার্চ৬২৪ </a:t>
            </a:r>
            <a:r>
              <a:rPr lang="bn-IN"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খ্রিস্টাব্দ</a:t>
            </a:r>
            <a:r>
              <a:rPr lang="en-US"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১৭ </a:t>
            </a:r>
            <a:r>
              <a:rPr lang="bn-IN"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রমজান ২য় </a:t>
            </a:r>
            <a:r>
              <a:rPr lang="bn-IN"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হিজরী  </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from="(-#ppt_w/2)" to="(#ppt_x)" calcmode="lin" valueType="num">
                                      <p:cBhvr>
                                        <p:cTn id="14" dur="1200" fill="hold">
                                          <p:stCondLst>
                                            <p:cond delay="0"/>
                                          </p:stCondLst>
                                        </p:cTn>
                                        <p:tgtEl>
                                          <p:spTgt spid="6"/>
                                        </p:tgtEl>
                                        <p:attrNameLst>
                                          <p:attrName>ppt_x</p:attrName>
                                        </p:attrNameLst>
                                      </p:cBhvr>
                                    </p:anim>
                                    <p:anim from="0" to="-1.0" calcmode="lin" valueType="num">
                                      <p:cBhvr>
                                        <p:cTn id="15" dur="400" decel="50000" autoRev="1" fill="hold">
                                          <p:stCondLst>
                                            <p:cond delay="1200"/>
                                          </p:stCondLst>
                                        </p:cTn>
                                        <p:tgtEl>
                                          <p:spTgt spid="6"/>
                                        </p:tgtEl>
                                        <p:attrNameLst>
                                          <p:attrName>xshear</p:attrName>
                                        </p:attrNameLst>
                                      </p:cBhvr>
                                    </p:anim>
                                    <p:animScale>
                                      <p:cBhvr>
                                        <p:cTn id="16" dur="400" decel="100000" autoRev="1" fill="hold">
                                          <p:stCondLst>
                                            <p:cond delay="1200"/>
                                          </p:stCondLst>
                                        </p:cTn>
                                        <p:tgtEl>
                                          <p:spTgt spid="6"/>
                                        </p:tgtEl>
                                      </p:cBhvr>
                                      <p:from x="100000" y="100000"/>
                                      <p:to x="80000" y="100000"/>
                                    </p:animScale>
                                    <p:anim by="(#ppt_h/3+#ppt_w*0.1)" calcmode="lin" valueType="num">
                                      <p:cBhvr additive="sum">
                                        <p:cTn id="17" dur="400" decel="100000" autoRev="1" fill="hold">
                                          <p:stCondLst>
                                            <p:cond delay="1200"/>
                                          </p:stCondLst>
                                        </p:cTn>
                                        <p:tgtEl>
                                          <p:spTgt spid="6"/>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70" decel="100000"/>
                                        <p:tgtEl>
                                          <p:spTgt spid="9"/>
                                        </p:tgtEl>
                                      </p:cBhvr>
                                    </p:animEffect>
                                    <p:animScale>
                                      <p:cBhvr>
                                        <p:cTn id="23" dur="770" decel="100000"/>
                                        <p:tgtEl>
                                          <p:spTgt spid="9"/>
                                        </p:tgtEl>
                                      </p:cBhvr>
                                      <p:from x="10000" y="10000"/>
                                      <p:to x="200000" y="450000"/>
                                    </p:animScale>
                                    <p:animScale>
                                      <p:cBhvr>
                                        <p:cTn id="24" dur="1230" accel="100000" fill="hold">
                                          <p:stCondLst>
                                            <p:cond delay="770"/>
                                          </p:stCondLst>
                                        </p:cTn>
                                        <p:tgtEl>
                                          <p:spTgt spid="9"/>
                                        </p:tgtEl>
                                      </p:cBhvr>
                                      <p:from x="200000" y="450000"/>
                                      <p:to x="100000" y="100000"/>
                                    </p:animScale>
                                    <p:set>
                                      <p:cBhvr>
                                        <p:cTn id="25" dur="770" fill="hold"/>
                                        <p:tgtEl>
                                          <p:spTgt spid="9"/>
                                        </p:tgtEl>
                                        <p:attrNameLst>
                                          <p:attrName>ppt_x</p:attrName>
                                        </p:attrNameLst>
                                      </p:cBhvr>
                                      <p:to>
                                        <p:strVal val="(0.5)"/>
                                      </p:to>
                                    </p:set>
                                    <p:anim from="(0.5)" to="(#ppt_x)" calcmode="lin" valueType="num">
                                      <p:cBhvr>
                                        <p:cTn id="26" dur="1230" accel="100000" fill="hold">
                                          <p:stCondLst>
                                            <p:cond delay="770"/>
                                          </p:stCondLst>
                                        </p:cTn>
                                        <p:tgtEl>
                                          <p:spTgt spid="9"/>
                                        </p:tgtEl>
                                        <p:attrNameLst>
                                          <p:attrName>ppt_x</p:attrName>
                                        </p:attrNameLst>
                                      </p:cBhvr>
                                    </p:anim>
                                    <p:set>
                                      <p:cBhvr>
                                        <p:cTn id="27" dur="770" fill="hold"/>
                                        <p:tgtEl>
                                          <p:spTgt spid="9"/>
                                        </p:tgtEl>
                                        <p:attrNameLst>
                                          <p:attrName>ppt_y</p:attrName>
                                        </p:attrNameLst>
                                      </p:cBhvr>
                                      <p:to>
                                        <p:strVal val="(#ppt_y+0.4)"/>
                                      </p:to>
                                    </p:set>
                                    <p:anim from="(#ppt_y+0.4)" to="(#ppt_y)" calcmode="lin" valueType="num">
                                      <p:cBhvr>
                                        <p:cTn id="28" dur="1230" accel="100000" fill="hold">
                                          <p:stCondLst>
                                            <p:cond delay="770"/>
                                          </p:stCondLst>
                                        </p:cTn>
                                        <p:tgtEl>
                                          <p:spTgt spid="9"/>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800" decel="100000"/>
                                        <p:tgtEl>
                                          <p:spTgt spid="2"/>
                                        </p:tgtEl>
                                      </p:cBhvr>
                                    </p:animEffect>
                                    <p:anim calcmode="lin" valueType="num">
                                      <p:cBhvr>
                                        <p:cTn id="34" dur="800" decel="100000" fill="hold"/>
                                        <p:tgtEl>
                                          <p:spTgt spid="2"/>
                                        </p:tgtEl>
                                        <p:attrNameLst>
                                          <p:attrName>style.rotation</p:attrName>
                                        </p:attrNameLst>
                                      </p:cBhvr>
                                      <p:tavLst>
                                        <p:tav tm="0">
                                          <p:val>
                                            <p:fltVal val="-90"/>
                                          </p:val>
                                        </p:tav>
                                        <p:tav tm="100000">
                                          <p:val>
                                            <p:fltVal val="0"/>
                                          </p:val>
                                        </p:tav>
                                      </p:tavLst>
                                    </p:anim>
                                    <p:anim calcmode="lin" valueType="num">
                                      <p:cBhvr>
                                        <p:cTn id="35" dur="800" decel="100000" fill="hold"/>
                                        <p:tgtEl>
                                          <p:spTgt spid="2"/>
                                        </p:tgtEl>
                                        <p:attrNameLst>
                                          <p:attrName>ppt_x</p:attrName>
                                        </p:attrNameLst>
                                      </p:cBhvr>
                                      <p:tavLst>
                                        <p:tav tm="0">
                                          <p:val>
                                            <p:strVal val="#ppt_x+0.4"/>
                                          </p:val>
                                        </p:tav>
                                        <p:tav tm="100000">
                                          <p:val>
                                            <p:strVal val="#ppt_x-0.05"/>
                                          </p:val>
                                        </p:tav>
                                      </p:tavLst>
                                    </p:anim>
                                    <p:anim calcmode="lin" valueType="num">
                                      <p:cBhvr>
                                        <p:cTn id="36" dur="800" decel="100000" fill="hold"/>
                                        <p:tgtEl>
                                          <p:spTgt spid="2"/>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2374692" y="446514"/>
            <a:ext cx="4800600" cy="1143000"/>
          </a:xfrm>
          <a:prstGeom prst="doubleWav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2984292" y="385718"/>
            <a:ext cx="4191000" cy="1323439"/>
          </a:xfrm>
          <a:prstGeom prst="rect">
            <a:avLst/>
          </a:prstGeom>
          <a:noFill/>
        </p:spPr>
        <p:txBody>
          <a:bodyPr wrap="square" rtlCol="0">
            <a:spAutoFit/>
          </a:bodyPr>
          <a:lstStyle/>
          <a:p>
            <a:r>
              <a:rPr lang="bn-IN" sz="80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শিখন ফল </a:t>
            </a:r>
            <a:endParaRPr lang="en-SG"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ight Arrow 7"/>
          <p:cNvSpPr/>
          <p:nvPr/>
        </p:nvSpPr>
        <p:spPr>
          <a:xfrm>
            <a:off x="609600" y="1828800"/>
            <a:ext cx="7391400" cy="10668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2286000" y="2057400"/>
            <a:ext cx="4419600" cy="646331"/>
          </a:xfrm>
          <a:prstGeom prst="rect">
            <a:avLst/>
          </a:prstGeom>
          <a:noFill/>
        </p:spPr>
        <p:txBody>
          <a:bodyPr wrap="square" rtlCol="0">
            <a:spAutoFit/>
          </a:bodyPr>
          <a:lstStyle/>
          <a:p>
            <a:pPr algn="ctr"/>
            <a:r>
              <a:rPr lang="bn-IN" sz="3600" b="1" i="1" dirty="0" smtClean="0">
                <a:solidFill>
                  <a:srgbClr val="FFFFCC"/>
                </a:solidFill>
                <a:effectLst>
                  <a:outerShdw blurRad="38100" dist="38100" dir="2700000" algn="tl">
                    <a:srgbClr val="000000">
                      <a:alpha val="43137"/>
                    </a:srgbClr>
                  </a:outerShdw>
                </a:effectLst>
                <a:latin typeface="NikoshBAN" pitchFamily="2" charset="0"/>
                <a:cs typeface="NikoshBAN" pitchFamily="2" charset="0"/>
              </a:rPr>
              <a:t>পাঠ শেষে শিক্ষার্থীরা</a:t>
            </a:r>
            <a:r>
              <a:rPr lang="en-US" sz="3600" b="1" i="1" dirty="0" smtClean="0">
                <a:solidFill>
                  <a:srgbClr val="FFFFCC"/>
                </a:solidFill>
                <a:effectLst>
                  <a:outerShdw blurRad="38100" dist="38100" dir="2700000" algn="tl">
                    <a:srgbClr val="000000">
                      <a:alpha val="43137"/>
                    </a:srgbClr>
                  </a:outerShdw>
                </a:effectLst>
                <a:latin typeface="NikoshBAN" pitchFamily="2" charset="0"/>
                <a:cs typeface="NikoshBAN" pitchFamily="2" charset="0"/>
              </a:rPr>
              <a:t>-</a:t>
            </a:r>
            <a:r>
              <a:rPr lang="bn-IN" sz="2800" b="1" i="1" dirty="0" smtClean="0">
                <a:solidFill>
                  <a:srgbClr val="FFFFCC"/>
                </a:solidFill>
                <a:effectLst>
                  <a:outerShdw blurRad="38100" dist="38100" dir="2700000" algn="tl">
                    <a:srgbClr val="000000">
                      <a:alpha val="43137"/>
                    </a:srgbClr>
                  </a:outerShdw>
                </a:effectLst>
                <a:latin typeface="NikoshBAN" pitchFamily="2" charset="0"/>
                <a:cs typeface="NikoshBAN" pitchFamily="2" charset="0"/>
              </a:rPr>
              <a:t> </a:t>
            </a:r>
            <a:endParaRPr lang="en-SG" b="1" i="1" dirty="0">
              <a:solidFill>
                <a:srgbClr val="FFFFCC"/>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TextBox 13"/>
          <p:cNvSpPr txBox="1"/>
          <p:nvPr/>
        </p:nvSpPr>
        <p:spPr>
          <a:xfrm>
            <a:off x="228600" y="3048000"/>
            <a:ext cx="8534400" cy="769441"/>
          </a:xfrm>
          <a:prstGeom prst="rect">
            <a:avLst/>
          </a:prstGeom>
          <a:noFill/>
        </p:spPr>
        <p:txBody>
          <a:bodyPr wrap="square" rtlCol="0">
            <a:spAutoFit/>
          </a:bodyPr>
          <a:lstStyle/>
          <a:p>
            <a:r>
              <a:rPr lang="bn-IN" sz="4400" b="1" dirty="0" smtClean="0">
                <a:solidFill>
                  <a:srgbClr val="00B0F0"/>
                </a:solidFill>
                <a:latin typeface="NikoshBAN" pitchFamily="2" charset="0"/>
                <a:cs typeface="NikoshBAN" pitchFamily="2" charset="0"/>
              </a:rPr>
              <a:t>#</a:t>
            </a:r>
            <a:r>
              <a:rPr lang="bn-IN" sz="4400" b="1" dirty="0" smtClean="0">
                <a:solidFill>
                  <a:srgbClr val="FF0000"/>
                </a:solidFill>
                <a:latin typeface="NikoshBAN" pitchFamily="2" charset="0"/>
                <a:cs typeface="NikoshBAN" pitchFamily="2" charset="0"/>
              </a:rPr>
              <a:t> </a:t>
            </a:r>
            <a:r>
              <a:rPr lang="bn-IN" sz="4400" b="1"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বদরের যুদ্ধের কারণ আলোচনা করতে পারবে।</a:t>
            </a:r>
            <a:endParaRPr lang="en-SG" sz="4400" b="1" dirty="0">
              <a:solidFill>
                <a:srgbClr val="00B0F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5" name="TextBox 14"/>
          <p:cNvSpPr txBox="1"/>
          <p:nvPr/>
        </p:nvSpPr>
        <p:spPr>
          <a:xfrm>
            <a:off x="241092" y="3969841"/>
            <a:ext cx="8001000" cy="769441"/>
          </a:xfrm>
          <a:prstGeom prst="rect">
            <a:avLst/>
          </a:prstGeom>
          <a:noFill/>
        </p:spPr>
        <p:txBody>
          <a:bodyPr wrap="square" rtlCol="0">
            <a:spAutoFit/>
          </a:bodyPr>
          <a:lstStyle/>
          <a:p>
            <a:r>
              <a:rPr lang="bn-IN" sz="4400" b="1" dirty="0" smtClean="0">
                <a:solidFill>
                  <a:srgbClr val="FF0000"/>
                </a:solidFill>
                <a:latin typeface="NikoshBAN" pitchFamily="2" charset="0"/>
                <a:cs typeface="NikoshBAN" pitchFamily="2" charset="0"/>
              </a:rPr>
              <a:t># </a:t>
            </a:r>
            <a:r>
              <a:rPr lang="bn-IN" sz="4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বদরের যুদ্ধের ঘটনা বর্ননা করতে পারবে।</a:t>
            </a:r>
            <a:r>
              <a:rPr lang="bn-IN" sz="44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SG" sz="4400" b="1" dirty="0">
              <a:solidFill>
                <a:srgbClr val="FF0000"/>
              </a:solidFill>
              <a:effectLst>
                <a:outerShdw blurRad="38100" dist="38100" dir="2700000" algn="tl">
                  <a:srgbClr val="000000">
                    <a:alpha val="43137"/>
                  </a:srgbClr>
                </a:outerShdw>
              </a:effectLst>
            </a:endParaRPr>
          </a:p>
        </p:txBody>
      </p:sp>
      <p:sp>
        <p:nvSpPr>
          <p:cNvPr id="16" name="TextBox 15"/>
          <p:cNvSpPr txBox="1"/>
          <p:nvPr/>
        </p:nvSpPr>
        <p:spPr>
          <a:xfrm>
            <a:off x="199868" y="4891682"/>
            <a:ext cx="8563132" cy="769441"/>
          </a:xfrm>
          <a:prstGeom prst="rect">
            <a:avLst/>
          </a:prstGeom>
          <a:noFill/>
        </p:spPr>
        <p:txBody>
          <a:bodyPr wrap="square" rtlCol="0">
            <a:spAutoFit/>
          </a:bodyPr>
          <a:lstStyle/>
          <a:p>
            <a:r>
              <a:rPr lang="bn-IN" sz="4400" b="1" dirty="0" smtClean="0">
                <a:solidFill>
                  <a:srgbClr val="002060"/>
                </a:solidFill>
                <a:latin typeface="NikoshBAN" pitchFamily="2" charset="0"/>
                <a:cs typeface="NikoshBAN" pitchFamily="2" charset="0"/>
              </a:rPr>
              <a:t>#</a:t>
            </a:r>
            <a:r>
              <a:rPr lang="bn-IN" sz="4400" dirty="0" smtClean="0">
                <a:solidFill>
                  <a:srgbClr val="00B050"/>
                </a:solidFill>
                <a:latin typeface="NikoshBAN" pitchFamily="2" charset="0"/>
                <a:cs typeface="NikoshBAN" pitchFamily="2" charset="0"/>
              </a:rPr>
              <a:t> </a:t>
            </a:r>
            <a:r>
              <a:rPr lang="bn-IN"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বদরের যুদ্ধের ফলাফল ব্যাখ্যা করতে পারবে।</a:t>
            </a:r>
            <a:r>
              <a:rPr lang="bn-IN" sz="4400" b="1" dirty="0" smtClean="0">
                <a:solidFill>
                  <a:srgbClr val="002060"/>
                </a:solidFill>
                <a:latin typeface="NikoshBAN" pitchFamily="2" charset="0"/>
                <a:cs typeface="NikoshBAN" pitchFamily="2" charset="0"/>
              </a:rPr>
              <a:t> </a:t>
            </a:r>
            <a:endParaRPr lang="en-SG" sz="4400" b="1" dirty="0">
              <a:solidFill>
                <a:srgbClr val="002060"/>
              </a:solidFill>
              <a:latin typeface="NikoshBAN" pitchFamily="2" charset="0"/>
              <a:cs typeface="NikoshBAN" pitchFamily="2"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1"/>
                                          </p:val>
                                        </p:tav>
                                        <p:tav tm="100000">
                                          <p:val>
                                            <p:strVal val="#ppt_x"/>
                                          </p:val>
                                        </p:tav>
                                      </p:tavLst>
                                    </p:anim>
                                    <p:anim calcmode="lin" valueType="num">
                                      <p:cBhvr>
                                        <p:cTn id="16"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from="(-#ppt_w/2)" to="(#ppt_x)" calcmode="lin" valueType="num">
                                      <p:cBhvr>
                                        <p:cTn id="21" dur="1200" fill="hold">
                                          <p:stCondLst>
                                            <p:cond delay="0"/>
                                          </p:stCondLst>
                                        </p:cTn>
                                        <p:tgtEl>
                                          <p:spTgt spid="8"/>
                                        </p:tgtEl>
                                        <p:attrNameLst>
                                          <p:attrName>ppt_x</p:attrName>
                                        </p:attrNameLst>
                                      </p:cBhvr>
                                    </p:anim>
                                    <p:anim from="0" to="-1.0" calcmode="lin" valueType="num">
                                      <p:cBhvr>
                                        <p:cTn id="22" dur="400" decel="50000" autoRev="1" fill="hold">
                                          <p:stCondLst>
                                            <p:cond delay="1200"/>
                                          </p:stCondLst>
                                        </p:cTn>
                                        <p:tgtEl>
                                          <p:spTgt spid="8"/>
                                        </p:tgtEl>
                                        <p:attrNameLst>
                                          <p:attrName>xshear</p:attrName>
                                        </p:attrNameLst>
                                      </p:cBhvr>
                                    </p:anim>
                                    <p:animScale>
                                      <p:cBhvr>
                                        <p:cTn id="23" dur="400" decel="100000" autoRev="1" fill="hold">
                                          <p:stCondLst>
                                            <p:cond delay="1200"/>
                                          </p:stCondLst>
                                        </p:cTn>
                                        <p:tgtEl>
                                          <p:spTgt spid="8"/>
                                        </p:tgtEl>
                                      </p:cBhvr>
                                      <p:from x="100000" y="100000"/>
                                      <p:to x="80000" y="100000"/>
                                    </p:animScale>
                                    <p:anim by="(#ppt_h/3+#ppt_w*0.1)" calcmode="lin" valueType="num">
                                      <p:cBhvr additive="sum">
                                        <p:cTn id="24" dur="400" decel="100000" autoRev="1" fill="hold">
                                          <p:stCondLst>
                                            <p:cond delay="1200"/>
                                          </p:stCondLst>
                                        </p:cTn>
                                        <p:tgtEl>
                                          <p:spTgt spid="8"/>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from="(-#ppt_w/2)" to="(#ppt_x)" calcmode="lin" valueType="num">
                                      <p:cBhvr>
                                        <p:cTn id="29" dur="1200" fill="hold">
                                          <p:stCondLst>
                                            <p:cond delay="0"/>
                                          </p:stCondLst>
                                        </p:cTn>
                                        <p:tgtEl>
                                          <p:spTgt spid="9"/>
                                        </p:tgtEl>
                                        <p:attrNameLst>
                                          <p:attrName>ppt_x</p:attrName>
                                        </p:attrNameLst>
                                      </p:cBhvr>
                                    </p:anim>
                                    <p:anim from="0" to="-1.0" calcmode="lin" valueType="num">
                                      <p:cBhvr>
                                        <p:cTn id="30" dur="400" decel="50000" autoRev="1" fill="hold">
                                          <p:stCondLst>
                                            <p:cond delay="1200"/>
                                          </p:stCondLst>
                                        </p:cTn>
                                        <p:tgtEl>
                                          <p:spTgt spid="9"/>
                                        </p:tgtEl>
                                        <p:attrNameLst>
                                          <p:attrName>xshear</p:attrName>
                                        </p:attrNameLst>
                                      </p:cBhvr>
                                    </p:anim>
                                    <p:animScale>
                                      <p:cBhvr>
                                        <p:cTn id="31" dur="400" decel="100000" autoRev="1" fill="hold">
                                          <p:stCondLst>
                                            <p:cond delay="1200"/>
                                          </p:stCondLst>
                                        </p:cTn>
                                        <p:tgtEl>
                                          <p:spTgt spid="9"/>
                                        </p:tgtEl>
                                      </p:cBhvr>
                                      <p:from x="100000" y="100000"/>
                                      <p:to x="80000" y="100000"/>
                                    </p:animScale>
                                    <p:anim by="(#ppt_h/3+#ppt_w*0.1)" calcmode="lin" valueType="num">
                                      <p:cBhvr additive="sum">
                                        <p:cTn id="32" dur="400" decel="100000" autoRev="1" fill="hold">
                                          <p:stCondLst>
                                            <p:cond delay="1200"/>
                                          </p:stCondLst>
                                        </p:cTn>
                                        <p:tgtEl>
                                          <p:spTgt spid="9"/>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from="(-#ppt_w/2)" to="(#ppt_x)" calcmode="lin" valueType="num">
                                      <p:cBhvr>
                                        <p:cTn id="37" dur="1200" fill="hold">
                                          <p:stCondLst>
                                            <p:cond delay="0"/>
                                          </p:stCondLst>
                                        </p:cTn>
                                        <p:tgtEl>
                                          <p:spTgt spid="14">
                                            <p:txEl>
                                              <p:pRg st="0" end="0"/>
                                            </p:txEl>
                                          </p:spTgt>
                                        </p:tgtEl>
                                        <p:attrNameLst>
                                          <p:attrName>ppt_x</p:attrName>
                                        </p:attrNameLst>
                                      </p:cBhvr>
                                    </p:anim>
                                    <p:anim from="0" to="-1.0" calcmode="lin" valueType="num">
                                      <p:cBhvr>
                                        <p:cTn id="38" dur="400" decel="50000" autoRev="1" fill="hold">
                                          <p:stCondLst>
                                            <p:cond delay="1200"/>
                                          </p:stCondLst>
                                        </p:cTn>
                                        <p:tgtEl>
                                          <p:spTgt spid="14">
                                            <p:txEl>
                                              <p:pRg st="0" end="0"/>
                                            </p:txEl>
                                          </p:spTgt>
                                        </p:tgtEl>
                                        <p:attrNameLst>
                                          <p:attrName>xshear</p:attrName>
                                        </p:attrNameLst>
                                      </p:cBhvr>
                                    </p:anim>
                                    <p:animScale>
                                      <p:cBhvr>
                                        <p:cTn id="39" dur="400" decel="100000" autoRev="1" fill="hold">
                                          <p:stCondLst>
                                            <p:cond delay="1200"/>
                                          </p:stCondLst>
                                        </p:cTn>
                                        <p:tgtEl>
                                          <p:spTgt spid="14">
                                            <p:txEl>
                                              <p:pRg st="0" end="0"/>
                                            </p:txEl>
                                          </p:spTgt>
                                        </p:tgtEl>
                                      </p:cBhvr>
                                      <p:from x="100000" y="100000"/>
                                      <p:to x="80000" y="100000"/>
                                    </p:animScale>
                                    <p:anim by="(#ppt_h/3+#ppt_w*0.1)" calcmode="lin" valueType="num">
                                      <p:cBhvr additive="sum">
                                        <p:cTn id="40" dur="400" decel="100000" autoRev="1" fill="hold">
                                          <p:stCondLst>
                                            <p:cond delay="1200"/>
                                          </p:stCondLst>
                                        </p:cTn>
                                        <p:tgtEl>
                                          <p:spTgt spid="14">
                                            <p:txEl>
                                              <p:pRg st="0" end="0"/>
                                            </p:txEl>
                                          </p:spTgt>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from="(-#ppt_w/2)" to="(#ppt_x)" calcmode="lin" valueType="num">
                                      <p:cBhvr>
                                        <p:cTn id="45" dur="1200" fill="hold">
                                          <p:stCondLst>
                                            <p:cond delay="0"/>
                                          </p:stCondLst>
                                        </p:cTn>
                                        <p:tgtEl>
                                          <p:spTgt spid="15">
                                            <p:txEl>
                                              <p:pRg st="0" end="0"/>
                                            </p:txEl>
                                          </p:spTgt>
                                        </p:tgtEl>
                                        <p:attrNameLst>
                                          <p:attrName>ppt_x</p:attrName>
                                        </p:attrNameLst>
                                      </p:cBhvr>
                                    </p:anim>
                                    <p:anim from="0" to="-1.0" calcmode="lin" valueType="num">
                                      <p:cBhvr>
                                        <p:cTn id="46" dur="400" decel="50000" autoRev="1" fill="hold">
                                          <p:stCondLst>
                                            <p:cond delay="1200"/>
                                          </p:stCondLst>
                                        </p:cTn>
                                        <p:tgtEl>
                                          <p:spTgt spid="15">
                                            <p:txEl>
                                              <p:pRg st="0" end="0"/>
                                            </p:txEl>
                                          </p:spTgt>
                                        </p:tgtEl>
                                        <p:attrNameLst>
                                          <p:attrName>xshear</p:attrName>
                                        </p:attrNameLst>
                                      </p:cBhvr>
                                    </p:anim>
                                    <p:animScale>
                                      <p:cBhvr>
                                        <p:cTn id="47" dur="400" decel="100000" autoRev="1" fill="hold">
                                          <p:stCondLst>
                                            <p:cond delay="1200"/>
                                          </p:stCondLst>
                                        </p:cTn>
                                        <p:tgtEl>
                                          <p:spTgt spid="15">
                                            <p:txEl>
                                              <p:pRg st="0" end="0"/>
                                            </p:txEl>
                                          </p:spTgt>
                                        </p:tgtEl>
                                      </p:cBhvr>
                                      <p:from x="100000" y="100000"/>
                                      <p:to x="80000" y="100000"/>
                                    </p:animScale>
                                    <p:anim by="(#ppt_h/3+#ppt_w*0.1)" calcmode="lin" valueType="num">
                                      <p:cBhvr additive="sum">
                                        <p:cTn id="48" dur="400" decel="100000" autoRev="1" fill="hold">
                                          <p:stCondLst>
                                            <p:cond delay="1200"/>
                                          </p:stCondLst>
                                        </p:cTn>
                                        <p:tgtEl>
                                          <p:spTgt spid="15">
                                            <p:txEl>
                                              <p:pRg st="0" end="0"/>
                                            </p:txEl>
                                          </p:spTgt>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nodeType="click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 from="(-#ppt_w/2)" to="(#ppt_x)" calcmode="lin" valueType="num">
                                      <p:cBhvr>
                                        <p:cTn id="53" dur="1200" fill="hold">
                                          <p:stCondLst>
                                            <p:cond delay="0"/>
                                          </p:stCondLst>
                                        </p:cTn>
                                        <p:tgtEl>
                                          <p:spTgt spid="16">
                                            <p:txEl>
                                              <p:pRg st="0" end="0"/>
                                            </p:txEl>
                                          </p:spTgt>
                                        </p:tgtEl>
                                        <p:attrNameLst>
                                          <p:attrName>ppt_x</p:attrName>
                                        </p:attrNameLst>
                                      </p:cBhvr>
                                    </p:anim>
                                    <p:anim from="0" to="-1.0" calcmode="lin" valueType="num">
                                      <p:cBhvr>
                                        <p:cTn id="54" dur="400" decel="50000" autoRev="1" fill="hold">
                                          <p:stCondLst>
                                            <p:cond delay="1200"/>
                                          </p:stCondLst>
                                        </p:cTn>
                                        <p:tgtEl>
                                          <p:spTgt spid="16">
                                            <p:txEl>
                                              <p:pRg st="0" end="0"/>
                                            </p:txEl>
                                          </p:spTgt>
                                        </p:tgtEl>
                                        <p:attrNameLst>
                                          <p:attrName>xshear</p:attrName>
                                        </p:attrNameLst>
                                      </p:cBhvr>
                                    </p:anim>
                                    <p:animScale>
                                      <p:cBhvr>
                                        <p:cTn id="55" dur="400" decel="100000" autoRev="1" fill="hold">
                                          <p:stCondLst>
                                            <p:cond delay="1200"/>
                                          </p:stCondLst>
                                        </p:cTn>
                                        <p:tgtEl>
                                          <p:spTgt spid="16">
                                            <p:txEl>
                                              <p:pRg st="0" end="0"/>
                                            </p:txEl>
                                          </p:spTgt>
                                        </p:tgtEl>
                                      </p:cBhvr>
                                      <p:from x="100000" y="100000"/>
                                      <p:to x="80000" y="100000"/>
                                    </p:animScale>
                                    <p:anim by="(#ppt_h/3+#ppt_w*0.1)" calcmode="lin" valueType="num">
                                      <p:cBhvr additive="sum">
                                        <p:cTn id="56" dur="400" decel="100000" autoRev="1" fill="hold">
                                          <p:stCondLst>
                                            <p:cond delay="1200"/>
                                          </p:stCondLst>
                                        </p:cTn>
                                        <p:tgtEl>
                                          <p:spTgt spid="1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3400" y="762000"/>
            <a:ext cx="8229600" cy="58674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ইসলামের ইতিহাসে বদরের যুদ্ধ অত্যন্ত গুরুত্বপূর্ণ ও যুগসন্ধিক্ষণকারী যুদ্ধ। মদিনায় ইসলাম ধর্ম এবং ঐশীতন্ত্রের ভিত্তিতে প্রজাতন্ত্র প্রতিষ্ঠিত হলে ইসলামের দুশমনরা ইসলাম ও ইসলামি রাষ্ট্রকে সমূলে নিশ্চিহ্ন করার জন্য মক্কার কুরাইশ ও তাদের দোসররা যুদ্ধের অবতারণা করে। ফলে </a:t>
            </a:r>
            <a:r>
              <a:rPr lang="bn-IN" sz="3200" b="1" dirty="0" smtClean="0">
                <a:solidFill>
                  <a:srgbClr val="FF0000"/>
                </a:solidFill>
                <a:latin typeface="NikoshBAN" panose="02000000000000000000" pitchFamily="2" charset="0"/>
                <a:cs typeface="NikoshBAN" panose="02000000000000000000" pitchFamily="2" charset="0"/>
              </a:rPr>
              <a:t>‘বদর’ </a:t>
            </a:r>
            <a:r>
              <a:rPr lang="bn-IN" sz="3200" b="1" dirty="0" smtClean="0">
                <a:solidFill>
                  <a:schemeClr val="tx1"/>
                </a:solidFill>
                <a:latin typeface="NikoshBAN" panose="02000000000000000000" pitchFamily="2" charset="0"/>
                <a:cs typeface="NikoshBAN" panose="02000000000000000000" pitchFamily="2" charset="0"/>
              </a:rPr>
              <a:t>নামক প্রান্তরে মুসলমান ও অমুসলিম কাফিরদের মধ্যে প্রথম যুদ্ধ সংঘটিত হয়। মুসলমানগণ এ যুদ্ধে পরাজিত হলে সম্ভবত ইসলাম পৃথিবীর বুক থেকে চিরতরে মুছে যেত। </a:t>
            </a:r>
            <a:endParaRPr lang="en-US" sz="3200" dirty="0"/>
          </a:p>
        </p:txBody>
      </p:sp>
    </p:spTree>
    <p:extLst>
      <p:ext uri="{BB962C8B-B14F-4D97-AF65-F5344CB8AC3E}">
        <p14:creationId xmlns:p14="http://schemas.microsoft.com/office/powerpoint/2010/main" val="2340067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505200" y="2099873"/>
            <a:ext cx="2514600" cy="15240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solidFill>
                  <a:srgbClr val="002060"/>
                </a:solidFill>
                <a:latin typeface="NikoshBAN" panose="02000000000000000000" pitchFamily="2" charset="0"/>
                <a:cs typeface="NikoshBAN" panose="02000000000000000000" pitchFamily="2" charset="0"/>
              </a:rPr>
              <a:t>বদর </a:t>
            </a:r>
            <a:r>
              <a:rPr lang="bn-IN" b="1" dirty="0" smtClean="0">
                <a:solidFill>
                  <a:srgbClr val="002060"/>
                </a:solidFill>
                <a:latin typeface="NikoshBAN" panose="02000000000000000000" pitchFamily="2" charset="0"/>
                <a:cs typeface="NikoshBAN" panose="02000000000000000000" pitchFamily="2" charset="0"/>
              </a:rPr>
              <a:t>যুদ্ধের নামকরণ</a:t>
            </a:r>
            <a:endParaRPr lang="en-US" b="1" dirty="0">
              <a:solidFill>
                <a:srgbClr val="002060"/>
              </a:solidFill>
            </a:endParaRPr>
          </a:p>
        </p:txBody>
      </p:sp>
      <p:sp>
        <p:nvSpPr>
          <p:cNvPr id="4" name="Snip Diagonal Corner Rectangle 3"/>
          <p:cNvSpPr/>
          <p:nvPr/>
        </p:nvSpPr>
        <p:spPr>
          <a:xfrm>
            <a:off x="152400" y="3646358"/>
            <a:ext cx="8839200" cy="2830642"/>
          </a:xfrm>
          <a:prstGeom prst="snip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chemeClr val="tx1"/>
                </a:solidFill>
                <a:latin typeface="NikoshBAN" panose="02000000000000000000" pitchFamily="2" charset="0"/>
                <a:cs typeface="NikoshBAN" panose="02000000000000000000" pitchFamily="2" charset="0"/>
              </a:rPr>
              <a:t>মক্কা ও মদিনার মধ্যবর্তী একটি গ্রামে ‘বদর’ নামে এক দয়ার্দ্র প্রকৃতির মানুষ পথিকদের পানিয় জলের কষ্ট লাঘবের জন্য সুগভীর একটি কূপ খনন করেন। সে ব্যক্তির নামানুসারেই ঐ স্থানকে ‘বদর’ নামে নামকরণ করা হয়। মদিনা শহর </a:t>
            </a:r>
            <a:r>
              <a:rPr lang="bn-IN" sz="2800" b="1" dirty="0">
                <a:solidFill>
                  <a:schemeClr val="tx1"/>
                </a:solidFill>
                <a:latin typeface="NikoshBAN" panose="02000000000000000000" pitchFamily="2" charset="0"/>
                <a:cs typeface="NikoshBAN" panose="02000000000000000000" pitchFamily="2" charset="0"/>
              </a:rPr>
              <a:t>থেকে প্রায় </a:t>
            </a:r>
            <a:r>
              <a:rPr lang="bn-IN" sz="2800" b="1" dirty="0" smtClean="0">
                <a:solidFill>
                  <a:schemeClr val="tx1"/>
                </a:solidFill>
                <a:latin typeface="NikoshBAN" panose="02000000000000000000" pitchFamily="2" charset="0"/>
                <a:cs typeface="NikoshBAN" panose="02000000000000000000" pitchFamily="2" charset="0"/>
              </a:rPr>
              <a:t>৮০ </a:t>
            </a:r>
            <a:r>
              <a:rPr lang="bn-IN" sz="2800" b="1" dirty="0">
                <a:solidFill>
                  <a:schemeClr val="tx1"/>
                </a:solidFill>
                <a:latin typeface="NikoshBAN" panose="02000000000000000000" pitchFamily="2" charset="0"/>
                <a:cs typeface="NikoshBAN" panose="02000000000000000000" pitchFamily="2" charset="0"/>
              </a:rPr>
              <a:t>মাইল দূরে </a:t>
            </a:r>
            <a:r>
              <a:rPr lang="bn-IN" sz="2800" b="1" dirty="0" smtClean="0">
                <a:solidFill>
                  <a:schemeClr val="tx1"/>
                </a:solidFill>
                <a:latin typeface="NikoshBAN" panose="02000000000000000000" pitchFamily="2" charset="0"/>
                <a:cs typeface="NikoshBAN" panose="02000000000000000000" pitchFamily="2" charset="0"/>
              </a:rPr>
              <a:t>বদর নামক স্থানে ঐতিহাসিক </a:t>
            </a:r>
            <a:r>
              <a:rPr lang="bn-IN" sz="2800" b="1" dirty="0">
                <a:solidFill>
                  <a:schemeClr val="tx1"/>
                </a:solidFill>
                <a:latin typeface="NikoshBAN" panose="02000000000000000000" pitchFamily="2" charset="0"/>
                <a:cs typeface="NikoshBAN" panose="02000000000000000000" pitchFamily="2" charset="0"/>
              </a:rPr>
              <a:t>বদর যুদ্ধ ১৭ রমজান ২য় </a:t>
            </a:r>
            <a:r>
              <a:rPr lang="bn-IN" sz="2800" b="1" dirty="0" smtClean="0">
                <a:solidFill>
                  <a:schemeClr val="tx1"/>
                </a:solidFill>
                <a:latin typeface="NikoshBAN" panose="02000000000000000000" pitchFamily="2" charset="0"/>
                <a:cs typeface="NikoshBAN" panose="02000000000000000000" pitchFamily="2" charset="0"/>
              </a:rPr>
              <a:t>হিজরী </a:t>
            </a:r>
            <a:r>
              <a:rPr lang="bn-IN" sz="2800" b="1" dirty="0">
                <a:solidFill>
                  <a:schemeClr val="tx1"/>
                </a:solidFill>
                <a:latin typeface="NikoshBAN" panose="02000000000000000000" pitchFamily="2" charset="0"/>
                <a:cs typeface="NikoshBAN" panose="02000000000000000000" pitchFamily="2" charset="0"/>
              </a:rPr>
              <a:t>৬২৪ </a:t>
            </a:r>
            <a:r>
              <a:rPr lang="bn-IN" sz="2800" b="1" dirty="0" smtClean="0">
                <a:solidFill>
                  <a:schemeClr val="tx1"/>
                </a:solidFill>
                <a:latin typeface="NikoshBAN" panose="02000000000000000000" pitchFamily="2" charset="0"/>
                <a:cs typeface="NikoshBAN" panose="02000000000000000000" pitchFamily="2" charset="0"/>
              </a:rPr>
              <a:t>খ্রিস্টাব্দ ১৩ মার্চ সংঘটিত </a:t>
            </a:r>
            <a:r>
              <a:rPr lang="bn-IN" sz="2800" b="1" dirty="0">
                <a:solidFill>
                  <a:schemeClr val="tx1"/>
                </a:solidFill>
                <a:latin typeface="NikoshBAN" panose="02000000000000000000" pitchFamily="2" charset="0"/>
                <a:cs typeface="NikoshBAN" panose="02000000000000000000" pitchFamily="2" charset="0"/>
              </a:rPr>
              <a:t>হয়</a:t>
            </a:r>
            <a:r>
              <a:rPr lang="bn-IN" sz="2800" b="1" dirty="0" smtClean="0">
                <a:solidFill>
                  <a:schemeClr val="tx1"/>
                </a:solidFill>
                <a:latin typeface="NikoshBAN" panose="02000000000000000000" pitchFamily="2" charset="0"/>
                <a:cs typeface="NikoshBAN" panose="02000000000000000000" pitchFamily="2" charset="0"/>
              </a:rPr>
              <a:t>। বদর </a:t>
            </a:r>
            <a:r>
              <a:rPr lang="bn-IN" sz="2800" b="1" dirty="0">
                <a:solidFill>
                  <a:schemeClr val="tx1"/>
                </a:solidFill>
                <a:latin typeface="NikoshBAN" panose="02000000000000000000" pitchFamily="2" charset="0"/>
                <a:cs typeface="NikoshBAN" panose="02000000000000000000" pitchFamily="2" charset="0"/>
              </a:rPr>
              <a:t>নামক প্রান্তরে </a:t>
            </a:r>
            <a:r>
              <a:rPr lang="en-US" sz="2800" b="1" dirty="0">
                <a:solidFill>
                  <a:schemeClr val="tx1"/>
                </a:solidFill>
                <a:latin typeface="NikoshBAN" panose="02000000000000000000" pitchFamily="2" charset="0"/>
                <a:cs typeface="NikoshBAN" panose="02000000000000000000" pitchFamily="2" charset="0"/>
              </a:rPr>
              <a:t>এ </a:t>
            </a:r>
            <a:r>
              <a:rPr lang="bn-IN" sz="2800" b="1" dirty="0">
                <a:solidFill>
                  <a:schemeClr val="tx1"/>
                </a:solidFill>
                <a:latin typeface="NikoshBAN" panose="02000000000000000000" pitchFamily="2" charset="0"/>
                <a:cs typeface="NikoshBAN" panose="02000000000000000000" pitchFamily="2" charset="0"/>
              </a:rPr>
              <a:t>যুদ্ধ</a:t>
            </a:r>
            <a:r>
              <a:rPr lang="en-US" sz="2800" b="1" dirty="0">
                <a:solidFill>
                  <a:schemeClr val="tx1"/>
                </a:solidFill>
                <a:latin typeface="NikoshBAN" panose="02000000000000000000" pitchFamily="2" charset="0"/>
                <a:cs typeface="NikoshBAN" panose="02000000000000000000" pitchFamily="2" charset="0"/>
              </a:rPr>
              <a:t> </a:t>
            </a:r>
            <a:r>
              <a:rPr lang="bn-IN" sz="2800" b="1" dirty="0">
                <a:solidFill>
                  <a:schemeClr val="tx1"/>
                </a:solidFill>
                <a:latin typeface="NikoshBAN" panose="02000000000000000000" pitchFamily="2" charset="0"/>
                <a:cs typeface="NikoshBAN" panose="02000000000000000000" pitchFamily="2" charset="0"/>
              </a:rPr>
              <a:t>সংঘটিত হয়েছিল বলে</a:t>
            </a:r>
            <a:r>
              <a:rPr lang="en-US" sz="2800" b="1" dirty="0">
                <a:solidFill>
                  <a:schemeClr val="tx1"/>
                </a:solidFill>
                <a:latin typeface="NikoshBAN" panose="02000000000000000000" pitchFamily="2" charset="0"/>
                <a:cs typeface="NikoshBAN" panose="02000000000000000000" pitchFamily="2" charset="0"/>
              </a:rPr>
              <a:t> </a:t>
            </a:r>
            <a:r>
              <a:rPr lang="bn-IN" sz="2800" b="1" dirty="0">
                <a:solidFill>
                  <a:schemeClr val="tx1"/>
                </a:solidFill>
                <a:latin typeface="NikoshBAN" panose="02000000000000000000" pitchFamily="2" charset="0"/>
                <a:cs typeface="NikoshBAN" panose="02000000000000000000" pitchFamily="2" charset="0"/>
              </a:rPr>
              <a:t>ইহাকে</a:t>
            </a:r>
            <a:r>
              <a:rPr lang="en-US" sz="2800" b="1" dirty="0">
                <a:solidFill>
                  <a:schemeClr val="tx1"/>
                </a:solidFill>
                <a:latin typeface="NikoshBAN" panose="02000000000000000000" pitchFamily="2" charset="0"/>
                <a:cs typeface="NikoshBAN" panose="02000000000000000000" pitchFamily="2" charset="0"/>
              </a:rPr>
              <a:t> </a:t>
            </a:r>
            <a:r>
              <a:rPr lang="bn-IN" sz="2800" b="1" dirty="0">
                <a:solidFill>
                  <a:schemeClr val="tx1"/>
                </a:solidFill>
                <a:latin typeface="NikoshBAN" panose="02000000000000000000" pitchFamily="2" charset="0"/>
                <a:cs typeface="NikoshBAN" panose="02000000000000000000" pitchFamily="2" charset="0"/>
              </a:rPr>
              <a:t>বদরের যুদ্ধ</a:t>
            </a:r>
            <a:r>
              <a:rPr lang="en-US" sz="2800" b="1" dirty="0">
                <a:solidFill>
                  <a:schemeClr val="tx1"/>
                </a:solidFill>
                <a:latin typeface="NikoshBAN" panose="02000000000000000000" pitchFamily="2" charset="0"/>
                <a:cs typeface="NikoshBAN" panose="02000000000000000000" pitchFamily="2" charset="0"/>
              </a:rPr>
              <a:t> </a:t>
            </a:r>
            <a:r>
              <a:rPr lang="bn-IN" sz="2800" b="1" dirty="0">
                <a:solidFill>
                  <a:schemeClr val="tx1"/>
                </a:solidFill>
                <a:latin typeface="NikoshBAN" panose="02000000000000000000" pitchFamily="2" charset="0"/>
                <a:cs typeface="NikoshBAN" panose="02000000000000000000" pitchFamily="2" charset="0"/>
              </a:rPr>
              <a:t>বলা হয়। </a:t>
            </a:r>
            <a:r>
              <a:rPr lang="bn-IN" sz="2800" b="1" dirty="0" smtClean="0">
                <a:solidFill>
                  <a:schemeClr val="tx1"/>
                </a:solidFill>
                <a:latin typeface="NikoshBAN" panose="02000000000000000000" pitchFamily="2" charset="0"/>
                <a:cs typeface="NikoshBAN" panose="02000000000000000000" pitchFamily="2" charset="0"/>
              </a:rPr>
              <a:t> </a:t>
            </a:r>
            <a:endParaRPr lang="en-US" sz="2800" b="1"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124918" y="685800"/>
            <a:ext cx="8866682" cy="1391588"/>
          </a:xfrm>
          <a:prstGeom prst="rect">
            <a:avLst/>
          </a:prstGeom>
          <a:noFill/>
        </p:spPr>
        <p:txBody>
          <a:bodyPr wrap="square" rtlCol="0">
            <a:prstTxWarp prst="textInflate">
              <a:avLst/>
            </a:prstTxWarp>
            <a:spAutoFit/>
          </a:bodyPr>
          <a:lstStyle/>
          <a:p>
            <a:r>
              <a:rPr lang="bn-IN" dirty="0" smtClean="0">
                <a:latin typeface="NikoshBAN" pitchFamily="2" charset="0"/>
                <a:cs typeface="NikoshBAN" pitchFamily="2" charset="0"/>
              </a:rPr>
              <a:t> </a:t>
            </a:r>
            <a:r>
              <a:rPr lang="bn-IN" b="1" dirty="0" smtClean="0">
                <a:latin typeface="NikoshBAN" pitchFamily="2" charset="0"/>
                <a:cs typeface="NikoshBAN" pitchFamily="2" charset="0"/>
              </a:rPr>
              <a:t>“আল্লাহর </a:t>
            </a:r>
            <a:r>
              <a:rPr lang="bn-IN" b="1" dirty="0">
                <a:latin typeface="NikoshBAN" pitchFamily="2" charset="0"/>
                <a:cs typeface="NikoshBAN" pitchFamily="2" charset="0"/>
              </a:rPr>
              <a:t>পথে তাদের সাথে যুদ্ধ কর, যারা তোমাদের সাথে যুদ্ধ </a:t>
            </a:r>
            <a:r>
              <a:rPr lang="bn-IN" b="1" dirty="0" smtClean="0">
                <a:latin typeface="NikoshBAN" pitchFamily="2" charset="0"/>
                <a:cs typeface="NikoshBAN" pitchFamily="2" charset="0"/>
              </a:rPr>
              <a:t>করে, তবে সীমালঙ্গন করো না। কারণ সীমালঙ্গনকারীকে   			আল্লাহ পছন্দ করেন না।”(সুরা বাকারা ১৯০)</a:t>
            </a:r>
            <a:endParaRPr lang="en-US" b="1" dirty="0"/>
          </a:p>
        </p:txBody>
      </p:sp>
    </p:spTree>
    <p:extLst>
      <p:ext uri="{BB962C8B-B14F-4D97-AF65-F5344CB8AC3E}">
        <p14:creationId xmlns:p14="http://schemas.microsoft.com/office/powerpoint/2010/main" val="26500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3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6*min(max(#ppt_w*#ppt_h,.3),1)-7.4)/-.7*#ppt_w"/>
                                          </p:val>
                                        </p:tav>
                                        <p:tav tm="100000">
                                          <p:val>
                                            <p:strVal val="#ppt_w"/>
                                          </p:val>
                                        </p:tav>
                                      </p:tavLst>
                                    </p:anim>
                                    <p:anim calcmode="lin" valueType="num">
                                      <p:cBhvr>
                                        <p:cTn id="17" dur="500" fill="hold"/>
                                        <p:tgtEl>
                                          <p:spTgt spid="4"/>
                                        </p:tgtEl>
                                        <p:attrNameLst>
                                          <p:attrName>ppt_h</p:attrName>
                                        </p:attrNameLst>
                                      </p:cBhvr>
                                      <p:tavLst>
                                        <p:tav tm="0">
                                          <p:val>
                                            <p:strVal val="(6*min(max(#ppt_w*#ppt_h,.3),1)-7.4)/-.7*#ppt_h"/>
                                          </p:val>
                                        </p:tav>
                                        <p:tav tm="100000">
                                          <p:val>
                                            <p:strVal val="#ppt_h"/>
                                          </p:val>
                                        </p:tav>
                                      </p:tavLst>
                                    </p:anim>
                                    <p:anim calcmode="lin" valueType="num">
                                      <p:cBhvr>
                                        <p:cTn id="18" dur="500" fill="hold"/>
                                        <p:tgtEl>
                                          <p:spTgt spid="4"/>
                                        </p:tgtEl>
                                        <p:attrNameLst>
                                          <p:attrName>ppt_x</p:attrName>
                                        </p:attrNameLst>
                                      </p:cBhvr>
                                      <p:tavLst>
                                        <p:tav tm="0">
                                          <p:val>
                                            <p:fltVal val="0.5"/>
                                          </p:val>
                                        </p:tav>
                                        <p:tav tm="100000">
                                          <p:val>
                                            <p:strVal val="#ppt_x"/>
                                          </p:val>
                                        </p:tav>
                                      </p:tavLst>
                                    </p:anim>
                                    <p:anim calcmode="lin" valueType="num">
                                      <p:cBhvr>
                                        <p:cTn id="19" dur="5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2106</TotalTime>
  <Words>1914</Words>
  <Application>Microsoft Office PowerPoint</Application>
  <PresentationFormat>On-screen Show (4:3)</PresentationFormat>
  <Paragraphs>159</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Calibri</vt:lpstr>
      <vt:lpstr>Lucida Sans Unicode</vt:lpstr>
      <vt:lpstr>NikoshBAN</vt:lpstr>
      <vt:lpstr>Times New Roman</vt:lpstr>
      <vt:lpstr>Verdana</vt:lpstr>
      <vt:lpstr>Vrinda</vt:lpstr>
      <vt:lpstr>Wingdings 2</vt:lpstr>
      <vt:lpstr>Wingdings 3</vt:lpstr>
      <vt:lpstr>Concourse</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Shamim Hossain</dc:creator>
  <cp:lastModifiedBy>User</cp:lastModifiedBy>
  <cp:revision>534</cp:revision>
  <dcterms:created xsi:type="dcterms:W3CDTF">2006-08-16T00:00:00Z</dcterms:created>
  <dcterms:modified xsi:type="dcterms:W3CDTF">2021-02-11T07:11:49Z</dcterms:modified>
</cp:coreProperties>
</file>