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5" r:id="rId2"/>
    <p:sldId id="281" r:id="rId3"/>
    <p:sldId id="280" r:id="rId4"/>
    <p:sldId id="261" r:id="rId5"/>
    <p:sldId id="262" r:id="rId6"/>
    <p:sldId id="263" r:id="rId7"/>
    <p:sldId id="308" r:id="rId8"/>
    <p:sldId id="307" r:id="rId9"/>
    <p:sldId id="289" r:id="rId10"/>
    <p:sldId id="315" r:id="rId11"/>
    <p:sldId id="314" r:id="rId12"/>
    <p:sldId id="316" r:id="rId13"/>
    <p:sldId id="317" r:id="rId14"/>
    <p:sldId id="318" r:id="rId15"/>
    <p:sldId id="291" r:id="rId16"/>
    <p:sldId id="320" r:id="rId17"/>
    <p:sldId id="276" r:id="rId18"/>
    <p:sldId id="28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A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10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E780A1-415C-4DD4-96BC-CE9D80A0B810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C41B1-C915-4C7B-8447-38666F706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9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17C9B-72D9-48DB-B7C9-64F9A03C461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883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0C41B1-C915-4C7B-8447-38666F7064E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1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locs.xtec.cat/funnyenglishforkids/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oy-running-boy-vector-young-2356318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openclipart.org/detail/179216/woman-standing" TargetMode="Externa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oy-running-boy-vector-young-2356318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pngimg.com/download/18041" TargetMode="Externa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18041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openclipart.org/detail/179216/woman-standing" TargetMode="Externa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flowers-borders-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ngall.com/flowers-borders-pn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0EEC6-43AC-486D-8C9F-870092015D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2000" y="1028700"/>
            <a:ext cx="780097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566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:blinds dir="vert"/>
      </p:transition>
    </mc:Choice>
    <mc:Fallback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F60261-BF79-41DC-9DF7-C31A0C2C7016}"/>
              </a:ext>
            </a:extLst>
          </p:cNvPr>
          <p:cNvSpPr/>
          <p:nvPr/>
        </p:nvSpPr>
        <p:spPr>
          <a:xfrm>
            <a:off x="1981200" y="457200"/>
            <a:ext cx="3962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Language focus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FD129C-FF0C-457C-83EE-FBADF3B19D48}"/>
              </a:ext>
            </a:extLst>
          </p:cNvPr>
          <p:cNvSpPr txBox="1"/>
          <p:nvPr/>
        </p:nvSpPr>
        <p:spPr>
          <a:xfrm>
            <a:off x="685800" y="1524000"/>
            <a:ext cx="7772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lphaUcPeriod" startAt="10"/>
            </a:pPr>
            <a:r>
              <a:rPr lang="en-US" sz="32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with the past continuous</a:t>
            </a:r>
          </a:p>
          <a:p>
            <a:pPr algn="just"/>
            <a:r>
              <a:rPr lang="en-US" sz="3200" dirty="0">
                <a:solidFill>
                  <a:schemeClr val="bg1"/>
                </a:solidFill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We sometimes use </a:t>
            </a:r>
            <a:r>
              <a:rPr lang="en-US" sz="3200" b="1" dirty="0">
                <a:solidFill>
                  <a:srgbClr val="FF0000"/>
                </a:solidFill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n-US" sz="3200" dirty="0">
                <a:solidFill>
                  <a:schemeClr val="bg1"/>
                </a:solidFill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with the past continuous</a:t>
            </a:r>
          </a:p>
          <a:p>
            <a:pPr algn="just"/>
            <a:r>
              <a:rPr lang="en-US" sz="3200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Yesterday</a:t>
            </a:r>
            <a:r>
              <a:rPr lang="en-US" sz="32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at 7 o’clock I </a:t>
            </a:r>
            <a:r>
              <a:rPr lang="en-US" sz="3200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was walking </a:t>
            </a:r>
            <a:r>
              <a:rPr lang="en-US" sz="32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to school </a:t>
            </a:r>
            <a:r>
              <a:rPr lang="en-US" sz="3200" b="1" dirty="0">
                <a:solidFill>
                  <a:srgbClr val="C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n-US" sz="32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my friends </a:t>
            </a:r>
            <a:r>
              <a:rPr lang="en-US" sz="3200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were riding </a:t>
            </a:r>
            <a:r>
              <a:rPr lang="en-US" sz="32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 a rickshaw.</a:t>
            </a:r>
          </a:p>
          <a:p>
            <a:pPr algn="just"/>
            <a:r>
              <a:rPr lang="en-US" sz="32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Yesterday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at 8 o’clock, my friend and I </a:t>
            </a:r>
            <a:r>
              <a:rPr lang="en-US" sz="32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were sitting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in our classroom </a:t>
            </a:r>
            <a:r>
              <a:rPr lang="en-US" sz="3200" b="1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Miss Khan was teaching.</a:t>
            </a:r>
          </a:p>
        </p:txBody>
      </p:sp>
    </p:spTree>
    <p:extLst>
      <p:ext uri="{BB962C8B-B14F-4D97-AF65-F5344CB8AC3E}">
        <p14:creationId xmlns:p14="http://schemas.microsoft.com/office/powerpoint/2010/main" val="32536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317F49-4AB2-4904-9D9A-B3FE045C0274}"/>
              </a:ext>
            </a:extLst>
          </p:cNvPr>
          <p:cNvSpPr txBox="1"/>
          <p:nvPr/>
        </p:nvSpPr>
        <p:spPr>
          <a:xfrm>
            <a:off x="2819400" y="533400"/>
            <a:ext cx="3505200" cy="769441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of while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2116C5-3277-4A74-9CC3-553CA99481C2}"/>
              </a:ext>
            </a:extLst>
          </p:cNvPr>
          <p:cNvSpPr txBox="1"/>
          <p:nvPr/>
        </p:nvSpPr>
        <p:spPr>
          <a:xfrm>
            <a:off x="1409700" y="2459504"/>
            <a:ext cx="6324600" cy="1938992"/>
          </a:xfrm>
          <a:prstGeom prst="rect">
            <a:avLst/>
          </a:prstGeom>
          <a:solidFill>
            <a:srgbClr val="FF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used to indicate that two things are happening at the same time.</a:t>
            </a:r>
          </a:p>
        </p:txBody>
      </p:sp>
    </p:spTree>
    <p:extLst>
      <p:ext uri="{BB962C8B-B14F-4D97-AF65-F5344CB8AC3E}">
        <p14:creationId xmlns:p14="http://schemas.microsoft.com/office/powerpoint/2010/main" val="139009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Tilted Down 1">
            <a:extLst>
              <a:ext uri="{FF2B5EF4-FFF2-40B4-BE49-F238E27FC236}">
                <a16:creationId xmlns:a16="http://schemas.microsoft.com/office/drawing/2014/main" id="{00CD6728-EDFC-42B9-B2C4-B9AD484C01BD}"/>
              </a:ext>
            </a:extLst>
          </p:cNvPr>
          <p:cNvSpPr/>
          <p:nvPr/>
        </p:nvSpPr>
        <p:spPr>
          <a:xfrm>
            <a:off x="1988677" y="188500"/>
            <a:ext cx="4564523" cy="584775"/>
          </a:xfrm>
          <a:prstGeom prst="ribbon">
            <a:avLst>
              <a:gd name="adj1" fmla="val 16667"/>
              <a:gd name="adj2" fmla="val 673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8D33AA-0947-42F1-BC51-C96CAA58C5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29200" y="1882394"/>
            <a:ext cx="3048000" cy="26872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4E6195-714C-4D94-9501-F378F2ABA5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017376" y="1906033"/>
            <a:ext cx="1056640" cy="3077592"/>
          </a:xfrm>
          <a:prstGeom prst="rect">
            <a:avLst/>
          </a:prstGeom>
        </p:spPr>
      </p:pic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D8DC4403-7BF9-40D1-B079-518B396DEABF}"/>
              </a:ext>
            </a:extLst>
          </p:cNvPr>
          <p:cNvSpPr/>
          <p:nvPr/>
        </p:nvSpPr>
        <p:spPr>
          <a:xfrm>
            <a:off x="3266440" y="2728371"/>
            <a:ext cx="2524760" cy="838200"/>
          </a:xfrm>
          <a:prstGeom prst="left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same time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4A017C9F-E799-4989-8FD3-0FAED24C6EDD}"/>
              </a:ext>
            </a:extLst>
          </p:cNvPr>
          <p:cNvSpPr/>
          <p:nvPr/>
        </p:nvSpPr>
        <p:spPr>
          <a:xfrm>
            <a:off x="685800" y="1557300"/>
            <a:ext cx="1219200" cy="697466"/>
          </a:xfrm>
          <a:prstGeom prst="wedgeEllipseCallout">
            <a:avLst>
              <a:gd name="adj1" fmla="val 65122"/>
              <a:gd name="adj2" fmla="val 6365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Mita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5831E1D8-87DA-44EA-A85F-C5858DEBD22D}"/>
              </a:ext>
            </a:extLst>
          </p:cNvPr>
          <p:cNvSpPr/>
          <p:nvPr/>
        </p:nvSpPr>
        <p:spPr>
          <a:xfrm>
            <a:off x="7205002" y="1594558"/>
            <a:ext cx="1253198" cy="697466"/>
          </a:xfrm>
          <a:prstGeom prst="wedgeEllipseCallout">
            <a:avLst>
              <a:gd name="adj1" fmla="val -74523"/>
              <a:gd name="adj2" fmla="val 504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Sabuj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2AA386-BC87-4972-8746-C0AE84B3432F}"/>
              </a:ext>
            </a:extLst>
          </p:cNvPr>
          <p:cNvSpPr txBox="1"/>
          <p:nvPr/>
        </p:nvSpPr>
        <p:spPr>
          <a:xfrm>
            <a:off x="805180" y="5166106"/>
            <a:ext cx="753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Mita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standing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Sabuj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running.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0B0D52-18CD-488B-AA90-A9EDD18E9BD6}"/>
              </a:ext>
            </a:extLst>
          </p:cNvPr>
          <p:cNvSpPr txBox="1"/>
          <p:nvPr/>
        </p:nvSpPr>
        <p:spPr>
          <a:xfrm>
            <a:off x="651438" y="957077"/>
            <a:ext cx="7533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Try to say the sentences by looking at the pictures.</a:t>
            </a:r>
          </a:p>
        </p:txBody>
      </p:sp>
    </p:spTree>
    <p:extLst>
      <p:ext uri="{BB962C8B-B14F-4D97-AF65-F5344CB8AC3E}">
        <p14:creationId xmlns:p14="http://schemas.microsoft.com/office/powerpoint/2010/main" val="20289814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Tilted Down 1">
            <a:extLst>
              <a:ext uri="{FF2B5EF4-FFF2-40B4-BE49-F238E27FC236}">
                <a16:creationId xmlns:a16="http://schemas.microsoft.com/office/drawing/2014/main" id="{00CD6728-EDFC-42B9-B2C4-B9AD484C01BD}"/>
              </a:ext>
            </a:extLst>
          </p:cNvPr>
          <p:cNvSpPr/>
          <p:nvPr/>
        </p:nvSpPr>
        <p:spPr>
          <a:xfrm>
            <a:off x="1981200" y="261733"/>
            <a:ext cx="5334000" cy="678714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8D33AA-0947-42F1-BC51-C96CAA58C5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2000" y="2243624"/>
            <a:ext cx="3048000" cy="2687217"/>
          </a:xfrm>
          <a:prstGeom prst="rect">
            <a:avLst/>
          </a:prstGeom>
        </p:spPr>
      </p:pic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D8DC4403-7BF9-40D1-B079-518B396DEABF}"/>
              </a:ext>
            </a:extLst>
          </p:cNvPr>
          <p:cNvSpPr/>
          <p:nvPr/>
        </p:nvSpPr>
        <p:spPr>
          <a:xfrm>
            <a:off x="3310430" y="2789464"/>
            <a:ext cx="2524760" cy="838200"/>
          </a:xfrm>
          <a:prstGeom prst="left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same time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4A017C9F-E799-4989-8FD3-0FAED24C6EDD}"/>
              </a:ext>
            </a:extLst>
          </p:cNvPr>
          <p:cNvSpPr/>
          <p:nvPr/>
        </p:nvSpPr>
        <p:spPr>
          <a:xfrm>
            <a:off x="7654360" y="1629321"/>
            <a:ext cx="1219200" cy="697466"/>
          </a:xfrm>
          <a:prstGeom prst="wedgeEllipseCallout">
            <a:avLst>
              <a:gd name="adj1" fmla="val -61546"/>
              <a:gd name="adj2" fmla="val 488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5831E1D8-87DA-44EA-A85F-C5858DEBD22D}"/>
              </a:ext>
            </a:extLst>
          </p:cNvPr>
          <p:cNvSpPr/>
          <p:nvPr/>
        </p:nvSpPr>
        <p:spPr>
          <a:xfrm>
            <a:off x="577390" y="1764984"/>
            <a:ext cx="1253198" cy="697466"/>
          </a:xfrm>
          <a:prstGeom prst="wedgeEllipseCallout">
            <a:avLst>
              <a:gd name="adj1" fmla="val 50502"/>
              <a:gd name="adj2" fmla="val 561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Sabuj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2AA386-BC87-4972-8746-C0AE84B3432F}"/>
              </a:ext>
            </a:extLst>
          </p:cNvPr>
          <p:cNvSpPr txBox="1"/>
          <p:nvPr/>
        </p:nvSpPr>
        <p:spPr>
          <a:xfrm>
            <a:off x="892350" y="5068623"/>
            <a:ext cx="753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Sabuj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running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reading 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B3C88AB-EBA7-461B-AB37-D4033BB988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791758" y="2179864"/>
            <a:ext cx="2083833" cy="27982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257D750-EED1-423D-AF90-F4B132A09250}"/>
              </a:ext>
            </a:extLst>
          </p:cNvPr>
          <p:cNvSpPr txBox="1"/>
          <p:nvPr/>
        </p:nvSpPr>
        <p:spPr>
          <a:xfrm>
            <a:off x="805180" y="1082492"/>
            <a:ext cx="7533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Try to say the sentences by looking at the pictures.</a:t>
            </a:r>
          </a:p>
        </p:txBody>
      </p:sp>
    </p:spTree>
    <p:extLst>
      <p:ext uri="{BB962C8B-B14F-4D97-AF65-F5344CB8AC3E}">
        <p14:creationId xmlns:p14="http://schemas.microsoft.com/office/powerpoint/2010/main" val="88370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Tilted Down 1">
            <a:extLst>
              <a:ext uri="{FF2B5EF4-FFF2-40B4-BE49-F238E27FC236}">
                <a16:creationId xmlns:a16="http://schemas.microsoft.com/office/drawing/2014/main" id="{00CD6728-EDFC-42B9-B2C4-B9AD484C01BD}"/>
              </a:ext>
            </a:extLst>
          </p:cNvPr>
          <p:cNvSpPr/>
          <p:nvPr/>
        </p:nvSpPr>
        <p:spPr>
          <a:xfrm>
            <a:off x="2015562" y="215575"/>
            <a:ext cx="5334000" cy="68580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</a:p>
        </p:txBody>
      </p:sp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D8DC4403-7BF9-40D1-B079-518B396DEABF}"/>
              </a:ext>
            </a:extLst>
          </p:cNvPr>
          <p:cNvSpPr/>
          <p:nvPr/>
        </p:nvSpPr>
        <p:spPr>
          <a:xfrm>
            <a:off x="3336053" y="2590800"/>
            <a:ext cx="2524760" cy="838200"/>
          </a:xfrm>
          <a:prstGeom prst="left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same time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4A017C9F-E799-4989-8FD3-0FAED24C6EDD}"/>
              </a:ext>
            </a:extLst>
          </p:cNvPr>
          <p:cNvSpPr/>
          <p:nvPr/>
        </p:nvSpPr>
        <p:spPr>
          <a:xfrm>
            <a:off x="7543800" y="1612680"/>
            <a:ext cx="1219200" cy="697466"/>
          </a:xfrm>
          <a:prstGeom prst="wedgeEllipseCallout">
            <a:avLst>
              <a:gd name="adj1" fmla="val -59598"/>
              <a:gd name="adj2" fmla="val 5390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5831E1D8-87DA-44EA-A85F-C5858DEBD22D}"/>
              </a:ext>
            </a:extLst>
          </p:cNvPr>
          <p:cNvSpPr/>
          <p:nvPr/>
        </p:nvSpPr>
        <p:spPr>
          <a:xfrm>
            <a:off x="727638" y="1567703"/>
            <a:ext cx="1253198" cy="697466"/>
          </a:xfrm>
          <a:prstGeom prst="wedgeEllipseCallout">
            <a:avLst>
              <a:gd name="adj1" fmla="val 49554"/>
              <a:gd name="adj2" fmla="val 732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Mita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2AA386-BC87-4972-8746-C0AE84B3432F}"/>
              </a:ext>
            </a:extLst>
          </p:cNvPr>
          <p:cNvSpPr txBox="1"/>
          <p:nvPr/>
        </p:nvSpPr>
        <p:spPr>
          <a:xfrm>
            <a:off x="805180" y="5101497"/>
            <a:ext cx="753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Mita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standing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reading 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B3C88AB-EBA7-461B-AB37-D4033BB98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38800" y="1888118"/>
            <a:ext cx="2083833" cy="27982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6C0D8C-5F89-4B7F-8734-434292C8C1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015562" y="1748467"/>
            <a:ext cx="1056640" cy="30775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7BDC06A-EF72-4EA1-88C8-01E1BBF9B185}"/>
              </a:ext>
            </a:extLst>
          </p:cNvPr>
          <p:cNvSpPr txBox="1"/>
          <p:nvPr/>
        </p:nvSpPr>
        <p:spPr>
          <a:xfrm>
            <a:off x="676172" y="972929"/>
            <a:ext cx="7533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Try to say the sentences by looking at the pictures.</a:t>
            </a:r>
          </a:p>
        </p:txBody>
      </p:sp>
    </p:spTree>
    <p:extLst>
      <p:ext uri="{BB962C8B-B14F-4D97-AF65-F5344CB8AC3E}">
        <p14:creationId xmlns:p14="http://schemas.microsoft.com/office/powerpoint/2010/main" val="377991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F7E911E-2903-4023-9580-F96F593CAC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445093"/>
              </p:ext>
            </p:extLst>
          </p:nvPr>
        </p:nvGraphicFramePr>
        <p:xfrm>
          <a:off x="477536" y="1882530"/>
          <a:ext cx="8077200" cy="2307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696">
                  <a:extLst>
                    <a:ext uri="{9D8B030D-6E8A-4147-A177-3AD203B41FA5}">
                      <a16:colId xmlns:a16="http://schemas.microsoft.com/office/drawing/2014/main" val="2995089935"/>
                    </a:ext>
                  </a:extLst>
                </a:gridCol>
                <a:gridCol w="1046326">
                  <a:extLst>
                    <a:ext uri="{9D8B030D-6E8A-4147-A177-3AD203B41FA5}">
                      <a16:colId xmlns:a16="http://schemas.microsoft.com/office/drawing/2014/main" val="433068941"/>
                    </a:ext>
                  </a:extLst>
                </a:gridCol>
                <a:gridCol w="947473">
                  <a:extLst>
                    <a:ext uri="{9D8B030D-6E8A-4147-A177-3AD203B41FA5}">
                      <a16:colId xmlns:a16="http://schemas.microsoft.com/office/drawing/2014/main" val="1983443014"/>
                    </a:ext>
                  </a:extLst>
                </a:gridCol>
                <a:gridCol w="1245358">
                  <a:extLst>
                    <a:ext uri="{9D8B030D-6E8A-4147-A177-3AD203B41FA5}">
                      <a16:colId xmlns:a16="http://schemas.microsoft.com/office/drawing/2014/main" val="283612101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7633714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011268329"/>
                    </a:ext>
                  </a:extLst>
                </a:gridCol>
                <a:gridCol w="1199147">
                  <a:extLst>
                    <a:ext uri="{9D8B030D-6E8A-4147-A177-3AD203B41FA5}">
                      <a16:colId xmlns:a16="http://schemas.microsoft.com/office/drawing/2014/main" val="3513901906"/>
                    </a:ext>
                  </a:extLst>
                </a:gridCol>
              </a:tblGrid>
              <a:tr h="576862">
                <a:tc rowSpan="4"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en-US" sz="2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p.m</a:t>
                      </a:r>
                      <a:endParaRPr lang="en-US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en-US" sz="2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p.m</a:t>
                      </a:r>
                      <a:endParaRPr lang="en-US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en-US" sz="2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p.m</a:t>
                      </a:r>
                      <a:endParaRPr lang="en-US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en-US" sz="2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p.m</a:t>
                      </a:r>
                      <a:endParaRPr lang="en-US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</a:t>
                      </a:r>
                      <a:r>
                        <a:rPr lang="en-US" sz="2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p.m</a:t>
                      </a:r>
                      <a:endParaRPr lang="en-US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675745"/>
                  </a:ext>
                </a:extLst>
              </a:tr>
              <a:tr h="576862">
                <a:tc vMerge="1"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Saikat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watch TV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Eat dinner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Help 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 to bed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258630"/>
                  </a:ext>
                </a:extLst>
              </a:tr>
              <a:tr h="576862">
                <a:tc vMerge="1"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Eat dinner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Wash dishes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watch TV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899443"/>
                  </a:ext>
                </a:extLst>
              </a:tr>
              <a:tr h="576862">
                <a:tc vMerge="1"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watch TV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Eat dinner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Help his wife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write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99177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08E7C1A-5700-4BDE-B8F4-267E328497D1}"/>
              </a:ext>
            </a:extLst>
          </p:cNvPr>
          <p:cNvSpPr txBox="1"/>
          <p:nvPr/>
        </p:nvSpPr>
        <p:spPr>
          <a:xfrm>
            <a:off x="754024" y="1217498"/>
            <a:ext cx="752422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table in activity  D. Complete the sentences.</a:t>
            </a:r>
          </a:p>
        </p:txBody>
      </p:sp>
      <p:sp>
        <p:nvSpPr>
          <p:cNvPr id="11" name="Ribbon: Tilted Down 10">
            <a:extLst>
              <a:ext uri="{FF2B5EF4-FFF2-40B4-BE49-F238E27FC236}">
                <a16:creationId xmlns:a16="http://schemas.microsoft.com/office/drawing/2014/main" id="{3E375840-CEB5-4231-B179-ABE8FC28E232}"/>
              </a:ext>
            </a:extLst>
          </p:cNvPr>
          <p:cNvSpPr/>
          <p:nvPr/>
        </p:nvSpPr>
        <p:spPr>
          <a:xfrm>
            <a:off x="1600200" y="381000"/>
            <a:ext cx="5334000" cy="68580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9276C3-AE40-4DD6-BF42-4C0B1B91B7B4}"/>
              </a:ext>
            </a:extLst>
          </p:cNvPr>
          <p:cNvSpPr txBox="1"/>
          <p:nvPr/>
        </p:nvSpPr>
        <p:spPr>
          <a:xfrm>
            <a:off x="461918" y="4399118"/>
            <a:ext cx="8172976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Mother was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waching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TV while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Saikat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……….......................</a:t>
            </a: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Saikat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his father…. …………..…………..while mother was sewing 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B4458D-CB58-4CBD-B0EF-D6AF21EE41E0}"/>
              </a:ext>
            </a:extLst>
          </p:cNvPr>
          <p:cNvSpPr txBox="1"/>
          <p:nvPr/>
        </p:nvSpPr>
        <p:spPr>
          <a:xfrm>
            <a:off x="5641796" y="4399118"/>
            <a:ext cx="27158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going to bed.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4F6CE1-1467-4A24-B14E-CFDAC3BC6C53}"/>
              </a:ext>
            </a:extLst>
          </p:cNvPr>
          <p:cNvSpPr txBox="1"/>
          <p:nvPr/>
        </p:nvSpPr>
        <p:spPr>
          <a:xfrm>
            <a:off x="3581400" y="4928276"/>
            <a:ext cx="2892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 watching TV</a:t>
            </a:r>
          </a:p>
        </p:txBody>
      </p:sp>
    </p:spTree>
    <p:extLst>
      <p:ext uri="{BB962C8B-B14F-4D97-AF65-F5344CB8AC3E}">
        <p14:creationId xmlns:p14="http://schemas.microsoft.com/office/powerpoint/2010/main" val="360995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F7E911E-2903-4023-9580-F96F593CAC60}"/>
              </a:ext>
            </a:extLst>
          </p:cNvPr>
          <p:cNvGraphicFramePr>
            <a:graphicFrameLocks noGrp="1"/>
          </p:cNvGraphicFramePr>
          <p:nvPr/>
        </p:nvGraphicFramePr>
        <p:xfrm>
          <a:off x="513824" y="2110878"/>
          <a:ext cx="8077200" cy="2307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696">
                  <a:extLst>
                    <a:ext uri="{9D8B030D-6E8A-4147-A177-3AD203B41FA5}">
                      <a16:colId xmlns:a16="http://schemas.microsoft.com/office/drawing/2014/main" val="2995089935"/>
                    </a:ext>
                  </a:extLst>
                </a:gridCol>
                <a:gridCol w="1046326">
                  <a:extLst>
                    <a:ext uri="{9D8B030D-6E8A-4147-A177-3AD203B41FA5}">
                      <a16:colId xmlns:a16="http://schemas.microsoft.com/office/drawing/2014/main" val="433068941"/>
                    </a:ext>
                  </a:extLst>
                </a:gridCol>
                <a:gridCol w="947473">
                  <a:extLst>
                    <a:ext uri="{9D8B030D-6E8A-4147-A177-3AD203B41FA5}">
                      <a16:colId xmlns:a16="http://schemas.microsoft.com/office/drawing/2014/main" val="1983443014"/>
                    </a:ext>
                  </a:extLst>
                </a:gridCol>
                <a:gridCol w="1245358">
                  <a:extLst>
                    <a:ext uri="{9D8B030D-6E8A-4147-A177-3AD203B41FA5}">
                      <a16:colId xmlns:a16="http://schemas.microsoft.com/office/drawing/2014/main" val="283612101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7633714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011268329"/>
                    </a:ext>
                  </a:extLst>
                </a:gridCol>
                <a:gridCol w="1199147">
                  <a:extLst>
                    <a:ext uri="{9D8B030D-6E8A-4147-A177-3AD203B41FA5}">
                      <a16:colId xmlns:a16="http://schemas.microsoft.com/office/drawing/2014/main" val="3513901906"/>
                    </a:ext>
                  </a:extLst>
                </a:gridCol>
              </a:tblGrid>
              <a:tr h="576862">
                <a:tc rowSpan="4"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en-US" sz="2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p.m</a:t>
                      </a:r>
                      <a:endParaRPr lang="en-US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en-US" sz="2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p.m</a:t>
                      </a:r>
                      <a:endParaRPr lang="en-US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en-US" sz="2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p.m</a:t>
                      </a:r>
                      <a:endParaRPr lang="en-US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en-US" sz="2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p.m</a:t>
                      </a:r>
                      <a:endParaRPr lang="en-US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</a:t>
                      </a:r>
                      <a:r>
                        <a:rPr lang="en-US" sz="2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p.m</a:t>
                      </a:r>
                      <a:endParaRPr lang="en-US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675745"/>
                  </a:ext>
                </a:extLst>
              </a:tr>
              <a:tr h="576862">
                <a:tc vMerge="1"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Saikat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watch TV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Eat dinner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Help 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 to bed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258630"/>
                  </a:ext>
                </a:extLst>
              </a:tr>
              <a:tr h="576862">
                <a:tc vMerge="1"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Eat dinner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Wash dishes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watch TV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899443"/>
                  </a:ext>
                </a:extLst>
              </a:tr>
              <a:tr h="576862">
                <a:tc vMerge="1"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watch TV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Eat dinner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Help his wife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write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99177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08E7C1A-5700-4BDE-B8F4-267E328497D1}"/>
              </a:ext>
            </a:extLst>
          </p:cNvPr>
          <p:cNvSpPr txBox="1"/>
          <p:nvPr/>
        </p:nvSpPr>
        <p:spPr>
          <a:xfrm>
            <a:off x="790312" y="1327229"/>
            <a:ext cx="752422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table in activity  D. Complete the sentences.</a:t>
            </a:r>
          </a:p>
        </p:txBody>
      </p:sp>
      <p:sp>
        <p:nvSpPr>
          <p:cNvPr id="11" name="Ribbon: Tilted Down 10">
            <a:extLst>
              <a:ext uri="{FF2B5EF4-FFF2-40B4-BE49-F238E27FC236}">
                <a16:creationId xmlns:a16="http://schemas.microsoft.com/office/drawing/2014/main" id="{3E375840-CEB5-4231-B179-ABE8FC28E232}"/>
              </a:ext>
            </a:extLst>
          </p:cNvPr>
          <p:cNvSpPr/>
          <p:nvPr/>
        </p:nvSpPr>
        <p:spPr>
          <a:xfrm>
            <a:off x="1600200" y="381000"/>
            <a:ext cx="5334000" cy="68580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8E251A-B84B-47F9-B54D-2D9EBD7DA344}"/>
              </a:ext>
            </a:extLst>
          </p:cNvPr>
          <p:cNvSpPr txBox="1"/>
          <p:nvPr/>
        </p:nvSpPr>
        <p:spPr>
          <a:xfrm>
            <a:off x="556161" y="4434068"/>
            <a:ext cx="8172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Father ………................ while mother was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waching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TV. </a:t>
            </a:r>
          </a:p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Father was reading while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Saikat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………………….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5687FA-945D-41B3-8469-88283F420CF6}"/>
              </a:ext>
            </a:extLst>
          </p:cNvPr>
          <p:cNvSpPr txBox="1"/>
          <p:nvPr/>
        </p:nvSpPr>
        <p:spPr>
          <a:xfrm>
            <a:off x="1981200" y="4511013"/>
            <a:ext cx="1869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writing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B6096D-6A1A-4DD3-8A0D-D4F7EC770961}"/>
              </a:ext>
            </a:extLst>
          </p:cNvPr>
          <p:cNvSpPr txBox="1"/>
          <p:nvPr/>
        </p:nvSpPr>
        <p:spPr>
          <a:xfrm>
            <a:off x="5029200" y="5034233"/>
            <a:ext cx="21579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studying.</a:t>
            </a:r>
          </a:p>
        </p:txBody>
      </p:sp>
    </p:spTree>
    <p:extLst>
      <p:ext uri="{BB962C8B-B14F-4D97-AF65-F5344CB8AC3E}">
        <p14:creationId xmlns:p14="http://schemas.microsoft.com/office/powerpoint/2010/main" val="69711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>
            <a:off x="1714500" y="990600"/>
            <a:ext cx="5715000" cy="1351671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F0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Home 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124200"/>
            <a:ext cx="7696200" cy="2308324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Make five sentences using while with the past continuous.</a:t>
            </a:r>
            <a:endParaRPr lang="en-US" sz="48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141B97C-66FA-447D-A575-13CA7635CA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40909"/>
          <a:stretch/>
        </p:blipFill>
        <p:spPr>
          <a:xfrm>
            <a:off x="152400" y="0"/>
            <a:ext cx="8839200" cy="7086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B152597-1720-427A-BFC9-24472713F00B}"/>
              </a:ext>
            </a:extLst>
          </p:cNvPr>
          <p:cNvSpPr/>
          <p:nvPr/>
        </p:nvSpPr>
        <p:spPr>
          <a:xfrm>
            <a:off x="1026798" y="2209800"/>
            <a:ext cx="7104328" cy="1862048"/>
          </a:xfrm>
          <a:prstGeom prst="rect">
            <a:avLst/>
          </a:prstGeom>
          <a:noFill/>
          <a:ln w="57150"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lIns="91440" tIns="45720" rIns="91440" bIns="45720">
            <a:spAutoFit/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en-US" sz="11500" b="1" cap="none" spc="50" dirty="0">
                <a:ln w="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12601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77121" y="1752600"/>
            <a:ext cx="268605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Identity</a:t>
            </a:r>
            <a:endParaRPr lang="en-GB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2218" y="2868816"/>
            <a:ext cx="3773658" cy="26161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Mahfuja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Khatun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 Teacher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Sujanagor GPS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Pangsha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Rajbari.</a:t>
            </a:r>
          </a:p>
          <a:p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14026" y="2868817"/>
            <a:ext cx="3501725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Class: Five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Unit: 3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Saikat’s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family )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Lesson: J &amp; K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4376280-0298-4DA5-98C7-355BB4ABC8C6}"/>
              </a:ext>
            </a:extLst>
          </p:cNvPr>
          <p:cNvGrpSpPr/>
          <p:nvPr/>
        </p:nvGrpSpPr>
        <p:grpSpPr>
          <a:xfrm>
            <a:off x="4528976" y="2607165"/>
            <a:ext cx="361950" cy="2752174"/>
            <a:chOff x="6324600" y="2209800"/>
            <a:chExt cx="335280" cy="3430656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324600" y="2363856"/>
              <a:ext cx="0" cy="3276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501684" y="2209800"/>
              <a:ext cx="0" cy="3276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1A0AD2D-CCF4-49BC-8EDD-F5451B4FFFDB}"/>
                </a:ext>
              </a:extLst>
            </p:cNvPr>
            <p:cNvCxnSpPr/>
            <p:nvPr/>
          </p:nvCxnSpPr>
          <p:spPr>
            <a:xfrm>
              <a:off x="6659880" y="2363856"/>
              <a:ext cx="0" cy="3276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C6E2FBB-256E-473C-98A0-FA8322FBC0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57386"/>
          <a:stretch/>
        </p:blipFill>
        <p:spPr>
          <a:xfrm rot="20445551">
            <a:off x="-857496" y="449422"/>
            <a:ext cx="5546138" cy="184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58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334939"/>
            <a:ext cx="5638800" cy="707886"/>
          </a:xfrm>
          <a:prstGeom prst="rect">
            <a:avLst/>
          </a:prstGeom>
          <a:solidFill>
            <a:srgbClr val="00B050"/>
          </a:solidFill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Learning outcomes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4850" y="1275471"/>
            <a:ext cx="7734300" cy="489364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able to---</a:t>
            </a:r>
          </a:p>
          <a:p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Listening: </a:t>
            </a:r>
          </a:p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1.3.1 recognize which words in a sentence are stressed.</a:t>
            </a:r>
          </a:p>
          <a:p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Speaking:</a:t>
            </a:r>
          </a:p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1.1.1 say words, phrases and sentences with proper sounds and stress.</a:t>
            </a:r>
          </a:p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1.1.2 ask and answer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questions.</a:t>
            </a:r>
          </a:p>
          <a:p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Reading:</a:t>
            </a:r>
          </a:p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5.1.4  read silently with understanding personal letters and other texts materials.</a:t>
            </a:r>
          </a:p>
          <a:p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Writing:</a:t>
            </a:r>
          </a:p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8.1.1 make sentences using words and phrases given in the text book.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66071" y="265724"/>
            <a:ext cx="4953000" cy="707886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Talk about the picture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0" y="5943600"/>
            <a:ext cx="44958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is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Saikat’s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family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40DF8F-A93B-406A-94FF-72130E87E1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4" t="27552" r="20073"/>
          <a:stretch/>
        </p:blipFill>
        <p:spPr>
          <a:xfrm>
            <a:off x="1613669" y="1416881"/>
            <a:ext cx="6257804" cy="411392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1828800" y="571500"/>
            <a:ext cx="5486400" cy="1447800"/>
          </a:xfrm>
          <a:prstGeom prst="wedgeRectCallou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Today’s lesson is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3498F6A-F37C-4348-87F4-7C00B95A6ED1}"/>
              </a:ext>
            </a:extLst>
          </p:cNvPr>
          <p:cNvSpPr/>
          <p:nvPr/>
        </p:nvSpPr>
        <p:spPr>
          <a:xfrm>
            <a:off x="1181100" y="2895600"/>
            <a:ext cx="6781800" cy="2667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Saikat’s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family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675FF15-E282-4CD8-9961-54737F629AB4}"/>
              </a:ext>
            </a:extLst>
          </p:cNvPr>
          <p:cNvSpPr/>
          <p:nvPr/>
        </p:nvSpPr>
        <p:spPr>
          <a:xfrm>
            <a:off x="1257300" y="495301"/>
            <a:ext cx="6629400" cy="8382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Review of previous lesson</a:t>
            </a:r>
            <a:endParaRPr lang="en-US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5AEB32-6EDA-4BE6-8EAB-42A8846498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81"/>
          <a:stretch/>
        </p:blipFill>
        <p:spPr>
          <a:xfrm>
            <a:off x="914400" y="2286000"/>
            <a:ext cx="7643876" cy="365759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4B0F84-891B-9846-B7F8-683ABFB9260C}"/>
              </a:ext>
            </a:extLst>
          </p:cNvPr>
          <p:cNvSpPr txBox="1"/>
          <p:nvPr/>
        </p:nvSpPr>
        <p:spPr>
          <a:xfrm>
            <a:off x="2193734" y="249474"/>
            <a:ext cx="4463669" cy="707886"/>
          </a:xfrm>
          <a:prstGeom prst="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Open your English For Today book at page </a:t>
            </a:r>
            <a:r>
              <a:rPr lang="en-GB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1CB358-0F6D-4589-85B2-87622BC60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219200"/>
            <a:ext cx="3821939" cy="503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284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4B0F84-891B-9846-B7F8-683ABFB9260C}"/>
              </a:ext>
            </a:extLst>
          </p:cNvPr>
          <p:cNvSpPr txBox="1"/>
          <p:nvPr/>
        </p:nvSpPr>
        <p:spPr>
          <a:xfrm>
            <a:off x="1524000" y="166538"/>
            <a:ext cx="5629422" cy="646331"/>
          </a:xfrm>
          <a:prstGeom prst="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Teachers loud reading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DFC61D-B33A-4A2C-AB3E-AA5F6B2A47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06"/>
          <a:stretch/>
        </p:blipFill>
        <p:spPr>
          <a:xfrm>
            <a:off x="1371600" y="990600"/>
            <a:ext cx="6172200" cy="530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554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81101_114039.jpg">
            <a:extLst>
              <a:ext uri="{FF2B5EF4-FFF2-40B4-BE49-F238E27FC236}">
                <a16:creationId xmlns:a16="http://schemas.microsoft.com/office/drawing/2014/main" id="{DB1B7AB6-0F52-46F7-9C90-C0D924C6740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343094"/>
            <a:ext cx="7236546" cy="494282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EB863D-403F-40FC-8B0F-3361EE7E67FB}"/>
              </a:ext>
            </a:extLst>
          </p:cNvPr>
          <p:cNvSpPr txBox="1"/>
          <p:nvPr/>
        </p:nvSpPr>
        <p:spPr>
          <a:xfrm>
            <a:off x="2362200" y="381000"/>
            <a:ext cx="37338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silent reading</a:t>
            </a:r>
          </a:p>
        </p:txBody>
      </p:sp>
    </p:spTree>
    <p:extLst>
      <p:ext uri="{BB962C8B-B14F-4D97-AF65-F5344CB8AC3E}">
        <p14:creationId xmlns:p14="http://schemas.microsoft.com/office/powerpoint/2010/main" val="362684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6228</TotalTime>
  <Words>488</Words>
  <Application>Microsoft Office PowerPoint</Application>
  <PresentationFormat>On-screen Show (4:3)</PresentationFormat>
  <Paragraphs>120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SmartClass00018</dc:creator>
  <cp:lastModifiedBy>sujanagor gps</cp:lastModifiedBy>
  <cp:revision>319</cp:revision>
  <dcterms:created xsi:type="dcterms:W3CDTF">2006-08-16T00:00:00Z</dcterms:created>
  <dcterms:modified xsi:type="dcterms:W3CDTF">2021-02-12T13:21:43Z</dcterms:modified>
</cp:coreProperties>
</file>