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8" r:id="rId2"/>
    <p:sldId id="290" r:id="rId3"/>
    <p:sldId id="280" r:id="rId4"/>
    <p:sldId id="258" r:id="rId5"/>
    <p:sldId id="287" r:id="rId6"/>
    <p:sldId id="281" r:id="rId7"/>
    <p:sldId id="274" r:id="rId8"/>
    <p:sldId id="285" r:id="rId9"/>
    <p:sldId id="273" r:id="rId10"/>
    <p:sldId id="289" r:id="rId11"/>
    <p:sldId id="269" r:id="rId12"/>
    <p:sldId id="270" r:id="rId13"/>
    <p:sldId id="271" r:id="rId14"/>
    <p:sldId id="272" r:id="rId15"/>
    <p:sldId id="265" r:id="rId16"/>
    <p:sldId id="275" r:id="rId17"/>
    <p:sldId id="262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D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77716-40A1-48E1-9C96-FA415535D3E5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5B889-ECCB-4D36-AD99-F4EE21E2C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5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8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64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3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23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38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3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5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9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2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4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0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0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2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2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6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A846FA0-737E-7746-A5D2-9EDF466869E3}"/>
              </a:ext>
            </a:extLst>
          </p:cNvPr>
          <p:cNvSpPr/>
          <p:nvPr/>
        </p:nvSpPr>
        <p:spPr>
          <a:xfrm>
            <a:off x="1532816" y="1489004"/>
            <a:ext cx="6078368" cy="314417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>
                <a:solidFill>
                  <a:schemeClr val="bg1">
                    <a:lumMod val="10000"/>
                  </a:schemeClr>
                </a:solidFill>
              </a:rPr>
              <a:t>স্বাগতম </a:t>
            </a:r>
            <a:endParaRPr lang="en-US" sz="960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7904921" cy="4038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00" y="1676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66210" y="4099810"/>
            <a:ext cx="3048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45720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2438400"/>
            <a:ext cx="1721370" cy="351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-556510" y="2766310"/>
            <a:ext cx="2743200" cy="410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303624">
            <a:off x="1461364" y="1925513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বিক্রিয়কের বিক্রিয়ার 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851185">
            <a:off x="2082079" y="3659534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উৎপাদের বিক্রিয়ার 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2362200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সাম্যাবস্থা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4449580"/>
            <a:ext cx="2223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বিক্রিয়ার সময়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54987" y="2542012"/>
            <a:ext cx="2011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বিক্রিয়ার 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257800"/>
            <a:ext cx="7924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 বিক্রিয়ার গতি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167825"/>
            <a:ext cx="47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cs typeface="NikoshBAN" pitchFamily="2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4419600"/>
            <a:ext cx="47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cs typeface="NikoshBAN" pitchFamily="2" charset="0"/>
              </a:rPr>
              <a:t>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437"/>
            <a:ext cx="7620000" cy="960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লা শাটেলিয়ার সূত্র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22437"/>
            <a:ext cx="76200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indent="1588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কোনো বিক্রিয়া সাম্যাবস্থায় থাকাকালীন যদি সিস্টেমে কোন নিয়ামক (তাপ, চাপ, ঘনমাত্রা) পরিবর্তন করা হয় তবে সাম্যাবস্থা এমন দিকে পরিবর্তিত হবে যেন নিয়ামক পরিবর্তনের ফলাফল প্রশমিত হয়।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সাম্যাবস্থার উপর তাপের 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133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/>
              <a:t>N</a:t>
            </a:r>
            <a:r>
              <a:rPr lang="en-US" sz="4400" baseline="-25000" dirty="0"/>
              <a:t>2</a:t>
            </a:r>
            <a:r>
              <a:rPr lang="en-US" sz="4400" dirty="0"/>
              <a:t> + 3H</a:t>
            </a:r>
            <a:r>
              <a:rPr lang="en-US" sz="4400" baseline="-25000" dirty="0"/>
              <a:t>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6400" y="16002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/>
              <a:t>3</a:t>
            </a:r>
            <a:r>
              <a:rPr lang="en-US" sz="4400" dirty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04160" y="19338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04160" y="20862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9600" y="30480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সম্মুখমুখী অংশটি </a:t>
            </a: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তাপ</a:t>
            </a:r>
            <a:r>
              <a:rPr kumimoji="0" lang="bn-BD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উৎপাদী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 বিপরীতমুখী অংশটি তাপহারী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4724400"/>
            <a:ext cx="79248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তাপ বাড়ালে সাম্যাবস্থা</a:t>
            </a:r>
            <a:r>
              <a:rPr kumimoji="0" lang="bn-BD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বাম দিকে সরে যাবে।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8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সাম্যাবস্থার উপর চাপের 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2133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/>
              <a:t>N</a:t>
            </a:r>
            <a:r>
              <a:rPr lang="en-US" sz="4400" baseline="-25000" dirty="0"/>
              <a:t>2</a:t>
            </a:r>
            <a:r>
              <a:rPr lang="en-US" sz="4400" dirty="0"/>
              <a:t> + 3H</a:t>
            </a:r>
            <a:r>
              <a:rPr lang="en-US" sz="4400" baseline="-25000" dirty="0"/>
              <a:t>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16002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/>
              <a:t>3</a:t>
            </a:r>
            <a:r>
              <a:rPr lang="en-US" sz="4400" dirty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32760" y="19338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32760" y="208621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9600" y="3048000"/>
            <a:ext cx="80772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bn-BD" sz="4000" baseline="0" dirty="0">
                <a:latin typeface="NikoshBAN" pitchFamily="2" charset="0"/>
                <a:ea typeface="+mj-ea"/>
                <a:cs typeface="NikoshBAN" pitchFamily="2" charset="0"/>
              </a:rPr>
              <a:t>বিক্রিয়কে মোল সংখ্যা</a:t>
            </a:r>
            <a:r>
              <a:rPr lang="bn-BD" sz="4000" dirty="0">
                <a:latin typeface="NikoshBAN" pitchFamily="2" charset="0"/>
                <a:ea typeface="+mj-ea"/>
                <a:cs typeface="NikoshBAN" pitchFamily="2" charset="0"/>
              </a:rPr>
              <a:t> বেশি এবং উৎপাদে মোল সংখ্যা কম।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4724400"/>
            <a:ext cx="80772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>
                <a:latin typeface="NikoshBAN" pitchFamily="2" charset="0"/>
                <a:ea typeface="+mj-ea"/>
                <a:cs typeface="NikoshBAN" pitchFamily="2" charset="0"/>
              </a:rPr>
              <a:t>চা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 বাড়ালে সাম্যাবস্থা</a:t>
            </a:r>
            <a:r>
              <a:rPr kumimoji="0" lang="bn-BD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ডান দিকে সরে যাবে।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08037"/>
            <a:ext cx="7772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সাম্যাবস্থার উপর ঘনমাত্রার 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2133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/>
              <a:t>N</a:t>
            </a:r>
            <a:r>
              <a:rPr lang="en-US" sz="4400" baseline="-25000" dirty="0"/>
              <a:t>2</a:t>
            </a:r>
            <a:r>
              <a:rPr lang="en-US" sz="4400" dirty="0"/>
              <a:t> + 3H</a:t>
            </a:r>
            <a:r>
              <a:rPr lang="en-US" sz="4400" baseline="-25000" dirty="0"/>
              <a:t>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2590799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/>
              <a:t>3</a:t>
            </a:r>
            <a:r>
              <a:rPr lang="en-US" sz="4400" dirty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32760" y="29244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32760" y="30768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762000" y="4495800"/>
            <a:ext cx="77724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>
                <a:latin typeface="NikoshBAN" pitchFamily="2" charset="0"/>
                <a:ea typeface="+mj-ea"/>
                <a:cs typeface="NikoshBAN" pitchFamily="2" charset="0"/>
              </a:rPr>
              <a:t>বিক্রিয়কের ঘনমাত্রা 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বাড়ালে সাম্যাবস্থা</a:t>
            </a:r>
            <a:r>
              <a:rPr kumimoji="0" lang="bn-BD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ডান দিকে সরে যাবে।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1173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73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6B908D-382D-6849-BA62-8B924EAA9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504" y="2402202"/>
            <a:ext cx="7739113" cy="2368237"/>
          </a:xfrm>
        </p:spPr>
        <p:txBody>
          <a:bodyPr>
            <a:normAutofit/>
          </a:bodyPr>
          <a:lstStyle/>
          <a:p>
            <a:r>
              <a:rPr lang="en-GB" sz="4000"/>
              <a:t>সাম্যাবস্হার উপর ঘনমাত্রার </a:t>
            </a:r>
          </a:p>
          <a:p>
            <a:pPr marL="0" indent="0">
              <a:buNone/>
            </a:pPr>
            <a:r>
              <a:rPr lang="en-GB" sz="4000"/>
              <a:t>প্রভাব ব্যাখ্যা কর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77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5D8191-8972-0045-B1CB-37B21159B96C}"/>
              </a:ext>
            </a:extLst>
          </p:cNvPr>
          <p:cNvSpPr/>
          <p:nvPr/>
        </p:nvSpPr>
        <p:spPr>
          <a:xfrm>
            <a:off x="1163962" y="2316678"/>
            <a:ext cx="6816076" cy="39898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/>
              <a:t>১.বিক্রিয়ার সাম্যাবস্হা কি?</a:t>
            </a:r>
          </a:p>
          <a:p>
            <a:pPr algn="ctr"/>
            <a:r>
              <a:rPr lang="en-GB" sz="4000"/>
              <a:t>২.লা-শাতেলিয়ার এর নীতি কি?</a:t>
            </a:r>
          </a:p>
          <a:p>
            <a:pPr algn="ctr"/>
            <a:r>
              <a:rPr lang="en-GB" sz="4000"/>
              <a:t>৩.সম্মুখমুখী বিক্রিয়া কি?</a:t>
            </a:r>
          </a:p>
          <a:p>
            <a:pPr algn="ctr"/>
            <a:r>
              <a:rPr lang="en-GB" sz="4000"/>
              <a:t>৪.বিপরীতমুখী বিক্রিয়া কি?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838200"/>
            <a:ext cx="7620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dirty="0"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3027AC-6E34-4A46-AFC4-E7122B242453}"/>
              </a:ext>
            </a:extLst>
          </p:cNvPr>
          <p:cNvSpPr/>
          <p:nvPr/>
        </p:nvSpPr>
        <p:spPr>
          <a:xfrm>
            <a:off x="1388873" y="2130900"/>
            <a:ext cx="6366254" cy="430156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>
                <a:solidFill>
                  <a:schemeClr val="tx1"/>
                </a:solidFill>
              </a:rPr>
              <a:t>লা-শাতেলিয়ার নীতিটির বিবৃতি ও ব্যাখ্যা কর।</a:t>
            </a:r>
            <a:endParaRPr 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3AE2F2-951F-8E43-8FDB-A7254CD34F39}"/>
              </a:ext>
            </a:extLst>
          </p:cNvPr>
          <p:cNvSpPr/>
          <p:nvPr/>
        </p:nvSpPr>
        <p:spPr>
          <a:xfrm>
            <a:off x="1613603" y="2514600"/>
            <a:ext cx="5628545" cy="30901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>
                <a:solidFill>
                  <a:schemeClr val="tx1"/>
                </a:solidFill>
              </a:rPr>
              <a:t>ধন্যবাদ </a:t>
            </a:r>
            <a:endParaRPr lang="en-US" sz="8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AF37DE-FDFC-3042-8C1A-3085FD6CD23E}"/>
              </a:ext>
            </a:extLst>
          </p:cNvPr>
          <p:cNvSpPr/>
          <p:nvPr/>
        </p:nvSpPr>
        <p:spPr>
          <a:xfrm>
            <a:off x="1748551" y="205660"/>
            <a:ext cx="6357258" cy="1152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>
                <a:solidFill>
                  <a:schemeClr val="tx1"/>
                </a:solidFill>
              </a:rPr>
              <a:t>শিক্ষক পরিচিতি </a:t>
            </a:r>
            <a:endParaRPr lang="en-US" sz="6000" b="1">
              <a:solidFill>
                <a:schemeClr val="tx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2EE1A28-977A-DE40-A243-6C5A020E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36" y="2692490"/>
            <a:ext cx="2857074" cy="406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4841C8-FC0A-D049-A10E-C188AD4120C9}"/>
              </a:ext>
            </a:extLst>
          </p:cNvPr>
          <p:cNvSpPr/>
          <p:nvPr/>
        </p:nvSpPr>
        <p:spPr>
          <a:xfrm>
            <a:off x="3196981" y="2692490"/>
            <a:ext cx="5619447" cy="395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/>
              <a:t>মোঃ মনির হোসেন </a:t>
            </a:r>
          </a:p>
          <a:p>
            <a:pPr algn="ctr"/>
            <a:r>
              <a:rPr lang="en-GB" sz="3200"/>
              <a:t>সহকারী শিক্ষক (বিজ্ঞান) </a:t>
            </a:r>
          </a:p>
          <a:p>
            <a:pPr algn="ctr"/>
            <a:r>
              <a:rPr lang="en-GB" sz="3200"/>
              <a:t>ভীমখালী উচ্চ বিদ্যালয়</a:t>
            </a:r>
          </a:p>
          <a:p>
            <a:pPr algn="ctr"/>
            <a:r>
              <a:rPr lang="en-GB" sz="3200"/>
              <a:t>জামালগঞ্জ,সুনামগঞ্জ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7249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08436" y="4176699"/>
            <a:ext cx="7200136" cy="243839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নবম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রসায়ন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৭ম (রাসায়নিক বিক্রিয়া)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: বিক্রিয়ার সাম্যাবস্থা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0866" y="242902"/>
            <a:ext cx="5069808" cy="8681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6413606" y="1111061"/>
            <a:ext cx="2537870" cy="2847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17153" y="2267557"/>
            <a:ext cx="5867400" cy="4419600"/>
            <a:chOff x="1447800" y="914400"/>
            <a:chExt cx="5867400" cy="4419600"/>
          </a:xfrm>
          <a:solidFill>
            <a:schemeClr val="bg2">
              <a:lumMod val="7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1447800" y="914400"/>
              <a:ext cx="5867400" cy="4419600"/>
            </a:xfrm>
            <a:prstGeom prst="roundRect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itle 1"/>
            <p:cNvSpPr txBox="1">
              <a:spLocks/>
            </p:cNvSpPr>
            <p:nvPr/>
          </p:nvSpPr>
          <p:spPr>
            <a:xfrm>
              <a:off x="2362200" y="1828800"/>
              <a:ext cx="3962400" cy="2590800"/>
            </a:xfrm>
            <a:prstGeom prst="roundRect">
              <a:avLst>
                <a:gd name="adj" fmla="val 32405"/>
              </a:avLst>
            </a:prstGeom>
            <a:solidFill>
              <a:srgbClr val="FFFF0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 fontScale="850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6600" b="1" i="0" u="none" strike="noStrike" kern="1200" normalizeH="0" baseline="0" noProof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ea typeface="+mj-ea"/>
                  <a:cs typeface="NikoshBAN" pitchFamily="2" charset="0"/>
                </a:rPr>
                <a:t>বিক্রিয়ার সাম্যাবস্থা</a:t>
              </a:r>
              <a:endParaRPr kumimoji="0" lang="en-US" sz="6600" b="1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C8AC476E-9021-D44F-9CF9-266B638B27EE}"/>
              </a:ext>
            </a:extLst>
          </p:cNvPr>
          <p:cNvSpPr/>
          <p:nvPr/>
        </p:nvSpPr>
        <p:spPr>
          <a:xfrm>
            <a:off x="2014486" y="170843"/>
            <a:ext cx="5254651" cy="1511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আজকের পাঠ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9096"/>
            <a:ext cx="7848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9091"/>
            <a:ext cx="7848600" cy="32861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বিক্রিয়ার সাম্যাবস্থা কী তা বলতে পারবে। </a:t>
            </a:r>
          </a:p>
          <a:p>
            <a:pPr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    ২।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লা শাটেলিয়ার নীতি কী তা ব্যাখ্যা করতে পারবে। 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৩। </a:t>
            </a:r>
            <a:r>
              <a:rPr lang="en-GB" dirty="0">
                <a:latin typeface="NikoshBAN" pitchFamily="2" charset="0"/>
                <a:cs typeface="NikoshBAN" pitchFamily="2" charset="0"/>
              </a:rPr>
              <a:t>রাসায়নিক বিক্রিয়ায় উৎপন্ন পর্দাথের পরিমাণকে লা-শাতেলিয়ারের নীতির আলোকে ব্যাখ্যা করতে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44562"/>
            <a:ext cx="73914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উভমুখী বিক্রিয়ায় দুই ধরনের ঘটনা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সংঘটিত হয়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5645" y="4217855"/>
            <a:ext cx="6389265" cy="707886"/>
          </a:xfrm>
          <a:prstGeom prst="rect">
            <a:avLst/>
          </a:prstGeom>
          <a:solidFill>
            <a:srgbClr val="3DD78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4000" dirty="0">
                <a:latin typeface="NikoshBAN" pitchFamily="2" charset="0"/>
                <a:cs typeface="NikoshBAN" pitchFamily="2" charset="0"/>
              </a:rPr>
              <a:t>২.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বিপরীতমুখী বিক্রিয়া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329695" y="3075057"/>
            <a:ext cx="6301370" cy="707886"/>
          </a:xfrm>
          <a:prstGeom prst="rect">
            <a:avLst/>
          </a:prstGeom>
          <a:solidFill>
            <a:srgbClr val="3DD78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4000" dirty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সম্মুখমুখী বিক্রিয়া 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657600"/>
            <a:ext cx="8229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বিপরীতমুখী বিক্রিয়া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68276"/>
            <a:ext cx="8244590" cy="13177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যে</a:t>
            </a:r>
            <a:r>
              <a:rPr kumimoji="0" lang="bn-BD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রাসায়নিক </a:t>
            </a: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বিক্রিয়ায় </a:t>
            </a:r>
            <a:r>
              <a:rPr kumimoji="0" lang="bn-BD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বিক্রিয়ক থেকে উৎপাদ উৎপন্ন হয় তাকে সম্মুখমুখী বিক্রিয়া বলে।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473476"/>
            <a:ext cx="8229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যে রাসায়নিক বিক্রিয়ায় উৎপাদ থেকে উল্টাভাবে বিক্রিয়ক তৈরি হয় তাকে বিপরীতমুখী বিক্রিয়া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30076"/>
            <a:ext cx="8229600" cy="784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সম্মুখমুখী বিক্রিয়া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599" y="2286000"/>
            <a:ext cx="3186905" cy="8443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+ 3H</a:t>
            </a:r>
            <a:r>
              <a:rPr kumimoji="0" lang="en-US" sz="4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01347" y="2285999"/>
            <a:ext cx="4052842" cy="762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/>
              <a:t>3</a:t>
            </a:r>
            <a:r>
              <a:rPr lang="en-US" sz="4400" dirty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07784" y="2706987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69894" y="5715000"/>
            <a:ext cx="3769516" cy="10773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+ 3H</a:t>
            </a:r>
            <a:r>
              <a:rPr kumimoji="0" lang="en-US" sz="4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5077" y="5889724"/>
            <a:ext cx="4150129" cy="817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/>
              <a:t>3</a:t>
            </a:r>
            <a:r>
              <a:rPr lang="en-US" sz="4400" dirty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56560" y="6201015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70132" y="609600"/>
            <a:ext cx="7435668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বিক্রিয়া</a:t>
            </a:r>
            <a:r>
              <a:rPr kumimoji="0" lang="en-US" sz="4400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 </a:t>
            </a:r>
            <a:r>
              <a:rPr kumimoji="0" lang="en-US" sz="4400" i="0" u="none" strike="noStrike" kern="1200" normalizeH="0" baseline="0" noProof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দুটি</a:t>
            </a:r>
            <a:r>
              <a:rPr kumimoji="0" lang="en-US" sz="4400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i="0" u="none" strike="noStrike" kern="1200" normalizeH="0" baseline="0" noProof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পক্ষ</a:t>
            </a:r>
            <a:r>
              <a:rPr kumimoji="0" lang="en-US" sz="4400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971800"/>
            <a:ext cx="7467600" cy="3352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বিক্রিয়া</a:t>
            </a:r>
            <a:r>
              <a:rPr kumimoji="0" lang="en-US" sz="3200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 </a:t>
            </a:r>
            <a:r>
              <a:rPr kumimoji="0" lang="en-US" sz="3200" i="0" u="none" strike="noStrike" kern="1200" normalizeH="0" baseline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সমীকরণে</a:t>
            </a:r>
            <a:r>
              <a:rPr kumimoji="0" lang="en-US" sz="3200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IN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+mj-ea"/>
                <a:cs typeface="NikoshBAN" pitchFamily="2" charset="0"/>
              </a:rPr>
              <a:t>বাম</a:t>
            </a:r>
            <a:r>
              <a:rPr kumimoji="0" lang="en-US" sz="3200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দিকে</a:t>
            </a:r>
            <a:r>
              <a:rPr kumimoji="0" lang="en-US" sz="3200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বিক্রিয়ক</a:t>
            </a:r>
            <a:r>
              <a:rPr kumimoji="0" lang="en-US" sz="3200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ডান</a:t>
            </a:r>
            <a:r>
              <a:rPr kumimoji="0" lang="en-US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দিকে</a:t>
            </a:r>
            <a:r>
              <a:rPr kumimoji="0" lang="en-US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উৎপাদ</a:t>
            </a:r>
            <a:r>
              <a:rPr kumimoji="0" lang="en-US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লেখা</a:t>
            </a:r>
            <a:r>
              <a:rPr kumimoji="0" lang="en-US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হয়</a:t>
            </a:r>
            <a:r>
              <a:rPr kumimoji="0" lang="en-US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 </a:t>
            </a:r>
            <a:r>
              <a:rPr kumimoji="0" lang="en-US" sz="3200" i="0" u="none" strike="noStrike" kern="1200" normalizeH="0" noProof="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</a:t>
            </a:r>
            <a:r>
              <a:rPr kumimoji="0" lang="bn-IN" sz="3200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কের বিক্রিয়ার গতি উৎপাদের দিকে দেখানো হয়। এইজন্য বিক্রিয়ার দিক বলতে ডানদিককেই বুঝানো হয়। তবে উৎপাদসমুহ বিক্রিয়া করে বামদিকে বিক্রিয়ক তৈরি করতে পারে। তখন তাকে পশ্চাৎমূখী বিক্রিয়া বলা হয়।   </a:t>
            </a:r>
            <a:endParaRPr kumimoji="0" lang="en-US" sz="3200" i="0" u="none" strike="noStrike" kern="1200" normalizeH="0" baseline="0" noProof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467600" cy="862012"/>
          </a:xfrm>
          <a:prstGeom prst="rect">
            <a:avLst/>
          </a:prstGeom>
          <a:solidFill>
            <a:srgbClr val="99FF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1828800"/>
            <a:ext cx="2895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3600" dirty="0">
                <a:ea typeface="+mj-ea"/>
                <a:cs typeface="NikoshBAN" pitchFamily="2" charset="0"/>
              </a:rPr>
              <a:t>2H</a:t>
            </a:r>
            <a:r>
              <a:rPr lang="en-US" sz="3600" baseline="-25000" dirty="0">
                <a:ea typeface="+mj-ea"/>
                <a:cs typeface="NikoshBAN" pitchFamily="2" charset="0"/>
              </a:rPr>
              <a:t>2</a:t>
            </a:r>
            <a:r>
              <a:rPr lang="en-US" sz="3600" dirty="0">
                <a:ea typeface="+mj-ea"/>
                <a:cs typeface="NikoshBAN" pitchFamily="2" charset="0"/>
              </a:rPr>
              <a:t>(g) + O</a:t>
            </a:r>
            <a:r>
              <a:rPr lang="en-US" sz="3600" baseline="-25000" dirty="0">
                <a:ea typeface="+mj-ea"/>
                <a:cs typeface="NikoshBAN" pitchFamily="2" charset="0"/>
              </a:rPr>
              <a:t>2</a:t>
            </a:r>
            <a:r>
              <a:rPr lang="en-US" sz="3600" dirty="0">
                <a:ea typeface="+mj-ea"/>
                <a:cs typeface="NikoshBAN" pitchFamily="2" charset="0"/>
              </a:rPr>
              <a:t>(g)</a:t>
            </a:r>
            <a:endParaRPr lang="bn-BD" sz="3600" dirty="0"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09526" y="1828800"/>
            <a:ext cx="16764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US" sz="3600" dirty="0">
                <a:ea typeface="+mj-ea"/>
                <a:cs typeface="NikoshBAN" pitchFamily="2" charset="0"/>
              </a:rPr>
              <a:t>2H</a:t>
            </a:r>
            <a:r>
              <a:rPr lang="en-US" sz="3600" baseline="-25000" dirty="0">
                <a:ea typeface="+mj-ea"/>
                <a:cs typeface="NikoshBAN" pitchFamily="2" charset="0"/>
              </a:rPr>
              <a:t>2</a:t>
            </a:r>
            <a:r>
              <a:rPr lang="en-US" sz="3600" dirty="0">
                <a:ea typeface="+mj-ea"/>
                <a:cs typeface="NikoshBAN" pitchFamily="2" charset="0"/>
              </a:rPr>
              <a:t>O(l)</a:t>
            </a:r>
            <a:endParaRPr lang="bn-BD" sz="3600" dirty="0">
              <a:ea typeface="+mj-ea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47326" y="2208212"/>
            <a:ext cx="20574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0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44590" cy="350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</a:t>
            </a: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 সাধারণত</a:t>
            </a:r>
            <a:r>
              <a:rPr kumimoji="0" lang="bn-BD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উভমুখী হয়। 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শুরুতে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সম্মুখমুখী বিক্রিয়ার বেগ বেশি থাকে। ধীরে  ধীরে এই বেগ কমতে থাকে এবং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বিপরীতমুখী বিক্রিয়ার বেগ বাড়তে থাকে। এক সময় উভয় বিক্রিয়ার বেগ সমান হয়। এই অবস্থাকে বিক্রিয়ার সাম্যাবস্থা বলে। সাম্যাবস্থা মানে স্থির অবস্থা নয়। উভয় বিক্রিয়া সমানভাবে চলতে থাকে।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11076"/>
            <a:ext cx="8229600" cy="784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বিক্রিয়ার সাম্যাবস্থা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5950" y="6201015"/>
            <a:ext cx="2617250" cy="20037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+ 3H</a:t>
            </a:r>
            <a:r>
              <a:rPr kumimoji="0" lang="en-US" sz="44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54030" y="6004024"/>
            <a:ext cx="4089970" cy="527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/>
              <a:t>3</a:t>
            </a:r>
            <a:r>
              <a:rPr lang="en-US" sz="4400" dirty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45777" y="6270181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45777" y="6643703"/>
            <a:ext cx="2377440" cy="241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495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PowerPoint Presentation</vt:lpstr>
      <vt:lpstr>PowerPoint Presentation</vt:lpstr>
      <vt:lpstr>PowerPoint Presentation</vt:lpstr>
      <vt:lpstr>PowerPoint Presentation</vt:lpstr>
      <vt:lpstr>শিখন ফল</vt:lpstr>
      <vt:lpstr>উভমুখী বিক্রিয়ায় দুই ধরনের ঘটনা  সংঘটিত হয় </vt:lpstr>
      <vt:lpstr>PowerPoint Presentation</vt:lpstr>
      <vt:lpstr>PowerPoint Presentation</vt:lpstr>
      <vt:lpstr>PowerPoint Presentation</vt:lpstr>
      <vt:lpstr>PowerPoint Presentation</vt:lpstr>
      <vt:lpstr>লা শাটেলিয়ার সূত্র </vt:lpstr>
      <vt:lpstr>সাম্যাবস্থার উপর তাপের প্রভাব</vt:lpstr>
      <vt:lpstr>সাম্যাবস্থার উপর চাপের প্রভাব</vt:lpstr>
      <vt:lpstr>সাম্যাবস্থার উপর ঘনমাত্রার প্রভাব</vt:lpstr>
      <vt:lpstr>একক কাজ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জারণ বিজারণ বিক্রিয়া</dc:title>
  <dc:creator>G M Azizul Haque</dc:creator>
  <cp:lastModifiedBy>Unknown User</cp:lastModifiedBy>
  <cp:revision>179</cp:revision>
  <dcterms:created xsi:type="dcterms:W3CDTF">2006-08-16T00:00:00Z</dcterms:created>
  <dcterms:modified xsi:type="dcterms:W3CDTF">2021-02-12T09:24:00Z</dcterms:modified>
</cp:coreProperties>
</file>