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6" r:id="rId10"/>
    <p:sldId id="263" r:id="rId11"/>
    <p:sldId id="265" r:id="rId12"/>
    <p:sldId id="267" r:id="rId13"/>
    <p:sldId id="264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07C4-FE74-4DE3-BF42-16ADEBC6E6C5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7379B-E761-4291-8E63-4D00D6928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2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7379B-E761-4291-8E63-4D00D6928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8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0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6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7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6A47-0C27-43C3-B928-A1953510A2FA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pg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1614" y="265473"/>
            <a:ext cx="11149780" cy="39525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108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5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874" y="450277"/>
            <a:ext cx="98780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মাছের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সম্পূরক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খাদ্যর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110" y="1811245"/>
            <a:ext cx="3766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/>
              <a:t>ক. উদ্ভিদজাত উৎস</a:t>
            </a:r>
            <a:r>
              <a:rPr lang="en-US" sz="2800" b="1" dirty="0"/>
              <a:t>।</a:t>
            </a:r>
            <a:r>
              <a:rPr lang="bn-BD" sz="2800" b="1" dirty="0" smtClean="0"/>
              <a:t>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912079" y="1809135"/>
            <a:ext cx="3421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খ. </a:t>
            </a:r>
            <a:r>
              <a:rPr lang="bn-BD" sz="2800" b="1" dirty="0" smtClean="0"/>
              <a:t>প্রাণীজাত উৎস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40361" y="1936955"/>
            <a:ext cx="103239" cy="4768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32387" y="2438400"/>
            <a:ext cx="10481187" cy="589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9" y="2692502"/>
            <a:ext cx="24669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983" y="2646419"/>
            <a:ext cx="2760424" cy="1847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601" y="2692502"/>
            <a:ext cx="2665452" cy="1801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41" y="4535236"/>
            <a:ext cx="2725866" cy="2170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601" y="4559622"/>
            <a:ext cx="2665452" cy="20771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842" y="2686980"/>
            <a:ext cx="2506230" cy="16342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25" y="4624215"/>
            <a:ext cx="2469094" cy="18472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60" y="4674574"/>
            <a:ext cx="266700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677" y="1577063"/>
            <a:ext cx="930570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b="1" dirty="0" smtClean="0"/>
              <a:t>ক. উদ্ভিদজাত উৎ</a:t>
            </a:r>
            <a:r>
              <a:rPr lang="en-US" sz="3600" b="1" dirty="0" err="1" smtClean="0"/>
              <a:t>সঃ</a:t>
            </a:r>
            <a:r>
              <a:rPr lang="en-US" sz="3600" b="1" dirty="0" smtClean="0"/>
              <a:t>      </a:t>
            </a:r>
            <a:r>
              <a:rPr lang="en-US" sz="2400" b="1" dirty="0" err="1" smtClean="0"/>
              <a:t>উদ্ভিদজাত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খাদ্য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উপাদানের</a:t>
            </a:r>
            <a:r>
              <a:rPr lang="en-US" sz="2400" b="1" dirty="0" smtClean="0"/>
              <a:t> </a:t>
            </a:r>
          </a:p>
          <a:p>
            <a:pPr algn="just"/>
            <a:r>
              <a:rPr lang="en-US" sz="2400" b="1" dirty="0" err="1" smtClean="0"/>
              <a:t>মধ্যে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কিছু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উল্লেখযোগ্য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হচ্ছে-চালের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কুঁড়া,গম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ডালের</a:t>
            </a:r>
            <a:endParaRPr lang="en-US" sz="2400" b="1" dirty="0" smtClean="0"/>
          </a:p>
          <a:p>
            <a:pPr algn="just"/>
            <a:r>
              <a:rPr lang="en-US" sz="2400" b="1" dirty="0" err="1" smtClean="0"/>
              <a:t>মিহিভুসি,সরিষার</a:t>
            </a:r>
            <a:r>
              <a:rPr lang="en-US" sz="2400" b="1" dirty="0"/>
              <a:t> </a:t>
            </a:r>
            <a:r>
              <a:rPr lang="en-US" sz="2400" b="1" dirty="0" err="1" smtClean="0"/>
              <a:t>খৈল,তিলের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খৈল,খুদিপানা,রান্না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উচ্ছিষ্ট,কলাপাতা,বাঁধাকপি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ইত্যাদি</a:t>
            </a:r>
            <a:r>
              <a:rPr lang="en-US" sz="2400" b="1" dirty="0" smtClean="0"/>
              <a:t>।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360678" y="3676955"/>
            <a:ext cx="930570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/>
              <a:t>খ. </a:t>
            </a:r>
            <a:r>
              <a:rPr lang="bn-BD" sz="3600" b="1" dirty="0" smtClean="0"/>
              <a:t>প্রাণীজাত উৎস</a:t>
            </a:r>
            <a:r>
              <a:rPr lang="en-US" sz="3600" b="1" dirty="0" smtClean="0"/>
              <a:t>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প্রাণিজাত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কয়েকটি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খাদ্য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হচ্ছে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শুটকি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মাছের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গুঁড়া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ফিশমিল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রেশম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মিল,চিংড়ির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গুঁড়া,হাড়ের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চূর্ন,শামুকের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মাংশ,গবাদিপশুর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রক্ত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ব্লাড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মিল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ইত্যাদি</a:t>
            </a:r>
            <a:r>
              <a:rPr lang="en-US" sz="2400" b="1" dirty="0" smtClean="0"/>
              <a:t>।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457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1084" y="580103"/>
            <a:ext cx="6961239" cy="1120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সম্পূরক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খাদ্যের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উপকারিতা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651819" y="2182761"/>
            <a:ext cx="9016181" cy="358877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১।অধিক </a:t>
            </a:r>
            <a:r>
              <a:rPr lang="en-US" sz="3200" b="1" dirty="0" err="1" smtClean="0">
                <a:solidFill>
                  <a:srgbClr val="FF0000"/>
                </a:solidFill>
              </a:rPr>
              <a:t>ঘনত্বে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পোনা</a:t>
            </a:r>
            <a:r>
              <a:rPr lang="en-US" sz="3200" b="1" dirty="0" smtClean="0">
                <a:solidFill>
                  <a:srgbClr val="FF0000"/>
                </a:solidFill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</a:rPr>
              <a:t>বড়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মাছ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চাষ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করা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যায়</a:t>
            </a:r>
            <a:r>
              <a:rPr lang="en-US" sz="3200" b="1" dirty="0" smtClean="0">
                <a:solidFill>
                  <a:srgbClr val="FF0000"/>
                </a:solidFill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২।পোনার </a:t>
            </a:r>
            <a:r>
              <a:rPr lang="en-US" sz="3200" b="1" dirty="0" err="1" smtClean="0">
                <a:solidFill>
                  <a:srgbClr val="FF0000"/>
                </a:solidFill>
              </a:rPr>
              <a:t>বাঁচার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হার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বেড়ে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যায়</a:t>
            </a:r>
            <a:r>
              <a:rPr lang="en-US" sz="3200" b="1" dirty="0" smtClean="0">
                <a:solidFill>
                  <a:srgbClr val="FF0000"/>
                </a:solidFill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৩।মাছের </a:t>
            </a:r>
            <a:r>
              <a:rPr lang="en-US" sz="3200" b="1" dirty="0" err="1" smtClean="0">
                <a:solidFill>
                  <a:srgbClr val="FF0000"/>
                </a:solidFill>
              </a:rPr>
              <a:t>দ্রুত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দৈহিক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বৃদ্ধি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ঘটে</a:t>
            </a:r>
            <a:r>
              <a:rPr lang="en-US" sz="3200" b="1" dirty="0" smtClean="0">
                <a:solidFill>
                  <a:srgbClr val="FF0000"/>
                </a:solidFill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৪।মাছ </a:t>
            </a:r>
            <a:r>
              <a:rPr lang="en-US" sz="3200" b="1" dirty="0" err="1" smtClean="0">
                <a:solidFill>
                  <a:srgbClr val="FF0000"/>
                </a:solidFill>
              </a:rPr>
              <a:t>পুষ্টির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অভাবজনিত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রোগ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থেকে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মুক্ত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থাকে</a:t>
            </a:r>
            <a:r>
              <a:rPr lang="en-US" sz="3200" b="1" dirty="0" smtClean="0">
                <a:solidFill>
                  <a:srgbClr val="FF0000"/>
                </a:solidFill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৫।কম </a:t>
            </a:r>
            <a:r>
              <a:rPr lang="en-US" sz="3200" b="1" dirty="0" err="1" smtClean="0">
                <a:solidFill>
                  <a:srgbClr val="FF0000"/>
                </a:solidFill>
              </a:rPr>
              <a:t>সময়ে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অধিক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মাছ</a:t>
            </a:r>
            <a:r>
              <a:rPr lang="en-US" sz="3200" b="1" dirty="0" smtClean="0">
                <a:solidFill>
                  <a:srgbClr val="FF0000"/>
                </a:solidFill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</a:rPr>
              <a:t>আর্থিক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মুনাফা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পাওয়া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যায়</a:t>
            </a:r>
            <a:r>
              <a:rPr lang="en-US" sz="3200" b="1" dirty="0" smtClean="0">
                <a:solidFill>
                  <a:srgbClr val="FF0000"/>
                </a:solidFill>
              </a:rPr>
              <a:t>।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6052" y="678426"/>
            <a:ext cx="6243484" cy="13470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দলীয়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1861837" y="4409849"/>
            <a:ext cx="9109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/>
              <a:t>কয়েকটি</a:t>
            </a:r>
            <a:r>
              <a:rPr lang="as-IN" sz="4400" dirty="0" smtClean="0"/>
              <a:t> সম্পূরক  খাদ্যে </a:t>
            </a:r>
            <a:r>
              <a:rPr lang="en-US" sz="4400" dirty="0" err="1" smtClean="0"/>
              <a:t>উপাদানের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নাম</a:t>
            </a:r>
            <a:r>
              <a:rPr lang="bn-BD" sz="4400" dirty="0" smtClean="0"/>
              <a:t> লি</a:t>
            </a:r>
            <a:r>
              <a:rPr lang="en-US" sz="4400" dirty="0" smtClean="0"/>
              <a:t>খ </a:t>
            </a:r>
            <a:r>
              <a:rPr lang="en-US" sz="4400" dirty="0" err="1" smtClean="0"/>
              <a:t>এবং</a:t>
            </a:r>
            <a:r>
              <a:rPr lang="en-US" sz="4400" dirty="0" smtClean="0"/>
              <a:t> ২টি  </a:t>
            </a:r>
            <a:r>
              <a:rPr lang="en-US" sz="4400" dirty="0" err="1" smtClean="0"/>
              <a:t>উপকারিতা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লিখ</a:t>
            </a:r>
            <a:r>
              <a:rPr lang="en-US" sz="4400" dirty="0" smtClean="0"/>
              <a:t>।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4" y="2266417"/>
            <a:ext cx="3962400" cy="19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24980" y="678426"/>
            <a:ext cx="4886633" cy="11307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মূল্যায়ন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2408903" y="2635045"/>
            <a:ext cx="7433187" cy="5899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১।প্রশ্নঃমাছের </a:t>
            </a:r>
            <a:r>
              <a:rPr lang="en-US" sz="2800" b="1" dirty="0" err="1" smtClean="0"/>
              <a:t>সম্পূরক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খাদ্যের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উৎস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কয়টি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408903" y="3529781"/>
            <a:ext cx="7433187" cy="55060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২।প্রশ্নঃপ্রাণিজাত </a:t>
            </a:r>
            <a:r>
              <a:rPr lang="en-US" sz="2800" b="1" dirty="0" err="1" smtClean="0"/>
              <a:t>খাদ্য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উপাদানের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বলো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408903" y="4385187"/>
            <a:ext cx="7629832" cy="51127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৩।প্রশ্নঃউদ্ভিদজাত </a:t>
            </a:r>
            <a:r>
              <a:rPr lang="en-US" sz="2800" b="1" dirty="0" err="1"/>
              <a:t>খাদ্য</a:t>
            </a:r>
            <a:r>
              <a:rPr lang="en-US" sz="2800" b="1" dirty="0"/>
              <a:t> </a:t>
            </a:r>
            <a:r>
              <a:rPr lang="en-US" sz="2800" b="1" dirty="0" err="1"/>
              <a:t>উপাদানের</a:t>
            </a:r>
            <a:r>
              <a:rPr lang="en-US" sz="2800" b="1" dirty="0"/>
              <a:t> </a:t>
            </a:r>
            <a:r>
              <a:rPr lang="en-US" sz="2800" b="1" dirty="0" err="1"/>
              <a:t>নাম</a:t>
            </a:r>
            <a:r>
              <a:rPr lang="en-US" sz="2800" b="1" dirty="0"/>
              <a:t> </a:t>
            </a:r>
            <a:r>
              <a:rPr lang="en-US" sz="2800" b="1" dirty="0" err="1"/>
              <a:t>বলো</a:t>
            </a:r>
            <a:r>
              <a:rPr lang="en-US" sz="2800" b="1" dirty="0" smtClean="0"/>
              <a:t>।</a:t>
            </a:r>
            <a:r>
              <a:rPr lang="bn-BD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6391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 b="2456"/>
          <a:stretch/>
        </p:blipFill>
        <p:spPr>
          <a:xfrm>
            <a:off x="286541" y="326091"/>
            <a:ext cx="2948273" cy="29201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34813" y="668593"/>
            <a:ext cx="6105832" cy="16026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বাড়ীর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r="-1794" b="11371"/>
          <a:stretch/>
        </p:blipFill>
        <p:spPr>
          <a:xfrm>
            <a:off x="9340645" y="72082"/>
            <a:ext cx="2555159" cy="3428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754" y="3724796"/>
            <a:ext cx="113759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মাছ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চাষে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সম্পূরক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খাদ্যের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প্রয়োজনীয়তা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কেনো?লিখে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আনবে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2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4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3226" y="98323"/>
            <a:ext cx="10620088" cy="40508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 </a:t>
            </a:r>
            <a:r>
              <a:rPr lang="en-US" sz="10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সবাইকে</a:t>
            </a:r>
            <a:endParaRPr lang="en-US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5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28" y="2172492"/>
            <a:ext cx="5066215" cy="32799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72929" y="452284"/>
            <a:ext cx="8504903" cy="1376516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শিক্ষক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পরিচিতি</a:t>
            </a:r>
            <a:endParaRPr lang="en-US" sz="6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22" y="2172492"/>
            <a:ext cx="2898058" cy="327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2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67897" y="629265"/>
            <a:ext cx="6862916" cy="133718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6000" b="1" dirty="0" err="1"/>
              <a:t>পাঠ</a:t>
            </a:r>
            <a:r>
              <a:rPr lang="en-US" sz="6000" b="1" dirty="0"/>
              <a:t> </a:t>
            </a:r>
            <a:r>
              <a:rPr lang="en-US" sz="6000" b="1" dirty="0" err="1"/>
              <a:t>পরিচিতি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359743" y="2592013"/>
            <a:ext cx="4139380" cy="224676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0৬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2" y="2592013"/>
            <a:ext cx="2094272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5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8968" y="442451"/>
            <a:ext cx="9104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5400" b="1" dirty="0" smtClean="0"/>
              <a:t>নিচের ছবিগুলো লক্ষ্য কর 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93" y="1810210"/>
            <a:ext cx="4583830" cy="2407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93" y="4423746"/>
            <a:ext cx="4583830" cy="2065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40" y="4423747"/>
            <a:ext cx="4665099" cy="2065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83" y="1810209"/>
            <a:ext cx="4881256" cy="23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2594" y="422787"/>
            <a:ext cx="8150942" cy="1563329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/>
              <a:t>আজকের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পাঠ</a:t>
            </a:r>
            <a:endParaRPr lang="en-US" sz="6600" b="1" dirty="0"/>
          </a:p>
        </p:txBody>
      </p:sp>
      <p:sp>
        <p:nvSpPr>
          <p:cNvPr id="3" name="Rectangle 2"/>
          <p:cNvSpPr/>
          <p:nvPr/>
        </p:nvSpPr>
        <p:spPr>
          <a:xfrm>
            <a:off x="2680416" y="4139070"/>
            <a:ext cx="7736413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00B050"/>
                </a:solidFill>
              </a:rPr>
              <a:t>মাছের </a:t>
            </a:r>
            <a:r>
              <a:rPr lang="bn-BD" sz="6000" b="1" dirty="0" smtClean="0">
                <a:solidFill>
                  <a:srgbClr val="00B050"/>
                </a:solidFill>
              </a:rPr>
              <a:t>স</a:t>
            </a:r>
            <a:r>
              <a:rPr lang="en-US" sz="6000" b="1" dirty="0" err="1" smtClean="0">
                <a:solidFill>
                  <a:srgbClr val="00B050"/>
                </a:solidFill>
              </a:rPr>
              <a:t>ম্পূ</a:t>
            </a:r>
            <a:r>
              <a:rPr lang="bn-BD" sz="6000" b="1" dirty="0" smtClean="0">
                <a:solidFill>
                  <a:srgbClr val="00B050"/>
                </a:solidFill>
              </a:rPr>
              <a:t>রক </a:t>
            </a:r>
            <a:r>
              <a:rPr lang="bn-BD" sz="6000" b="1" dirty="0">
                <a:solidFill>
                  <a:srgbClr val="00B050"/>
                </a:solidFill>
              </a:rPr>
              <a:t>খাদ্য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23" y="2261419"/>
            <a:ext cx="8489705" cy="16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73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90685" y="432618"/>
            <a:ext cx="5417574" cy="136668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শিখনফল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681316" y="2084439"/>
            <a:ext cx="5093110" cy="67842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এই</a:t>
            </a:r>
            <a:r>
              <a:rPr lang="en-US" sz="3200" b="1" dirty="0"/>
              <a:t> </a:t>
            </a:r>
            <a:r>
              <a:rPr lang="en-US" sz="3200" b="1" dirty="0" err="1"/>
              <a:t>পাঠ</a:t>
            </a:r>
            <a:r>
              <a:rPr lang="en-US" sz="3200" b="1" dirty="0"/>
              <a:t> </a:t>
            </a:r>
            <a:r>
              <a:rPr lang="en-US" sz="3200" b="1" dirty="0" err="1"/>
              <a:t>শেষে</a:t>
            </a:r>
            <a:r>
              <a:rPr lang="en-US" sz="3200" b="1" dirty="0"/>
              <a:t> </a:t>
            </a:r>
            <a:r>
              <a:rPr lang="en-US" sz="3200" b="1" dirty="0" err="1"/>
              <a:t>শিক্ষার্থীরা</a:t>
            </a:r>
            <a:r>
              <a:rPr lang="en-US" sz="3200" b="1" dirty="0"/>
              <a:t>...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15846" y="3136490"/>
            <a:ext cx="9999406" cy="215326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r>
              <a:rPr lang="en-US" sz="3200" b="1" dirty="0" smtClean="0"/>
              <a:t>১।মাছের </a:t>
            </a:r>
            <a:r>
              <a:rPr lang="en-US" sz="3200" b="1" dirty="0" err="1" smtClean="0"/>
              <a:t>সম্পূরক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খাদ্য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ব্যাখ্যা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।</a:t>
            </a:r>
          </a:p>
          <a:p>
            <a:pPr algn="just"/>
            <a:r>
              <a:rPr lang="en-US" sz="3200" b="1" dirty="0" smtClean="0"/>
              <a:t>২।</a:t>
            </a:r>
            <a:r>
              <a:rPr lang="bn-BD" sz="3200" b="1" dirty="0" smtClean="0"/>
              <a:t>সম্পূরক  খাদ্যের উৎস </a:t>
            </a:r>
            <a:r>
              <a:rPr lang="en-US" sz="3200" b="1" dirty="0" err="1" smtClean="0"/>
              <a:t>বর্ননা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bn-BD" sz="3200" b="1" dirty="0" smtClean="0"/>
              <a:t> পারবে । 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৩।</a:t>
            </a:r>
            <a:r>
              <a:rPr lang="bn-BD" sz="3200" b="1" dirty="0" smtClean="0"/>
              <a:t>সম্পূরক </a:t>
            </a:r>
            <a:r>
              <a:rPr lang="en-US" sz="3200" b="1" dirty="0" err="1" smtClean="0"/>
              <a:t>খাদ্যের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উপকারিতা</a:t>
            </a:r>
            <a:r>
              <a:rPr lang="en-US" sz="3200" b="1" dirty="0"/>
              <a:t> </a:t>
            </a:r>
            <a:r>
              <a:rPr lang="en-US" sz="3200" b="1" dirty="0" err="1" smtClean="0"/>
              <a:t>বিশ্লেষণ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196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2" y="157316"/>
            <a:ext cx="5486400" cy="2772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24" y="157315"/>
            <a:ext cx="5638492" cy="2772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1" y="3030287"/>
            <a:ext cx="5486401" cy="2680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24" y="3030287"/>
            <a:ext cx="5638492" cy="2680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059" y="5828518"/>
            <a:ext cx="10661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পুকুরে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থাকা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বিভিন্ন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প্রকৃতিক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খাদ্য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176" y="284824"/>
            <a:ext cx="8696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5400" b="1" dirty="0"/>
              <a:t>নিচের ছবিগুলো লক্ষ্য কর 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757083" y="5337883"/>
            <a:ext cx="110317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/>
              <a:t>প্রাকৃতিক খাদ্যের পাশাপাশি মাছকে বাহির থেকে যে অতিরিক্ত খাদ্য দিতে হয় তাকে সম্পূরক খাদ্য বলে ।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967" y="1494503"/>
            <a:ext cx="3628104" cy="3193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3" y="1401404"/>
            <a:ext cx="3274071" cy="3286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426" y="1494503"/>
            <a:ext cx="3865199" cy="31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5820" y="776748"/>
            <a:ext cx="6086168" cy="116020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3298404" y="4630689"/>
            <a:ext cx="6053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/>
              <a:t>সম্পূরক খাদ্য </a:t>
            </a:r>
            <a:r>
              <a:rPr lang="en-US" sz="5400" b="1" dirty="0" err="1" smtClean="0"/>
              <a:t>কি</a:t>
            </a:r>
            <a:r>
              <a:rPr lang="en-US" sz="5400" b="1" dirty="0" smtClean="0"/>
              <a:t>?</a:t>
            </a:r>
            <a:r>
              <a:rPr lang="bn-BD" sz="5400" b="1" dirty="0" smtClean="0"/>
              <a:t> 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539" r="-397" b="10293"/>
          <a:stretch/>
        </p:blipFill>
        <p:spPr>
          <a:xfrm>
            <a:off x="3504881" y="2035278"/>
            <a:ext cx="4953000" cy="21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271</Words>
  <Application>Microsoft Office PowerPoint</Application>
  <PresentationFormat>Widescreen</PresentationFormat>
  <Paragraphs>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47</cp:revision>
  <dcterms:created xsi:type="dcterms:W3CDTF">2021-02-06T15:22:39Z</dcterms:created>
  <dcterms:modified xsi:type="dcterms:W3CDTF">2021-02-11T13:44:20Z</dcterms:modified>
</cp:coreProperties>
</file>