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57" r:id="rId12"/>
    <p:sldId id="258" r:id="rId13"/>
    <p:sldId id="261" r:id="rId14"/>
    <p:sldId id="259" r:id="rId15"/>
    <p:sldId id="260" r:id="rId16"/>
    <p:sldId id="262" r:id="rId17"/>
    <p:sldId id="263" r:id="rId18"/>
    <p:sldId id="264" r:id="rId19"/>
    <p:sldId id="265" r:id="rId20"/>
    <p:sldId id="266" r:id="rId21"/>
    <p:sldId id="274" r:id="rId22"/>
    <p:sldId id="267" r:id="rId23"/>
    <p:sldId id="268" r:id="rId24"/>
    <p:sldId id="269" r:id="rId25"/>
    <p:sldId id="275" r:id="rId26"/>
    <p:sldId id="270" r:id="rId27"/>
    <p:sldId id="271" r:id="rId28"/>
    <p:sldId id="272" r:id="rId29"/>
    <p:sldId id="273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3333FF"/>
    <a:srgbClr val="00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bn.wikipedia.org/wiki/%E0%A6%AE%E0%A6%BF%E0%A6%B7%E0%A7%8D%E0%A6%9F%E0%A6%BF_%E0%A6%86%E0%A6%B2%E0%A7%81" TargetMode="External"/><Relationship Id="rId5" Type="http://schemas.openxmlformats.org/officeDocument/2006/relationships/hyperlink" Target="https://bn.wikipedia.org/wiki/%E0%A6%AA%E0%A6%9F%E0%A6%B2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4.xml"/><Relationship Id="rId5" Type="http://schemas.openxmlformats.org/officeDocument/2006/relationships/hyperlink" Target="https://bn.wikipedia.org/wiki/%E0%A6%AA%E0%A7%81%E0%A6%A6%E0%A6%BF%E0%A6%A8%E0%A6%BE" TargetMode="External"/><Relationship Id="rId4" Type="http://schemas.openxmlformats.org/officeDocument/2006/relationships/hyperlink" Target="https://bn.wikipedia.org/wiki/%E0%A6%95%E0%A6%9A%E0%A7%8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3.jpeg"/><Relationship Id="rId5" Type="http://schemas.openxmlformats.org/officeDocument/2006/relationships/hyperlink" Target="https://bn.wikipedia.org/wiki/%E0%A6%95%E0%A6%9A%E0%A7%81%E0%A6%B0%E0%A6%BF%E0%A6%AA%E0%A6%BE%E0%A6%A8%E0%A6%BE" TargetMode="External"/><Relationship Id="rId4" Type="http://schemas.openxmlformats.org/officeDocument/2006/relationships/hyperlink" Target="https://bn.wikipedia.org/wiki/%E0%A6%9F%E0%A7%8B%E0%A6%AA%E0%A6%BE%E0%A6%AA%E0%A6%BE%E0%A6%A8%E0%A6%B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2"/>
            <a:ext cx="8763000" cy="1219199"/>
          </a:xfr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সুপ্রিয়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শিক্ষার্থীরা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আজকের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ক্লাশে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স্বাগতম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yala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Content Placeholder 8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543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479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 descr="C:\Users\W81\Downloads\14962287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99" y="1295399"/>
            <a:ext cx="5715001" cy="3810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"/>
            <a:ext cx="31242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410200"/>
            <a:ext cx="84582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1374849788_main-potato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124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W81\Downloads\potol-pic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762000"/>
            <a:ext cx="2743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W81\Downloads\unname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762000"/>
            <a:ext cx="2362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3180040"/>
            <a:ext cx="106680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429000"/>
            <a:ext cx="914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276600"/>
            <a:ext cx="1752600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419600"/>
            <a:ext cx="8839200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326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95800" y="990600"/>
            <a:ext cx="533400" cy="1295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286000"/>
            <a:ext cx="73914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04800"/>
            <a:ext cx="70104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838200" y="2286000"/>
            <a:ext cx="533398" cy="1066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895600" y="2362200"/>
            <a:ext cx="457200" cy="914400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5486400" y="2362200"/>
            <a:ext cx="533400" cy="8382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276600"/>
            <a:ext cx="19812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খন্ডায়ন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3276600"/>
            <a:ext cx="1981200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200400"/>
            <a:ext cx="2362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8229600" y="2286000"/>
            <a:ext cx="457200" cy="914400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3200400"/>
            <a:ext cx="19812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479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যাচ্ছেঃ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unname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2672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1524000"/>
            <a:ext cx="19050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স্পাইরোগাইরা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4800" y="1600200"/>
            <a:ext cx="990600" cy="304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1828800" y="2590800"/>
            <a:ext cx="3581400" cy="228600"/>
          </a:xfrm>
          <a:prstGeom prst="bentConnector3">
            <a:avLst>
              <a:gd name="adj1" fmla="val 50000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2590800"/>
            <a:ext cx="19812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724400"/>
            <a:ext cx="86868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খন্ডায়নের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প্রজননঃ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Spirogyra </a:t>
            </a:r>
            <a:r>
              <a:rPr lang="en-US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as-IN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 দেহ কোনো কারণে খণ্ডিত হলে, প্রতিটি খণ্ড একটি স্বাধীন উদ্ভিদ হিসে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as-IN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জীবনযাপন শুরু করে।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40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বন্দুরা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যাচ্ছেঃ</a:t>
            </a:r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potol-pic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810000" cy="209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3276600"/>
            <a:ext cx="914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 descr="C:\Users\W81\Downloads\featured_3296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843089"/>
            <a:ext cx="3657600" cy="2119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86400" y="3429000"/>
            <a:ext cx="19812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মিস্ট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191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প্রজননঃ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কোনো কোনো উদ্ভিদের মূল থেকে নতুন উদ্ভিদের সৃষ্টি হতে দেখা যায়, যেমন- 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  <a:hlinkClick r:id="rId5" tooltip="পটল"/>
              </a:rPr>
              <a:t>পটল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কোনো কোনো মূল খাদ্য সঞ্চয়ের মাধ্যমে বেশ মোটা ও রসাল হয়। এর গায়ে কুঁড়ি সৃষ্টি হয় এবং তা থেকে নতুন উদ্ভিদ গজায়, যেমন- 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  <a:hlinkClick r:id="rId6" tooltip="মিষ্টি আলু"/>
              </a:rPr>
              <a:t>মিষ্টি আলু</a:t>
            </a:r>
            <a:r>
              <a:rPr lang="as-IN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B1BB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C:\Users\Noapara\Desktop\image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2590800" cy="1828800"/>
          </a:xfrm>
          <a:prstGeom prst="rect">
            <a:avLst/>
          </a:prstGeom>
          <a:noFill/>
        </p:spPr>
      </p:pic>
      <p:pic>
        <p:nvPicPr>
          <p:cNvPr id="4" name="Picture 7" descr="C:\Users\Noapara\Desktop\image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914400"/>
            <a:ext cx="2438400" cy="19050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066801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Users\Noapara\Desktop\image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2514600" cy="1828800"/>
          </a:xfrm>
          <a:prstGeom prst="rect">
            <a:avLst/>
          </a:prstGeom>
          <a:noFill/>
        </p:spPr>
      </p:pic>
      <p:pic>
        <p:nvPicPr>
          <p:cNvPr id="7" name="Picture 7" descr="C:\Users\Noapara\Desktop\image\kacurifan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971800"/>
            <a:ext cx="2438400" cy="1752600"/>
          </a:xfrm>
          <a:prstGeom prst="rect">
            <a:avLst/>
          </a:prstGeom>
          <a:noFill/>
        </p:spPr>
      </p:pic>
      <p:pic>
        <p:nvPicPr>
          <p:cNvPr id="8" name="Picture 8" descr="C:\Users\Noapara\Desktop\image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3048000"/>
            <a:ext cx="23622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2133600"/>
            <a:ext cx="762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286000"/>
            <a:ext cx="1066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আদা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09800"/>
            <a:ext cx="106680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পিঁয়াজ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114800"/>
            <a:ext cx="914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কচু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038600"/>
            <a:ext cx="1447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কচুরি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পানা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267200"/>
            <a:ext cx="13716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চুপরি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 বিভিন্ন ধরনের কাজের জন্য কান্ডের আকার ও আকৃতির পরিবর্তন ঘটে,এ ধরনের পরিবর্তিত কান্ডকে রুপান্তরিত কান্ড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839200" cy="5791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4267200" y="762000"/>
            <a:ext cx="533400" cy="1143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7543800" cy="76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9600" y="1905000"/>
            <a:ext cx="457200" cy="1143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057400" y="1905000"/>
            <a:ext cx="457200" cy="1143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657600" y="1905000"/>
            <a:ext cx="533400" cy="213360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334000" y="1981200"/>
            <a:ext cx="3810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6705600" y="1905000"/>
            <a:ext cx="381000" cy="2209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077200" y="1905000"/>
            <a:ext cx="457200" cy="9144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3048000"/>
            <a:ext cx="10668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টিউবার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2971800"/>
            <a:ext cx="13716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রাইজোম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4038600"/>
            <a:ext cx="2209800" cy="1447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2895600"/>
            <a:ext cx="11430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স্টোলন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800" y="4114800"/>
            <a:ext cx="22098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অপসেট</a:t>
            </a:r>
            <a:endParaRPr lang="en-US" sz="2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0" y="2819400"/>
            <a:ext cx="12954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31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C:\Users\Noapara\Desktop\image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762000"/>
            <a:ext cx="4038600" cy="2362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05200" y="2362200"/>
            <a:ext cx="914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8534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86868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টিউবারঃ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অগ্রভাগে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টিউবার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C:\Users\Noapara\Desktop\image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14400"/>
            <a:ext cx="4724400" cy="2438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43400" y="2590800"/>
            <a:ext cx="914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05200"/>
            <a:ext cx="8610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86106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রাইজোম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যেসব কাণ্ড মাটির নিচে খাদ্য সঞ্চয় করে স্ফীত হয়ে অবস্থান করে এবংএদের সুস্পষ্ট পর্ব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পর্বমধ্য 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তাকে রাইজোম বলে। 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শল্কপত্রের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524000"/>
            <a:ext cx="1143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29200" y="1676400"/>
            <a:ext cx="2590800" cy="3048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3428999" cy="2209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3276600" cy="205739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10668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রসুন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286000"/>
            <a:ext cx="1295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পিঁয়াজ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610600" cy="10772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724400"/>
            <a:ext cx="8458200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অতি ক্ষুদ্র কান্ড যা একটি নতুন উদ্ভিদের জন্ম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0010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C000"/>
                </a:solidFill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40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বিষয়ঃ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বিজ্ঞান</a:t>
            </a:r>
            <a:endParaRPr lang="en-US" sz="40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শ্রেণীঃ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৮ম</a:t>
            </a:r>
          </a:p>
          <a:p>
            <a:pPr algn="ctr"/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অধ্যায়ঃ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চতুর্থ</a:t>
            </a:r>
            <a:r>
              <a:rPr lang="en-US" sz="4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সময়ঃ</a:t>
            </a:r>
            <a:r>
              <a:rPr lang="en-US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৪৫ </a:t>
            </a:r>
            <a:r>
              <a:rPr lang="en-US" sz="36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মিনিট</a:t>
            </a:r>
            <a:r>
              <a:rPr lang="en-US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04999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W81\Downloads\png-clipart-orange-s-a-graphy-circle-image-file-formats-photography-thumbnai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1600200"/>
            <a:ext cx="4038600" cy="45720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2514600"/>
            <a:ext cx="373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মোঃ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নূরুল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আলম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সহঃ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শিক্ষক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রায়পুরা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আর.কে.আর.এম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উচ্চ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বিদ্যালয়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রায়পুরা</a:t>
            </a:r>
            <a:r>
              <a:rPr lang="en-US" sz="2400" dirty="0" smtClean="0">
                <a:solidFill>
                  <a:srgbClr val="002060"/>
                </a:solidFill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</a:rPr>
              <a:t>নরসিংদী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W81\Downloads\DSC_0482-00-00-----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152400"/>
            <a:ext cx="1523999" cy="121919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4633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জোর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0600"/>
            <a:ext cx="7162800" cy="3657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10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864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333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C:\Users\Noapara\Desktop\image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733800" cy="2667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W81\Downloads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1"/>
            <a:ext cx="4114800" cy="26670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2819400"/>
            <a:ext cx="137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কচু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590800"/>
            <a:ext cx="13716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পুদিনা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86106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কচুতে লতি থাকে। এরা কচুর শাখা কাণ্ড। এগুলো জননের জন্যই পরিবর্তিত হয়। স্টোলনের অগ্রভাগে মুকুল উৎপন্ন হয়। এভাবে স্টোলন উদ্ভিদের জননে সাহায্য করে; যেমন- 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hlinkClick r:id="rId4" tooltip="কচু"/>
              </a:rPr>
              <a:t>কচু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 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  <a:hlinkClick r:id="rId5" tooltip="পুদিনা"/>
              </a:rPr>
              <a:t>পুদিনা</a:t>
            </a:r>
            <a:r>
              <a:rPr lang="as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 ইত্যাদি।</a:t>
            </a:r>
            <a:endParaRPr lang="en-US" sz="32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অপসেট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 descr="C:\Users\Noapara\Desktop\image\kacurif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3886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3124200"/>
            <a:ext cx="2286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টোপাপানা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8686800" cy="2062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অপসেট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কচুরিপানা, 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  <a:hlinkClick r:id="rId4" tooltip="টোপাপানা"/>
              </a:rPr>
              <a:t>টোপাপানা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 ইত্যাদি জলল উদ্ভিদের শাখা কাণ্ড বৃদ্ধি </a:t>
            </a:r>
            <a:r>
              <a:rPr lang="en-US" sz="32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একটি নতুন উদ্ভিদ উৎপন্ন করে। কিছুদিন পর মাতৃউদ্ভিদ থেকে এটি বিচ্ছিন্ন </a:t>
            </a:r>
            <a:r>
              <a:rPr lang="en-US" sz="32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স্বাধীন উদ্ভিদে পরিণত </a:t>
            </a:r>
            <a:r>
              <a:rPr lang="en-US" sz="3200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যেমন- 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  <a:hlinkClick r:id="rId5" tooltip="কচুরিপানা"/>
              </a:rPr>
              <a:t>কচুরিপানা</a:t>
            </a:r>
            <a:r>
              <a:rPr lang="as-IN" sz="3200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B1BB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Image result for কচুরিপান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990600"/>
            <a:ext cx="388619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3600" y="2895600"/>
            <a:ext cx="1828800" cy="584775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1"/>
          </a:xfrm>
          <a:prstGeom prst="rect">
            <a:avLst/>
          </a:prstGeom>
          <a:noFill/>
          <a:ln w="76200">
            <a:solidFill>
              <a:srgbClr val="0B1BB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763000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66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চুপরি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চুপরি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C:\Users\Noapara\Desktop\imag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581400"/>
            <a:ext cx="2895600" cy="2819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707886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5862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প্রজননঃ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কিনারায়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C:\Users\Noapara\Desktop\image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199"/>
            <a:ext cx="5257800" cy="297180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429000"/>
            <a:ext cx="1447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পাথরকুচি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14401"/>
            <a:ext cx="8839200" cy="5847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প্রাকৃতিক উপায়ে পাশাপাশি কৃত্রিম উপায়ে উদ্ভিদের বংশ বৃদ্ধি হয়। কৃত্রিম এ উপায়কে বলা হয় কৃত্রিম অঙ্গজ জনন।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যেসব উদ্ভিদের বীজ থেকে উৎপাদিত উদ্ভিদের ফলন মাতৃ-উদ্ভিদের তুলনায় অনুন্নত ও পরিমাণে কম হয়, সাধারণত সেসব উদ্ভিদে কৃত্রিম অঙ্গজ জননের মাধ্যমে মাতৃ-উদ্ভিদের বৈশিষ্ট্য সংরক্ষণ করা হয়।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267200"/>
            <a:ext cx="28956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19600" y="47244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5105400"/>
            <a:ext cx="68580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66800" y="5105400"/>
            <a:ext cx="228600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53340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7970519" y="5105400"/>
            <a:ext cx="182881" cy="228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5334000"/>
            <a:ext cx="1600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270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038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W81\Downloads\grafting-in-vegetative-propagation-diagr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599"/>
            <a:ext cx="3886200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438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সুস্থ্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সুস্থ গাছের কচি ও সতেজ শাখার উপযুক্ত স্থানে বাকল সামান্য কেটে সেখানে মাটি ও গোবর মিশিয়ে আবৃত করে রাখতে হবে। নিয়মিত পানি দিয়ে জায়গাটি ভিজিয়ে দিতে হবে। এভাবে কিছুদিন রেখে দিলে এ জায়গায় মূল গজাবে। এরপর মূলসহ শাখার এই অংশটি মাতৃ-উদ্ভিদ থেকে কেটে মাটিতে রোপণ করলে উদ্ভিদ হিসেবে বেড়ে উঠবে।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17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Noapara\Desktop\image\gol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Image result for শাখা কল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895600"/>
            <a:ext cx="3429000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124200"/>
            <a:ext cx="2971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19600"/>
            <a:ext cx="8686800" cy="156966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b="1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b="1" dirty="0" smtClean="0">
                <a:solidFill>
                  <a:srgbClr val="0B1B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ডাল কেটে মাটিতে পুঁতে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উদ্ভি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78408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140117-report_cover1_01-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85875"/>
            <a:ext cx="6248400" cy="359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8534400" cy="64633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763000" cy="563231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200400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839200" cy="5386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বিভিন্ন্রুপ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মাতৃউদ্ভিদের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 smtClean="0">
              <a:latin typeface="NikoshBAN" pitchFamily="2" charset="0"/>
              <a:cs typeface="NikoshBAN" pitchFamily="2" charset="0"/>
            </a:endParaRPr>
          </a:p>
          <a:p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199"/>
            <a:ext cx="419100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W81\Downloads\slide7-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038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W81\Downloads\images (4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411479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W81\Downloads\slide7-l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910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1295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209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6096000"/>
            <a:ext cx="2438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সম্পুর্ণ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228600"/>
            <a:ext cx="4267200" cy="17526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133600"/>
            <a:ext cx="4724400" cy="2286000"/>
          </a:xfrm>
          <a:prstGeom prst="rect">
            <a:avLst/>
          </a:prstGeom>
          <a:ln w="762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381000" y="4953000"/>
            <a:ext cx="8382000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81\Downloads\images (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oundRect">
            <a:avLst>
              <a:gd name="adj" fmla="val 16667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W81\Downloads\thanks-in-bangla-mdchhafrulalamkh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620000" cy="44196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6479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Noapara\Desktop\imag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3505200" cy="44196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Noapara\Desktop\image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429000" cy="4343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556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লতি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জন্মাচ্ছে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410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পাতরকুচি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জন্মাচ্ছে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702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বংশবৃদ্ধি</a:t>
            </a:r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W81\Downloads\slide7-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6096000" cy="3048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W81\Downloads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14800"/>
            <a:ext cx="3962400" cy="24384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486400" y="5181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800" dirty="0"/>
          </a:p>
        </p:txBody>
      </p:sp>
      <p:pic>
        <p:nvPicPr>
          <p:cNvPr id="8" name="Picture 7" descr="C:\Users\Noapara\Desktop\image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038600"/>
            <a:ext cx="3810000" cy="24384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594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পাথরকুচি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4633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28600"/>
            <a:ext cx="3124200" cy="13716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828800"/>
            <a:ext cx="38100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জানবেঃ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2438400"/>
            <a:ext cx="64770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/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733800"/>
            <a:ext cx="6553200" cy="9906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1066800" y="2819400"/>
            <a:ext cx="609600" cy="457200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066800" y="4038600"/>
            <a:ext cx="609600" cy="45720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1143000" y="1981200"/>
            <a:ext cx="533400" cy="381000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ছবিঃ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W81\Downloads\slide7-l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6248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200400" y="1828800"/>
            <a:ext cx="3581400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8686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প্রতিরুপ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2590800" cy="2743200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838200"/>
            <a:ext cx="2895600" cy="26670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172200" y="2057400"/>
            <a:ext cx="3810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1828800"/>
            <a:ext cx="22860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10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প্রজননঃ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জীবে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702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C:\Users\Noapara\Desktop\image\penicel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191000" cy="28194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9144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পেনিসিলিয়াম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9624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নিম্ন শ্রেণির উদ্ভিদে যে প্রজনন ঘটে, তাকে স্পোর উৎপাদন বলে।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পেনিসিলিয়াম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মিউকর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সৃস্টি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খন্ডিত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925</TotalTime>
  <Words>958</Words>
  <Application>Microsoft Office PowerPoint</Application>
  <PresentationFormat>On-screen Show (4:3)</PresentationFormat>
  <Paragraphs>475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Equity</vt:lpstr>
      <vt:lpstr>Opulent</vt:lpstr>
      <vt:lpstr>Origin</vt:lpstr>
      <vt:lpstr>Office Theme</vt:lpstr>
      <vt:lpstr>1_Office Theme</vt:lpstr>
      <vt:lpstr>Flow</vt:lpstr>
      <vt:lpstr>Civic</vt:lpstr>
      <vt:lpstr>2_Office Theme</vt:lpstr>
      <vt:lpstr>3_Office Theme</vt:lpstr>
      <vt:lpstr>Aspect</vt:lpstr>
      <vt:lpstr>সুপ্রিয় শিক্ষার্থীরা আজকের ক্লাশে স্বাগতম 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সুপ্রিয় শিক্ষার্থীরা আজকের ক্লাশে স্বাগতম</dc:title>
  <dc:creator>W81</dc:creator>
  <cp:lastModifiedBy>W81</cp:lastModifiedBy>
  <cp:revision>141</cp:revision>
  <dcterms:created xsi:type="dcterms:W3CDTF">2006-08-16T00:00:00Z</dcterms:created>
  <dcterms:modified xsi:type="dcterms:W3CDTF">2021-02-06T16:23:39Z</dcterms:modified>
</cp:coreProperties>
</file>