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7" r:id="rId11"/>
    <p:sldId id="264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17" autoAdjust="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05EC-9D17-4E2A-9EC4-35D4BAB30652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B74E9-69BD-40D0-BCD5-E8CF1530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2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9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9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74E9-69BD-40D0-BCD5-E8CF153037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5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A3B10D-F06E-446B-885E-18200362F490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2C1E42-8D53-4B90-BBD2-4588B32DD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8676" y="1150374"/>
            <a:ext cx="11029950" cy="4837472"/>
          </a:xfrm>
          <a:prstGeom prst="rect">
            <a:avLst/>
          </a:prstGeo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476250" h="260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8128" y="1565040"/>
            <a:ext cx="4851760" cy="200407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9307" y="4726787"/>
            <a:ext cx="7732167" cy="1107996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533400" h="615950"/>
          </a:sp3d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5649">
            <a:off x="667890" y="1331030"/>
            <a:ext cx="4831311" cy="362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0118" y="1146047"/>
            <a:ext cx="916694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সময়ঃ--- 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</a:t>
            </a:r>
            <a:endParaRPr lang="en-US" sz="5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প্রশ্নঃ শব্দ কীভাবে তৈরী হয় বল ?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05831" y="3266753"/>
            <a:ext cx="920981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উত্তরঃ </a:t>
            </a:r>
            <a:endParaRPr lang="en-US" sz="3600" b="1" dirty="0" smtClean="0">
              <a:ln w="0"/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দুই বা তার চাইতে বেশি ধ্বনি মিলে কোন অর্থ প্রকাশ করলেই </a:t>
            </a:r>
          </a:p>
          <a:p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শব্দ তৈরী হয়ে যায়  । </a:t>
            </a:r>
            <a:endParaRPr lang="en-US" sz="3600" b="1" dirty="0" smtClean="0">
              <a:ln w="0"/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যেমন---- কল্‌ + আ = কলা , </a:t>
            </a:r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বাঙ্গাল + ই = বাঙালি ।</a:t>
            </a:r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666" y="404736"/>
            <a:ext cx="11241648" cy="60635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1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4637" y="971557"/>
            <a:ext cx="9818558" cy="471487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mtClean="0">
                <a:solidFill>
                  <a:srgbClr val="00B050"/>
                </a:solidFill>
              </a:rPr>
              <a:t> 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0432" y="1253349"/>
            <a:ext cx="90837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cs typeface="NikoshBAN" panose="02000000000000000000" pitchFamily="2" charset="0"/>
              </a:rPr>
              <a:t>   জোড়ায় কাজঃ                                 সময়ঃ ৬ মিনিট       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93294" y="2234721"/>
            <a:ext cx="5936105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প্রশ্নঃ শব্দ গঠনের উপাদান কয়টি ?</a:t>
            </a:r>
          </a:p>
          <a:p>
            <a:r>
              <a:rPr lang="bn-BD" sz="3600" b="1" dirty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 যে কোন ১ টির উদাহরন লিখ ।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88375" y="3686195"/>
            <a:ext cx="7327138" cy="17716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b="1" dirty="0" smtClean="0">
              <a:ln w="0"/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bn-BD" sz="3600" b="1" dirty="0" smtClean="0">
              <a:ln w="0"/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bn-BD" sz="3600" b="1" u="sng" dirty="0" smtClean="0">
              <a:ln w="0"/>
              <a:solidFill>
                <a:srgbClr val="FF0000"/>
              </a:solidFill>
              <a:cs typeface="NikoshBAN" panose="02000000000000000000" pitchFamily="2" charset="0"/>
            </a:endParaRPr>
          </a:p>
          <a:p>
            <a:r>
              <a:rPr lang="bn-BD" sz="3600" b="1" u="sng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উত্তরঃ</a:t>
            </a:r>
            <a:r>
              <a:rPr lang="bn-BD" sz="36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উপাদান ৪টি । যথাঃ- প্রত্যয়,</a:t>
            </a:r>
            <a:r>
              <a:rPr lang="bn-BD" sz="3200" b="1" dirty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বিভক্ত,   উপসর্গ ও </a:t>
            </a:r>
            <a:r>
              <a:rPr lang="bn-BD" sz="3200" b="1" dirty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সমাস</a:t>
            </a:r>
            <a:r>
              <a:rPr lang="bn-BD" sz="32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।</a:t>
            </a:r>
          </a:p>
          <a:p>
            <a:r>
              <a:rPr lang="bn-BD" sz="32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যেমন----  ছাত্র + দের = ছাত্রদের ।</a:t>
            </a:r>
          </a:p>
          <a:p>
            <a:endParaRPr lang="bn-BD" sz="3600" b="1" dirty="0">
              <a:ln w="0"/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bn-BD" sz="3600" b="1" dirty="0">
              <a:ln w="0"/>
              <a:solidFill>
                <a:srgbClr val="FF0000"/>
              </a:solidFill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613" y="1165266"/>
            <a:ext cx="9471205" cy="4464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88955" y="1169233"/>
            <a:ext cx="88741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মূল্যায়নঃ                                             সময়ঃ ২ মিনিট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73967" y="2488363"/>
            <a:ext cx="888916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cs typeface="NikoshBAN" panose="02000000000000000000" pitchFamily="2" charset="0"/>
              </a:rPr>
              <a:t>প্রশ্নঃ   শব্দকে  সাধারণত কয়টি শ্রেণিতে ভাগ হয়েছে ?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88955" y="3867461"/>
            <a:ext cx="88741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cs typeface="NikoshBAN" panose="02000000000000000000" pitchFamily="2" charset="0"/>
              </a:rPr>
              <a:t>   উত্তরঃ শব্দকে </a:t>
            </a:r>
            <a:r>
              <a:rPr lang="bn-BD" sz="3600" b="1" dirty="0">
                <a:ln w="0"/>
                <a:cs typeface="NikoshBAN" panose="02000000000000000000" pitchFamily="2" charset="0"/>
              </a:rPr>
              <a:t>সাধারণত </a:t>
            </a:r>
            <a:r>
              <a:rPr lang="bn-BD" sz="3600" b="1" dirty="0" smtClean="0">
                <a:ln w="0"/>
                <a:cs typeface="NikoshBAN" panose="02000000000000000000" pitchFamily="2" charset="0"/>
              </a:rPr>
              <a:t>পাঁচটি শ্রেণিতে বা সংবর্গে </a:t>
            </a:r>
            <a:r>
              <a:rPr lang="bn-BD" sz="3600" b="1" dirty="0">
                <a:ln w="0"/>
                <a:cs typeface="NikoshBAN" panose="02000000000000000000" pitchFamily="2" charset="0"/>
              </a:rPr>
              <a:t>ভাগ </a:t>
            </a:r>
            <a:r>
              <a:rPr lang="bn-BD" sz="3600" b="1" dirty="0" smtClean="0">
                <a:ln w="0"/>
                <a:cs typeface="NikoshBAN" panose="02000000000000000000" pitchFamily="2" charset="0"/>
              </a:rPr>
              <a:t>হয়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614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410" y="974358"/>
            <a:ext cx="10178321" cy="5156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9095" y="1454046"/>
            <a:ext cx="2488367" cy="76944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0"/>
                <a:cs typeface="NikoshBAN" panose="02000000000000000000" pitchFamily="2" charset="0"/>
              </a:rPr>
              <a:t>বাড়ির কাজঃ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79095" y="2683239"/>
            <a:ext cx="9158990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BD" sz="3600" b="1" dirty="0" smtClean="0">
                <a:ln w="0"/>
                <a:cs typeface="NikoshBAN" panose="02000000000000000000" pitchFamily="2" charset="0"/>
              </a:rPr>
              <a:t>প্রত্যেক শ্রেণির শব্দের উদাহরণ সহ সংজ্ঞা লিখে আনবে ।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222" y="809467"/>
            <a:ext cx="9593705" cy="5276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65" y="1664196"/>
            <a:ext cx="2570132" cy="2433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4223" y="4152275"/>
            <a:ext cx="9593704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0"/>
                <a:cs typeface="NikoshBAN" panose="02000000000000000000" pitchFamily="2" charset="0"/>
              </a:rPr>
              <a:t>ধন্যবাদ</a:t>
            </a:r>
            <a:r>
              <a:rPr lang="bn-BD" sz="6600" b="1" dirty="0" smtClean="0">
                <a:ln w="0"/>
                <a:cs typeface="NikoshBAN" panose="02000000000000000000" pitchFamily="2" charset="0"/>
              </a:rPr>
              <a:t> </a:t>
            </a:r>
            <a:endParaRPr lang="en-US" sz="5400" dirty="0"/>
          </a:p>
          <a:p>
            <a:pPr algn="ctr"/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60">
            <a:off x="6485301" y="2572301"/>
            <a:ext cx="2610989" cy="37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2834" y="1308818"/>
            <a:ext cx="7260604" cy="3877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পরিচিতিঃ-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সানা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চুনকুড়ি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চুনকুড়ি, দাকোপ, খুলনা। </a:t>
            </a: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 </a:t>
            </a:r>
            <a:r>
              <a:rPr lang="en-US" sz="20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nibedans@gmail.com</a:t>
            </a:r>
            <a:endParaRPr lang="en-US" sz="2000" u="sng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NikoshBAN" panose="02000000000000000000" pitchFamily="2" charset="0"/>
            </a:endParaRP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           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0" t="18480" r="34229" b="59428"/>
          <a:stretch/>
        </p:blipFill>
        <p:spPr>
          <a:xfrm>
            <a:off x="2572215" y="2255653"/>
            <a:ext cx="2254159" cy="2463442"/>
          </a:xfrm>
          <a:prstGeom prst="ellipse">
            <a:avLst/>
          </a:prstGeom>
          <a:ln w="38100">
            <a:solidFill>
              <a:schemeClr val="tx1"/>
            </a:solidFill>
          </a:ln>
          <a:effectLst>
            <a:glow rad="698500">
              <a:schemeClr val="accent2">
                <a:satMod val="175000"/>
                <a:alpha val="69000"/>
              </a:schemeClr>
            </a:glow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41633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6471" y="1160061"/>
            <a:ext cx="7519913" cy="42717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শ্রেণি </a:t>
            </a:r>
          </a:p>
          <a:p>
            <a:pPr algn="ctr"/>
            <a:r>
              <a:rPr lang="bn-BD" sz="3600" dirty="0" smtClean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পত্র (ব্যাকরণ)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রূপতত্ত্ব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১৩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-০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-২০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২১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ইং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7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71" y="1195039"/>
            <a:ext cx="8884693" cy="4449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ম্‌ + </a:t>
            </a:r>
            <a:r>
              <a:rPr lang="bn-BD" sz="3600" b="1" u="sng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= </a:t>
            </a:r>
            <a:r>
              <a:rPr lang="bn-BD" sz="3600" b="1" u="sng" dirty="0" smtClean="0">
                <a:ln w="0"/>
                <a:solidFill>
                  <a:schemeClr val="accent6">
                    <a:lumMod val="75000"/>
                  </a:schemeClr>
                </a:solidFill>
                <a:cs typeface="NikoshBAN" panose="02000000000000000000" pitchFamily="2" charset="0"/>
              </a:rPr>
              <a:t>মা </a:t>
            </a:r>
            <a:r>
              <a:rPr lang="bn-BD" sz="3600" b="1" dirty="0" smtClean="0">
                <a:ln w="0"/>
                <a:solidFill>
                  <a:srgbClr val="00B0F0"/>
                </a:solidFill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accent6">
                    <a:lumMod val="75000"/>
                  </a:schemeClr>
                </a:solidFill>
                <a:cs typeface="NikoshBAN" panose="02000000000000000000" pitchFamily="2" charset="0"/>
              </a:rPr>
              <a:t>                 </a:t>
            </a:r>
            <a:r>
              <a:rPr lang="bn-BD" sz="3600" b="1" u="sng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+ ম্‌ + </a:t>
            </a:r>
            <a:r>
              <a:rPr lang="bn-BD" sz="3600" b="1" u="sng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+র্‌ = </a:t>
            </a:r>
            <a:r>
              <a:rPr lang="bn-BD" sz="3600" b="1" u="sng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আমার</a:t>
            </a:r>
          </a:p>
          <a:p>
            <a:pPr algn="just"/>
            <a:r>
              <a:rPr lang="bn-BD" sz="28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          </a:t>
            </a:r>
            <a:r>
              <a:rPr lang="bn-BD" sz="32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প্রশ্নঃ উপরের লাইনে কী দেখানো হলো ?</a:t>
            </a:r>
          </a:p>
          <a:p>
            <a:pPr algn="just"/>
            <a:r>
              <a:rPr lang="bn-BD" sz="2800" b="1" dirty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  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উত্তরঃ শব্দের গঠন  অর্থাৎ  ধ্বনির সমন্বয়ে শব্দ গঠন ।</a:t>
            </a:r>
          </a:p>
          <a:p>
            <a:pPr algn="just"/>
            <a:r>
              <a:rPr lang="bn-BD" sz="3200" b="1" dirty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          </a:t>
            </a:r>
          </a:p>
          <a:p>
            <a:pPr algn="just"/>
            <a:r>
              <a:rPr lang="bn-BD" sz="3200" b="1" dirty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           আমাদের আজকের আলোচ্য বিষয় হলো------------</a:t>
            </a:r>
          </a:p>
          <a:p>
            <a:pPr algn="just"/>
            <a:r>
              <a:rPr lang="bn-BD" sz="28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                                 </a:t>
            </a:r>
            <a:r>
              <a:rPr lang="en-US" sz="6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“ </a:t>
            </a:r>
            <a:r>
              <a:rPr lang="bn-BD" sz="6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রূপতত্ত্ব</a:t>
            </a:r>
            <a:r>
              <a:rPr lang="en-US" sz="6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”</a:t>
            </a:r>
            <a:endParaRPr lang="bn-BD" sz="2800" b="1" dirty="0" smtClean="0">
              <a:ln w="0"/>
              <a:solidFill>
                <a:srgbClr val="C00000"/>
              </a:solidFill>
              <a:cs typeface="NikoshBAN" panose="02000000000000000000" pitchFamily="2" charset="0"/>
            </a:endParaRPr>
          </a:p>
          <a:p>
            <a:pPr algn="just"/>
            <a:endParaRPr lang="bn-BD" sz="2800" b="1" dirty="0" smtClean="0">
              <a:ln w="0"/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just"/>
            <a:r>
              <a:rPr lang="bn-BD" sz="2800" b="1" dirty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           </a:t>
            </a:r>
            <a:endParaRPr lang="en-US" sz="240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278" y="859809"/>
            <a:ext cx="8407021" cy="4667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  শিখন ফলঃ</a:t>
            </a:r>
          </a:p>
          <a:p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১। শব্দ </a:t>
            </a:r>
            <a:r>
              <a:rPr lang="bn-BD" sz="3600" b="1" dirty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কীভাবে গঠিত হয়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তা বলতে পারবে । </a:t>
            </a:r>
          </a:p>
          <a:p>
            <a:r>
              <a:rPr lang="bn-BD" sz="36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    ২। শব্দ গঠনের উপাদান লিখতে পারবে ।</a:t>
            </a:r>
          </a:p>
          <a:p>
            <a:r>
              <a:rPr lang="bn-BD" sz="36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    ৩। শব্দের প্রকার নির্ণয় করতে পারবে । </a:t>
            </a:r>
            <a:r>
              <a:rPr lang="bn-BD" sz="36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35" y="1143000"/>
            <a:ext cx="9769318" cy="4586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b="1" dirty="0" smtClean="0">
              <a:ln w="0"/>
              <a:solidFill>
                <a:schemeClr val="accent4">
                  <a:lumMod val="20000"/>
                  <a:lumOff val="80000"/>
                </a:schemeClr>
              </a:solidFill>
              <a:cs typeface="NikoshBAN" panose="02000000000000000000" pitchFamily="2" charset="0"/>
            </a:endParaRPr>
          </a:p>
          <a:p>
            <a:endParaRPr lang="bn-BD" sz="2800" b="1" dirty="0" smtClean="0">
              <a:ln w="0"/>
              <a:solidFill>
                <a:schemeClr val="tx1"/>
              </a:solidFill>
              <a:cs typeface="NikoshBAN" panose="02000000000000000000" pitchFamily="2" charset="0"/>
            </a:endParaRPr>
          </a:p>
          <a:p>
            <a:endParaRPr lang="bn-BD" sz="2800" b="1" dirty="0" smtClean="0">
              <a:ln w="0"/>
              <a:solidFill>
                <a:schemeClr val="tx1"/>
              </a:solidFill>
              <a:cs typeface="NikoshBAN" panose="02000000000000000000" pitchFamily="2" charset="0"/>
            </a:endParaRPr>
          </a:p>
          <a:p>
            <a:r>
              <a:rPr lang="bn-BD" sz="28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প্রশ্নঃ এই পাতিল বানাতে কী লাগে ?</a:t>
            </a:r>
          </a:p>
          <a:p>
            <a:r>
              <a:rPr lang="bn-BD" sz="2800" b="1" dirty="0" smtClean="0">
                <a:ln w="0"/>
                <a:solidFill>
                  <a:srgbClr val="7030A0"/>
                </a:solidFill>
                <a:cs typeface="NikoshBAN" panose="02000000000000000000" pitchFamily="2" charset="0"/>
              </a:rPr>
              <a:t>উত্তরঃ মাটি,পানি আর মানুষের শ্রম ।</a:t>
            </a:r>
          </a:p>
          <a:p>
            <a:r>
              <a:rPr lang="bn-BD" sz="28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তাহলে এই </a:t>
            </a:r>
            <a:r>
              <a:rPr lang="bn-BD" sz="2800" b="1" dirty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মাটি,পানি </a:t>
            </a:r>
            <a:r>
              <a:rPr lang="bn-BD" sz="28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আর</a:t>
            </a:r>
            <a:r>
              <a:rPr lang="bn-BD" sz="2800" b="1" dirty="0">
                <a:ln w="0"/>
                <a:solidFill>
                  <a:srgbClr val="7030A0"/>
                </a:solidFill>
                <a:cs typeface="NikoshBAN" panose="02000000000000000000" pitchFamily="2" charset="0"/>
              </a:rPr>
              <a:t> </a:t>
            </a:r>
            <a:r>
              <a:rPr lang="bn-BD" sz="2800" b="1" dirty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শ্রম</a:t>
            </a:r>
            <a:r>
              <a:rPr lang="bn-BD" sz="28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 হলো পাতিলের -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31" y="3462531"/>
            <a:ext cx="3333290" cy="208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228725"/>
            <a:ext cx="3443288" cy="2207418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5843588" y="1418043"/>
            <a:ext cx="4201685" cy="1239456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এগুলো </a:t>
            </a:r>
            <a:r>
              <a:rPr lang="bn-BD" sz="40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কী ?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6815138" y="2606577"/>
            <a:ext cx="2643284" cy="6224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মাটির পাতিল</a:t>
            </a:r>
            <a:endParaRPr lang="en-US" sz="4000" dirty="0"/>
          </a:p>
        </p:txBody>
      </p:sp>
      <p:sp>
        <p:nvSpPr>
          <p:cNvPr id="10" name="Right Arrow 9"/>
          <p:cNvSpPr/>
          <p:nvPr/>
        </p:nvSpPr>
        <p:spPr>
          <a:xfrm>
            <a:off x="2210599" y="4557709"/>
            <a:ext cx="5104278" cy="1085849"/>
          </a:xfrm>
          <a:prstGeom prst="rightArrow">
            <a:avLst>
              <a:gd name="adj1" fmla="val 44737"/>
              <a:gd name="adj2" fmla="val 26316"/>
            </a:avLst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cs typeface="NikoshBAN" panose="02000000000000000000" pitchFamily="2" charset="0"/>
              </a:rPr>
              <a:t>উপাদান বা উপকরণ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1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3967" y="1456062"/>
            <a:ext cx="2574948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  নীচের </a:t>
            </a:r>
          </a:p>
          <a:p>
            <a:pPr algn="ctr"/>
            <a:r>
              <a:rPr lang="bn-BD" sz="3600" b="1" u="sng" dirty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 চিহ্নগুলো কী </a:t>
            </a:r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bn-BD" sz="3600" b="1" dirty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endParaRPr lang="bn-BD" sz="3600" b="1" dirty="0" smtClean="0">
              <a:ln w="0"/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ln w="0"/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ই                  </a:t>
            </a:r>
          </a:p>
          <a:p>
            <a:pPr algn="ctr"/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উ </a:t>
            </a:r>
          </a:p>
          <a:p>
            <a:pPr algn="ctr"/>
            <a:r>
              <a:rPr lang="bn-BD" sz="3600" b="1" dirty="0" smtClean="0">
                <a:ln w="0"/>
                <a:cs typeface="NikoshBAN" panose="02000000000000000000" pitchFamily="2" charset="0"/>
              </a:rPr>
              <a:t> আ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35274" y="1447676"/>
            <a:ext cx="6552713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উত্তরঃ স্বরধ্বনি </a:t>
            </a:r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। এগুলোকে শব্দও বলা যায় । </a:t>
            </a:r>
          </a:p>
          <a:p>
            <a:r>
              <a:rPr lang="bn-BD" sz="3600" b="1" dirty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   কারণ, এগুলো অর্থও প্রকাশ করে । </a:t>
            </a:r>
          </a:p>
          <a:p>
            <a:r>
              <a:rPr lang="bn-BD" sz="3600" b="1" dirty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</a:t>
            </a:r>
            <a:endParaRPr lang="bn-BD" sz="3600" b="1" dirty="0" smtClean="0">
              <a:ln w="0"/>
              <a:solidFill>
                <a:srgbClr val="C00000"/>
              </a:solidFill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যেমন---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‘ই’ দ্বারা অর্থ প্রকাশ করে</a:t>
            </a:r>
            <a:r>
              <a:rPr 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-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‘বেদনা’ ।</a:t>
            </a:r>
          </a:p>
          <a:p>
            <a:r>
              <a:rPr lang="bn-BD" sz="3600" b="1" dirty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      </a:t>
            </a:r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‘উ’ দ্বারা </a:t>
            </a:r>
            <a:r>
              <a:rPr lang="bn-BD" sz="3600" b="1" dirty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অর্থ প্রকাশ </a:t>
            </a:r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- </a:t>
            </a:r>
            <a:r>
              <a:rPr lang="bn-BD" sz="36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‘ক্ষোভ’ ।</a:t>
            </a:r>
          </a:p>
          <a:p>
            <a:r>
              <a:rPr lang="bn-BD" sz="3600" b="1" dirty="0" smtClean="0">
                <a:ln w="0"/>
                <a:cs typeface="NikoshBAN" panose="02000000000000000000" pitchFamily="2" charset="0"/>
              </a:rPr>
              <a:t>           ‘আ’ </a:t>
            </a:r>
            <a:r>
              <a:rPr lang="bn-BD" sz="3600" b="1" dirty="0">
                <a:ln w="0"/>
                <a:cs typeface="NikoshBAN" panose="02000000000000000000" pitchFamily="2" charset="0"/>
              </a:rPr>
              <a:t>দ্বারা অর্থ প্রকাশ </a:t>
            </a:r>
            <a:r>
              <a:rPr lang="bn-BD" sz="3600" b="1" dirty="0" smtClean="0">
                <a:ln w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/>
                <a:cs typeface="NikoshBAN" panose="02000000000000000000" pitchFamily="2" charset="0"/>
              </a:rPr>
              <a:t> - </a:t>
            </a:r>
            <a:r>
              <a:rPr lang="bn-BD" sz="3600" b="1" dirty="0" smtClean="0">
                <a:ln w="0"/>
                <a:cs typeface="NikoshBAN" panose="02000000000000000000" pitchFamily="2" charset="0"/>
              </a:rPr>
              <a:t>‘দুঃখ’ ।</a:t>
            </a:r>
          </a:p>
        </p:txBody>
      </p:sp>
    </p:spTree>
    <p:extLst>
      <p:ext uri="{BB962C8B-B14F-4D97-AF65-F5344CB8AC3E}">
        <p14:creationId xmlns:p14="http://schemas.microsoft.com/office/powerpoint/2010/main" val="26209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227" y="1142999"/>
            <a:ext cx="9621673" cy="45747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92381" y="1061856"/>
            <a:ext cx="8079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u="sng" dirty="0" smtClean="0">
                <a:ln w="0"/>
                <a:cs typeface="NikoshBAN" panose="02000000000000000000" pitchFamily="2" charset="0"/>
              </a:rPr>
              <a:t>শব্দ গঠনেরও কতগুলো</a:t>
            </a:r>
            <a:r>
              <a:rPr lang="en-US" sz="3600" b="1" u="sng" dirty="0" smtClean="0">
                <a:ln w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cs typeface="NikoshBAN" panose="02000000000000000000" pitchFamily="2" charset="0"/>
              </a:rPr>
              <a:t>ভাষিক</a:t>
            </a:r>
            <a:r>
              <a:rPr lang="en-US" sz="3600" b="1" u="sng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3600" b="1" u="sng" dirty="0" smtClean="0">
                <a:ln w="0"/>
                <a:cs typeface="NikoshBAN" panose="02000000000000000000" pitchFamily="2" charset="0"/>
              </a:rPr>
              <a:t>উপাদান আছে</a:t>
            </a:r>
            <a:r>
              <a:rPr lang="en-US" sz="3600" b="1" u="sng" dirty="0">
                <a:ln w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17049" y="1350473"/>
            <a:ext cx="4302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n w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খেল্‌</a:t>
            </a:r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+ 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rgbClr val="00B050"/>
                </a:solidFill>
                <a:cs typeface="NikoshBAN" panose="02000000000000000000" pitchFamily="2" charset="0"/>
              </a:rPr>
              <a:t>আ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  = 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n w="0"/>
                <a:solidFill>
                  <a:schemeClr val="accent1"/>
                </a:solidFill>
                <a:cs typeface="NikoshBAN" panose="02000000000000000000" pitchFamily="2" charset="0"/>
              </a:rPr>
              <a:t>খেলা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4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rgbClr val="FF0000"/>
                </a:solidFill>
                <a:cs typeface="NikoshBAN" panose="02000000000000000000" pitchFamily="2" charset="0"/>
              </a:rPr>
              <a:t>সমাজ</a:t>
            </a:r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+ </a:t>
            </a:r>
            <a:r>
              <a:rPr lang="bn-BD" sz="2400" b="1" dirty="0" smtClean="0">
                <a:ln w="0"/>
                <a:solidFill>
                  <a:srgbClr val="00B050"/>
                </a:solidFill>
                <a:cs typeface="NikoshBAN" panose="02000000000000000000" pitchFamily="2" charset="0"/>
              </a:rPr>
              <a:t>ইক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     =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chemeClr val="accent1"/>
                </a:solidFill>
                <a:cs typeface="NikoshBAN" panose="02000000000000000000" pitchFamily="2" charset="0"/>
              </a:rPr>
              <a:t>সামাজিক</a:t>
            </a:r>
          </a:p>
          <a:p>
            <a:endParaRPr lang="bn-BD" sz="2400" b="1" dirty="0" smtClean="0">
              <a:ln w="0"/>
              <a:cs typeface="NikoshBAN" panose="02000000000000000000" pitchFamily="2" charset="0"/>
            </a:endParaRPr>
          </a:p>
          <a:p>
            <a:r>
              <a:rPr lang="bn-BD" sz="2400" b="1" dirty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খেল্‌ 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+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ই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     =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খেলি</a:t>
            </a:r>
          </a:p>
          <a:p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বাড়ি 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+ 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তে 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    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= </a:t>
            </a:r>
            <a:r>
              <a:rPr lang="en-US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বাড়িতে</a:t>
            </a:r>
          </a:p>
          <a:p>
            <a:endParaRPr lang="bn-BD" sz="2400" b="1" dirty="0">
              <a:ln w="0"/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cs typeface="NikoshBAN" panose="02000000000000000000" pitchFamily="2" charset="0"/>
              </a:rPr>
              <a:t>&lt; প্র 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+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হার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       =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  প্রহার</a:t>
            </a:r>
          </a:p>
          <a:p>
            <a:r>
              <a:rPr lang="bn-BD" sz="2400" b="1" dirty="0">
                <a:ln w="0"/>
                <a:cs typeface="NikoshBAN" panose="02000000000000000000" pitchFamily="2" charset="0"/>
              </a:rPr>
              <a:t>&lt;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উপ 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+ 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 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হার 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       =</a:t>
            </a:r>
            <a:r>
              <a:rPr lang="en-US" sz="2400" b="1" dirty="0" smtClean="0">
                <a:ln w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n w="0"/>
                <a:cs typeface="NikoshBAN" panose="02000000000000000000" pitchFamily="2" charset="0"/>
              </a:rPr>
              <a:t> উপহার</a:t>
            </a:r>
          </a:p>
          <a:p>
            <a:endParaRPr lang="en-US" sz="2400" dirty="0" smtClean="0"/>
          </a:p>
          <a:p>
            <a:r>
              <a:rPr lang="bn-BD" sz="24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কালের  অভাব</a:t>
            </a:r>
            <a:r>
              <a:rPr lang="en-US" sz="24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         =</a:t>
            </a:r>
            <a:r>
              <a:rPr lang="en-US" sz="24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    </a:t>
            </a:r>
            <a:r>
              <a:rPr lang="bn-BD" sz="24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 আকাল</a:t>
            </a:r>
          </a:p>
          <a:p>
            <a:r>
              <a:rPr lang="bn-BD" sz="24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নদি মাতা যার             =    নদী মাতৃক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05526" y="1768821"/>
            <a:ext cx="1139253" cy="68658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967264" y="1843773"/>
            <a:ext cx="801976" cy="555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09281" y="1843773"/>
            <a:ext cx="134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91408" y="1813791"/>
            <a:ext cx="499527" cy="7645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78014" y="1798802"/>
            <a:ext cx="678407" cy="7799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10800000" flipH="1">
            <a:off x="3847618" y="1843773"/>
            <a:ext cx="904262" cy="5232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4471" y="1873752"/>
            <a:ext cx="1111950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54047" y="2724458"/>
            <a:ext cx="854443" cy="4646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b="1" dirty="0" smtClean="0">
              <a:ln w="0"/>
              <a:solidFill>
                <a:schemeClr val="accent6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endParaRPr lang="bn-BD" sz="2400" b="1" dirty="0" smtClean="0">
              <a:ln w="0"/>
              <a:solidFill>
                <a:schemeClr val="accent6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solidFill>
                  <a:schemeClr val="accent6">
                    <a:lumMod val="50000"/>
                  </a:schemeClr>
                </a:solidFill>
                <a:cs typeface="NikoshBAN" panose="02000000000000000000" pitchFamily="2" charset="0"/>
              </a:rPr>
              <a:t>প্রত্যয়</a:t>
            </a:r>
            <a:endParaRPr lang="bn-BD" sz="2400" b="1" dirty="0">
              <a:ln w="0"/>
              <a:solidFill>
                <a:schemeClr val="accent6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endParaRPr lang="bn-BD" sz="2400" b="1" dirty="0">
              <a:ln w="0"/>
              <a:solidFill>
                <a:schemeClr val="accent6">
                  <a:lumMod val="50000"/>
                </a:schemeClr>
              </a:solidFill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274170" y="3336005"/>
            <a:ext cx="1184222" cy="5096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400" b="1" dirty="0" smtClean="0">
              <a:ln w="0"/>
              <a:solidFill>
                <a:srgbClr val="C00000"/>
              </a:solidFill>
              <a:cs typeface="NikoshBAN" panose="02000000000000000000" pitchFamily="2" charset="0"/>
            </a:endParaRPr>
          </a:p>
          <a:p>
            <a:r>
              <a:rPr lang="bn-BD" sz="24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বিভক্তি</a:t>
            </a:r>
            <a:endParaRPr lang="bn-BD" sz="2400" b="1" dirty="0">
              <a:ln w="0"/>
              <a:solidFill>
                <a:srgbClr val="C00000"/>
              </a:solidFill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89162" y="3961608"/>
            <a:ext cx="1163184" cy="78697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n w="0"/>
                <a:solidFill>
                  <a:srgbClr val="002060"/>
                </a:solidFill>
                <a:cs typeface="NikoshBAN" panose="02000000000000000000" pitchFamily="2" charset="0"/>
              </a:rPr>
              <a:t> উপসর্গ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38142" y="4812569"/>
            <a:ext cx="1145294" cy="656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b="1" dirty="0">
              <a:ln w="0"/>
              <a:solidFill>
                <a:srgbClr val="0070C0"/>
              </a:solidFill>
              <a:cs typeface="NikoshBAN" panose="02000000000000000000" pitchFamily="2" charset="0"/>
            </a:endParaRPr>
          </a:p>
          <a:p>
            <a:r>
              <a:rPr lang="bn-BD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সমাস</a:t>
            </a:r>
            <a:endParaRPr lang="bn-BD" b="1" dirty="0">
              <a:ln w="0"/>
              <a:solidFill>
                <a:srgbClr val="0070C0"/>
              </a:solidFill>
              <a:cs typeface="NikoshBAN" panose="02000000000000000000" pitchFamily="2" charset="0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63520" y="2578311"/>
            <a:ext cx="3517828" cy="50778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08490" y="3523423"/>
            <a:ext cx="3512761" cy="892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08490" y="4503343"/>
            <a:ext cx="250139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08490" y="5272088"/>
            <a:ext cx="2173570" cy="1973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91408" y="2773180"/>
            <a:ext cx="740712" cy="8394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672074" y="3973855"/>
            <a:ext cx="839456" cy="8551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291275" y="4918393"/>
            <a:ext cx="2140845" cy="7671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713" y="434711"/>
            <a:ext cx="9729787" cy="5831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9150" y="464698"/>
            <a:ext cx="5936107" cy="107721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cs typeface="NikoshBAN" panose="02000000000000000000" pitchFamily="2" charset="0"/>
              </a:rPr>
              <a:t> ব্যক্তি , জাতি ,সমষ্টি , স্থান , কাল , দোষ বা গুণের নাম। </a:t>
            </a:r>
            <a:r>
              <a:rPr lang="bn-BD" sz="32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যেমন-মানুষ,রাস্তা,বাঙ্গালি</a:t>
            </a:r>
            <a:r>
              <a:rPr lang="bn-BD" sz="3200" b="1" dirty="0" smtClean="0">
                <a:ln w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7255237" y="764500"/>
            <a:ext cx="1364105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9305" y="764500"/>
            <a:ext cx="2068643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বিশেষ্য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1650" y="1591454"/>
            <a:ext cx="593610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cs typeface="NikoshBAN" panose="02000000000000000000" pitchFamily="2" charset="0"/>
              </a:rPr>
              <a:t> আমি, আমরা ,তুমি, সে ,তার,  তারা ইত্যাদি বিশেষ্যের পরিবর্তে ব্যবহৃত শব্দ ।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1650" y="2730710"/>
            <a:ext cx="5936107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cs typeface="NikoshBAN" panose="02000000000000000000" pitchFamily="2" charset="0"/>
              </a:rPr>
              <a:t> দুটি শব্দের মধ্যে সম্পর্ক স্থাপন করে এমন       শব্দ। </a:t>
            </a:r>
            <a:r>
              <a:rPr lang="bn-BD" sz="32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যেমন- ও , অথবা , আর, এবং ইত্যাদি</a:t>
            </a:r>
            <a:r>
              <a:rPr lang="bn-BD" sz="3200" b="1" dirty="0" smtClean="0">
                <a:ln w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289150" y="3962904"/>
            <a:ext cx="593610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cs typeface="NikoshBAN" panose="02000000000000000000" pitchFamily="2" charset="0"/>
              </a:rPr>
              <a:t>বিশেষ্য বা সর্বনামের দোষ,গুণ,সংখ্যা,</a:t>
            </a:r>
            <a:r>
              <a:rPr lang="bn-BD" sz="3200" b="1" dirty="0">
                <a:ln w="0"/>
                <a:cs typeface="NikoshBAN" panose="02000000000000000000" pitchFamily="2" charset="0"/>
              </a:rPr>
              <a:t> বৈশিষ্ট্য</a:t>
            </a:r>
            <a:endParaRPr lang="bn-BD" sz="3200" b="1" dirty="0" smtClean="0">
              <a:ln w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/>
                <a:cs typeface="NikoshBAN" panose="02000000000000000000" pitchFamily="2" charset="0"/>
              </a:rPr>
              <a:t>বোঝাতে </a:t>
            </a:r>
            <a:r>
              <a:rPr lang="bn-BD" sz="32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যেমন-  </a:t>
            </a:r>
            <a:r>
              <a:rPr lang="bn-BD" sz="3200" b="1" u="sng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লাল</a:t>
            </a:r>
            <a:r>
              <a:rPr lang="bn-BD" sz="32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গোলাপ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150" y="5021708"/>
            <a:ext cx="593610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cs typeface="NikoshBAN" panose="02000000000000000000" pitchFamily="2" charset="0"/>
              </a:rPr>
              <a:t> কাজ বোঝায় এমন শব্দ</a:t>
            </a:r>
            <a:r>
              <a:rPr lang="bn-BD" sz="3200" b="1" dirty="0">
                <a:ln w="0"/>
                <a:cs typeface="NikoshBAN" panose="02000000000000000000" pitchFamily="2" charset="0"/>
              </a:rPr>
              <a:t>। </a:t>
            </a:r>
            <a:endParaRPr lang="bn-BD" sz="3200" b="1" dirty="0" smtClean="0">
              <a:ln w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যেমন- যাচ্ছে,খাচ্ছে, খেলছে, খাইবে,পড়ছে</a:t>
            </a:r>
            <a:endParaRPr lang="en-US" sz="3200" dirty="0"/>
          </a:p>
        </p:txBody>
      </p:sp>
      <p:sp>
        <p:nvSpPr>
          <p:cNvPr id="11" name="Right Arrow 10"/>
          <p:cNvSpPr/>
          <p:nvPr/>
        </p:nvSpPr>
        <p:spPr>
          <a:xfrm>
            <a:off x="7240250" y="1741359"/>
            <a:ext cx="1364105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30256" y="2898100"/>
            <a:ext cx="1364105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247744" y="4009863"/>
            <a:ext cx="1364105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250242" y="5166604"/>
            <a:ext cx="1364105" cy="794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81805" y="1771336"/>
            <a:ext cx="2068643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ln w="0"/>
                <a:solidFill>
                  <a:srgbClr val="0070C0"/>
                </a:solidFill>
                <a:cs typeface="NikoshBAN" panose="02000000000000000000" pitchFamily="2" charset="0"/>
              </a:rPr>
              <a:t>সর্বনাম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9355" y="2928076"/>
            <a:ext cx="2068643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n w="0"/>
                <a:solidFill>
                  <a:schemeClr val="accent6">
                    <a:lumMod val="75000"/>
                  </a:schemeClr>
                </a:solidFill>
                <a:cs typeface="NikoshBAN" panose="02000000000000000000" pitchFamily="2" charset="0"/>
              </a:rPr>
              <a:t>অব্যয়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1829" y="4039848"/>
            <a:ext cx="2068643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ln w="0"/>
                <a:cs typeface="NikoshBAN" panose="02000000000000000000" pitchFamily="2" charset="0"/>
              </a:rPr>
              <a:t>বিশেষণ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99359" y="5226567"/>
            <a:ext cx="2068643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solidFill>
                  <a:srgbClr val="C00000"/>
                </a:solidFill>
                <a:cs typeface="NikoshBAN" panose="02000000000000000000" pitchFamily="2" charset="0"/>
              </a:rPr>
              <a:t>     </a:t>
            </a:r>
            <a:r>
              <a:rPr lang="bn-BD" sz="4000" b="1" dirty="0" smtClean="0">
                <a:ln w="0"/>
                <a:solidFill>
                  <a:srgbClr val="7030A0"/>
                </a:solidFill>
                <a:cs typeface="NikoshBAN" panose="02000000000000000000" pitchFamily="2" charset="0"/>
              </a:rPr>
              <a:t>ক্রিয়া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FF0000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511</Words>
  <Application>Microsoft Office PowerPoint</Application>
  <PresentationFormat>Custom</PresentationFormat>
  <Paragraphs>118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Pabon</dc:creator>
  <cp:lastModifiedBy>sarika sana sithi</cp:lastModifiedBy>
  <cp:revision>168</cp:revision>
  <dcterms:created xsi:type="dcterms:W3CDTF">2015-10-21T02:47:21Z</dcterms:created>
  <dcterms:modified xsi:type="dcterms:W3CDTF">2021-02-13T01:31:48Z</dcterms:modified>
</cp:coreProperties>
</file>