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346" r:id="rId3"/>
    <p:sldId id="328" r:id="rId4"/>
    <p:sldId id="329" r:id="rId5"/>
    <p:sldId id="322" r:id="rId6"/>
    <p:sldId id="323" r:id="rId7"/>
    <p:sldId id="327" r:id="rId8"/>
    <p:sldId id="325" r:id="rId9"/>
    <p:sldId id="326" r:id="rId10"/>
    <p:sldId id="335" r:id="rId11"/>
    <p:sldId id="324" r:id="rId12"/>
    <p:sldId id="331" r:id="rId13"/>
    <p:sldId id="332" r:id="rId14"/>
    <p:sldId id="333" r:id="rId15"/>
    <p:sldId id="337" r:id="rId16"/>
    <p:sldId id="321" r:id="rId17"/>
    <p:sldId id="339" r:id="rId18"/>
    <p:sldId id="340" r:id="rId19"/>
    <p:sldId id="316" r:id="rId20"/>
    <p:sldId id="319" r:id="rId21"/>
    <p:sldId id="320" r:id="rId22"/>
    <p:sldId id="344" r:id="rId23"/>
    <p:sldId id="343" r:id="rId24"/>
    <p:sldId id="342" r:id="rId25"/>
    <p:sldId id="336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EA42-EA29-49DC-995E-DAA841CD8E82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D940-5D89-4EA2-ACB1-ADDEF321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DA41-B170-4F73-BC24-09AB727130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D3E0-8107-4FB5-B251-C907DFA70B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15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0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1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0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4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4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0"/>
            <a:ext cx="8001000" cy="6412439"/>
            <a:chOff x="304800" y="21609"/>
            <a:chExt cx="8001000" cy="6412439"/>
          </a:xfrm>
        </p:grpSpPr>
        <p:sp>
          <p:nvSpPr>
            <p:cNvPr id="3" name="TextBox 2"/>
            <p:cNvSpPr txBox="1"/>
            <p:nvPr/>
          </p:nvSpPr>
          <p:spPr>
            <a:xfrm>
              <a:off x="2209800" y="4572000"/>
              <a:ext cx="5029200" cy="186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115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গতম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5" descr="silk-flower-arrangment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1609"/>
              <a:ext cx="4386093" cy="4386093"/>
            </a:xfrm>
            <a:prstGeom prst="rect">
              <a:avLst/>
            </a:prstGeom>
          </p:spPr>
        </p:pic>
        <p:pic>
          <p:nvPicPr>
            <p:cNvPr id="8" name="Picture 7" descr="untitled0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686306"/>
              <a:ext cx="3733800" cy="3721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2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86200"/>
            <a:ext cx="8487561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র্য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্যের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চার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থিবীর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আর্বতনকে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 গতি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6402785" cy="38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527" y="4452569"/>
            <a:ext cx="8862473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পথে পৃথিবী এবং অন্যান্য গ্রহসমূহ সূর্যকে আবর্তন করে  তাকে </a:t>
            </a:r>
            <a:r>
              <a:rPr lang="bn-IN" sz="3857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bn-IN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sz="385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321044" y="225210"/>
            <a:ext cx="2783437" cy="487901"/>
          </a:xfrm>
          <a:prstGeom prst="rect">
            <a:avLst/>
          </a:prstGeom>
          <a:noFill/>
        </p:spPr>
        <p:txBody>
          <a:bodyPr wrap="square" lIns="47761" tIns="23881" rIns="47761" bIns="23881" rtlCol="0">
            <a:spAutoFit/>
          </a:bodyPr>
          <a:lstStyle/>
          <a:p>
            <a:r>
              <a:rPr lang="bn-IN" sz="285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</a:t>
            </a:r>
            <a:r>
              <a:rPr lang="bn-BD" sz="285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পাচ্ছো</a:t>
            </a:r>
            <a:r>
              <a:rPr lang="bn-IN" sz="285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5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FFF01B3-7B49-4BCC-A908-286732E51AE5}"/>
              </a:ext>
            </a:extLst>
          </p:cNvPr>
          <p:cNvGrpSpPr/>
          <p:nvPr/>
        </p:nvGrpSpPr>
        <p:grpSpPr>
          <a:xfrm>
            <a:off x="1074964" y="1719611"/>
            <a:ext cx="6912429" cy="2857499"/>
            <a:chOff x="3176833" y="921597"/>
            <a:chExt cx="5298996" cy="2980685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D49E9D2-040D-48C7-AF53-7E863929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833" y="921597"/>
              <a:ext cx="5298996" cy="2980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128BE80-F27E-478F-913D-E2E61494AD46}"/>
                </a:ext>
              </a:extLst>
            </p:cNvPr>
            <p:cNvSpPr/>
            <p:nvPr/>
          </p:nvSpPr>
          <p:spPr>
            <a:xfrm>
              <a:off x="3941379" y="3704479"/>
              <a:ext cx="3724654" cy="1978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 rot="19238625">
            <a:off x="-365022" y="1398724"/>
            <a:ext cx="2783437" cy="487901"/>
          </a:xfrm>
          <a:prstGeom prst="rect">
            <a:avLst/>
          </a:prstGeom>
          <a:noFill/>
        </p:spPr>
        <p:txBody>
          <a:bodyPr wrap="square" lIns="47761" tIns="23881" rIns="47761" bIns="23881" rtlCol="0">
            <a:spAutoFit/>
          </a:bodyPr>
          <a:lstStyle/>
          <a:p>
            <a:pPr algn="ctr"/>
            <a:r>
              <a:rPr lang="bn-BD" sz="285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লক্ষ্য কর </a:t>
            </a:r>
            <a:endParaRPr lang="en-US" sz="285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048775" y="564699"/>
            <a:ext cx="5327973" cy="707768"/>
          </a:xfrm>
          <a:prstGeom prst="rect">
            <a:avLst/>
          </a:prstGeom>
          <a:noFill/>
        </p:spPr>
        <p:txBody>
          <a:bodyPr wrap="square" lIns="47761" tIns="23881" rIns="47761" bIns="23881" rtlCol="0">
            <a:spAutoFit/>
          </a:bodyPr>
          <a:lstStyle/>
          <a:p>
            <a:r>
              <a:rPr lang="bn-BD" sz="428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গ্রহগুলো নির্দিষ্ট পথে ঘুরছে।</a:t>
            </a:r>
            <a:endParaRPr lang="en-US" sz="428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034393" y="1047572"/>
            <a:ext cx="3646714" cy="707768"/>
          </a:xfrm>
          <a:prstGeom prst="rect">
            <a:avLst/>
          </a:prstGeom>
          <a:noFill/>
        </p:spPr>
        <p:txBody>
          <a:bodyPr wrap="square" lIns="47761" tIns="23881" rIns="47761" bIns="23881" rtlCol="0">
            <a:spAutoFit/>
          </a:bodyPr>
          <a:lstStyle/>
          <a:p>
            <a:r>
              <a:rPr lang="bn-BD" sz="428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পথের নাম কী</a:t>
            </a:r>
            <a:endParaRPr lang="en-US" sz="428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47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8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200400"/>
            <a:ext cx="8487561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র্য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্যের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চার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থিবী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লাটিমের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ঘুরছে।নিজ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থিবীর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গতিকে পৃ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থিবীর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982"/>
            <a:ext cx="4085542" cy="30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433" y="1143000"/>
            <a:ext cx="8940567" cy="3393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u="sng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আহ্নিক গতি</a:t>
            </a:r>
            <a:r>
              <a:rPr lang="en-US" sz="5400" b="1" u="sng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:</a:t>
            </a:r>
            <a:endParaRPr lang="bn-BD" sz="5400" b="1" u="sng" dirty="0">
              <a:ln w="22225">
                <a:solidFill>
                  <a:schemeClr val="accent2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 আপন অক্ষের ওপরে দিনে একবার পাক খায়।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পৃথিবীর এই গতিকে আহ্নিক গতি বলে ।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3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00400"/>
            <a:ext cx="796534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অক্ষে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একবার ঘুরে আসতে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থিবীর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২৩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৫৬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সময়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495300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cxnSpLocks/>
            <a:endCxn id="8" idx="2"/>
          </p:cNvCxnSpPr>
          <p:nvPr/>
        </p:nvCxnSpPr>
        <p:spPr>
          <a:xfrm rot="10800000">
            <a:off x="1134935" y="2868899"/>
            <a:ext cx="3015245" cy="1553424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95B1368-3989-4AF3-BC47-378C1D322544}"/>
              </a:ext>
            </a:extLst>
          </p:cNvPr>
          <p:cNvSpPr/>
          <p:nvPr/>
        </p:nvSpPr>
        <p:spPr>
          <a:xfrm>
            <a:off x="540106" y="3399447"/>
            <a:ext cx="8252580" cy="1675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14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কেন্দ্র দিয়ে উত্তর-দক্ষিণে কল্পিত </a:t>
            </a:r>
            <a:endParaRPr lang="bn-BD" sz="5143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14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রেখাকে </a:t>
            </a:r>
            <a:r>
              <a:rPr lang="bn-IN" sz="5143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bn-IN" sz="514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sz="5143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82614C-659C-4277-8C57-53DE904387C1}"/>
              </a:ext>
            </a:extLst>
          </p:cNvPr>
          <p:cNvGrpSpPr/>
          <p:nvPr/>
        </p:nvGrpSpPr>
        <p:grpSpPr>
          <a:xfrm>
            <a:off x="368990" y="1102179"/>
            <a:ext cx="1531887" cy="1932531"/>
            <a:chOff x="4557960" y="778414"/>
            <a:chExt cx="3432170" cy="4329805"/>
          </a:xfrm>
        </p:grpSpPr>
        <p:grpSp>
          <p:nvGrpSpPr>
            <p:cNvPr id="6" name="Group 23"/>
            <p:cNvGrpSpPr/>
            <p:nvPr/>
          </p:nvGrpSpPr>
          <p:grpSpPr>
            <a:xfrm>
              <a:off x="4557960" y="778414"/>
              <a:ext cx="3432170" cy="4329804"/>
              <a:chOff x="4455424" y="601707"/>
              <a:chExt cx="3660981" cy="4618459"/>
            </a:xfrm>
          </p:grpSpPr>
          <p:pic>
            <p:nvPicPr>
              <p:cNvPr id="8" name="Picture 12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5424" y="1162923"/>
                <a:ext cx="3660981" cy="3660981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6096000" y="601707"/>
                <a:ext cx="189914" cy="4618459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811961B-17F3-4716-86C8-659AC9743464}"/>
                </a:ext>
              </a:extLst>
            </p:cNvPr>
            <p:cNvSpPr/>
            <p:nvPr/>
          </p:nvSpPr>
          <p:spPr>
            <a:xfrm>
              <a:off x="6734657" y="4430110"/>
              <a:ext cx="1077427" cy="314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3025460" y="1134226"/>
            <a:ext cx="4199933" cy="97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71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অক্ষরেখা কী?</a:t>
            </a:r>
            <a:endParaRPr lang="en-US" sz="571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7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92" y="2505909"/>
            <a:ext cx="6915111" cy="1133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7665" tIns="38833" rIns="77665" bIns="38833" rtlCol="0">
            <a:spAutoFit/>
          </a:bodyPr>
          <a:lstStyle/>
          <a:p>
            <a:pPr algn="ctr"/>
            <a:r>
              <a:rPr lang="bn-BD" sz="685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 রাত কেন হয় ?</a:t>
            </a:r>
            <a:endParaRPr lang="en-US" sz="985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2136321" y="1006929"/>
            <a:ext cx="4463143" cy="1333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28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বলতে পারো </a:t>
            </a:r>
          </a:p>
        </p:txBody>
      </p:sp>
    </p:spTree>
    <p:extLst>
      <p:ext uri="{BB962C8B-B14F-4D97-AF65-F5344CB8AC3E}">
        <p14:creationId xmlns:p14="http://schemas.microsoft.com/office/powerpoint/2010/main" val="25542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6D6155-8CC1-48DE-801C-8E379DE86E4C}"/>
              </a:ext>
            </a:extLst>
          </p:cNvPr>
          <p:cNvSpPr txBox="1"/>
          <p:nvPr/>
        </p:nvSpPr>
        <p:spPr>
          <a:xfrm>
            <a:off x="381000" y="1447800"/>
            <a:ext cx="805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4CCC37-AE60-4657-8DC6-8CA5666E01C9}"/>
              </a:ext>
            </a:extLst>
          </p:cNvPr>
          <p:cNvSpPr txBox="1"/>
          <p:nvPr/>
        </p:nvSpPr>
        <p:spPr>
          <a:xfrm>
            <a:off x="609600" y="76200"/>
            <a:ext cx="6351563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1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116C8-E284-4490-9892-35BE4D6CD3B2}"/>
              </a:ext>
            </a:extLst>
          </p:cNvPr>
          <p:cNvSpPr txBox="1"/>
          <p:nvPr/>
        </p:nvSpPr>
        <p:spPr>
          <a:xfrm>
            <a:off x="457200" y="2209800"/>
            <a:ext cx="7597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নমুনাস্বরুপ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বল,একটি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নমুনাস্বরুপ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1247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5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0897" y="2742331"/>
            <a:ext cx="1649515" cy="663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71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13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4343401"/>
            <a:ext cx="2417856" cy="1269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সেলিম রেজা</a:t>
            </a:r>
          </a:p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মনোহরদী মডেল সঃ প্রাঃ বিঃ</a:t>
            </a:r>
          </a:p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41" y="1550756"/>
            <a:ext cx="2320852" cy="2320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9E1AB1-FC89-416A-9224-CFEFE52FC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7" y="946842"/>
            <a:ext cx="2644155" cy="30436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2BF666C-56E8-444F-97A3-E6F8E24A577E}"/>
              </a:ext>
            </a:extLst>
          </p:cNvPr>
          <p:cNvSpPr/>
          <p:nvPr/>
        </p:nvSpPr>
        <p:spPr>
          <a:xfrm>
            <a:off x="4572000" y="4191000"/>
            <a:ext cx="594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BD" sz="40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মহাবিশ্ব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u="sng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6F0A8C3-DE3A-48FF-A4C2-9B97ADC2D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4271" y="1188118"/>
            <a:ext cx="3775508" cy="3859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BF656C-8FAD-4375-A315-574A375AB8F2}"/>
              </a:ext>
            </a:extLst>
          </p:cNvPr>
          <p:cNvSpPr txBox="1"/>
          <p:nvPr/>
        </p:nvSpPr>
        <p:spPr>
          <a:xfrm>
            <a:off x="472240" y="1175514"/>
            <a:ext cx="8671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C523543-1C3C-4D75-B160-4C17DBEF3097}"/>
              </a:ext>
            </a:extLst>
          </p:cNvPr>
          <p:cNvGrpSpPr/>
          <p:nvPr/>
        </p:nvGrpSpPr>
        <p:grpSpPr>
          <a:xfrm>
            <a:off x="1583625" y="2201460"/>
            <a:ext cx="1700999" cy="1607344"/>
            <a:chOff x="5131426" y="4427195"/>
            <a:chExt cx="2267998" cy="21431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EFCD0E3-9A04-4009-912B-1EF7340A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26" y="4427195"/>
              <a:ext cx="2143125" cy="214312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F2BBE3D-D76A-40B0-9B6F-450116B46340}"/>
                </a:ext>
              </a:extLst>
            </p:cNvPr>
            <p:cNvSpPr/>
            <p:nvPr/>
          </p:nvSpPr>
          <p:spPr>
            <a:xfrm>
              <a:off x="6858001" y="5233735"/>
              <a:ext cx="192505" cy="2406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E4ED2AE-329B-4C8C-96E8-4F7C40626980}"/>
                </a:ext>
              </a:extLst>
            </p:cNvPr>
            <p:cNvSpPr txBox="1"/>
            <p:nvPr/>
          </p:nvSpPr>
          <p:spPr>
            <a:xfrm>
              <a:off x="6436898" y="5017168"/>
              <a:ext cx="96252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35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endParaRPr lang="en-US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Freeform 34">
            <a:extLst>
              <a:ext uri="{FF2B5EF4-FFF2-40B4-BE49-F238E27FC236}">
                <a16:creationId xmlns:a16="http://schemas.microsoft.com/office/drawing/2014/main" xmlns="" id="{351CF82D-27C0-4C53-938B-D1BB6388D73B}"/>
              </a:ext>
            </a:extLst>
          </p:cNvPr>
          <p:cNvSpPr/>
          <p:nvPr/>
        </p:nvSpPr>
        <p:spPr>
          <a:xfrm rot="2043746">
            <a:off x="1891093" y="1292360"/>
            <a:ext cx="4992144" cy="4149236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bg1">
              <a:lumMod val="5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0945AD-6FCA-493A-A9BF-19DE94EF4EB8}"/>
              </a:ext>
            </a:extLst>
          </p:cNvPr>
          <p:cNvGrpSpPr/>
          <p:nvPr/>
        </p:nvGrpSpPr>
        <p:grpSpPr>
          <a:xfrm>
            <a:off x="1343312" y="2040082"/>
            <a:ext cx="2021305" cy="3032681"/>
            <a:chOff x="1828152" y="1577109"/>
            <a:chExt cx="2695073" cy="40435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F6A574F-C534-4FF9-BE4E-BE82AC3A03DA}"/>
                </a:ext>
              </a:extLst>
            </p:cNvPr>
            <p:cNvGrpSpPr/>
            <p:nvPr/>
          </p:nvGrpSpPr>
          <p:grpSpPr>
            <a:xfrm>
              <a:off x="1828152" y="1577109"/>
              <a:ext cx="2695073" cy="4043574"/>
              <a:chOff x="4162929" y="1287376"/>
              <a:chExt cx="2695073" cy="4043574"/>
            </a:xfrm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xmlns="" id="{30FABE12-88C0-4435-90EF-87404277DD4A}"/>
                  </a:ext>
                </a:extLst>
              </p:cNvPr>
              <p:cNvSpPr/>
              <p:nvPr/>
            </p:nvSpPr>
            <p:spPr>
              <a:xfrm rot="16200000">
                <a:off x="4199023" y="1251282"/>
                <a:ext cx="2622885" cy="2695073"/>
              </a:xfrm>
              <a:prstGeom prst="blockArc">
                <a:avLst>
                  <a:gd name="adj1" fmla="val 9177568"/>
                  <a:gd name="adj2" fmla="val 18734405"/>
                  <a:gd name="adj3" fmla="val 78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B1EC4072-0DFA-4FE7-9AD2-20C8BCF01317}"/>
                  </a:ext>
                </a:extLst>
              </p:cNvPr>
              <p:cNvGrpSpPr/>
              <p:nvPr/>
            </p:nvGrpSpPr>
            <p:grpSpPr>
              <a:xfrm>
                <a:off x="4728411" y="3838074"/>
                <a:ext cx="1383631" cy="1492876"/>
                <a:chOff x="4728411" y="3838074"/>
                <a:chExt cx="1383631" cy="1492876"/>
              </a:xfrm>
            </p:grpSpPr>
            <p:sp>
              <p:nvSpPr>
                <p:cNvPr id="24" name="Cylinder 23">
                  <a:extLst>
                    <a:ext uri="{FF2B5EF4-FFF2-40B4-BE49-F238E27FC236}">
                      <a16:creationId xmlns:a16="http://schemas.microsoft.com/office/drawing/2014/main" xmlns="" id="{3FFCD593-36C8-4B39-9AE0-B17B25309D25}"/>
                    </a:ext>
                  </a:extLst>
                </p:cNvPr>
                <p:cNvSpPr/>
                <p:nvPr/>
              </p:nvSpPr>
              <p:spPr>
                <a:xfrm>
                  <a:off x="4728411" y="4788567"/>
                  <a:ext cx="1383631" cy="542383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5" name="Flowchart: Collate 24">
                  <a:extLst>
                    <a:ext uri="{FF2B5EF4-FFF2-40B4-BE49-F238E27FC236}">
                      <a16:creationId xmlns:a16="http://schemas.microsoft.com/office/drawing/2014/main" xmlns="" id="{B9945519-7159-48B5-93E4-F2492AF8D712}"/>
                    </a:ext>
                  </a:extLst>
                </p:cNvPr>
                <p:cNvSpPr/>
                <p:nvPr/>
              </p:nvSpPr>
              <p:spPr>
                <a:xfrm>
                  <a:off x="5029199" y="3838074"/>
                  <a:ext cx="806115" cy="1022684"/>
                </a:xfrm>
                <a:prstGeom prst="flowChartCol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" name="Moon 20">
              <a:extLst>
                <a:ext uri="{FF2B5EF4-FFF2-40B4-BE49-F238E27FC236}">
                  <a16:creationId xmlns:a16="http://schemas.microsoft.com/office/drawing/2014/main" xmlns="" id="{AC0DD974-58AC-430E-9E61-6AB805D0D548}"/>
                </a:ext>
              </a:extLst>
            </p:cNvPr>
            <p:cNvSpPr/>
            <p:nvPr/>
          </p:nvSpPr>
          <p:spPr>
            <a:xfrm>
              <a:off x="2102711" y="1784520"/>
              <a:ext cx="1118937" cy="2141622"/>
            </a:xfrm>
            <a:prstGeom prst="moon">
              <a:avLst>
                <a:gd name="adj" fmla="val 875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3BC5AF-ED19-4CFA-A95F-B9948B07CC7B}"/>
              </a:ext>
            </a:extLst>
          </p:cNvPr>
          <p:cNvSpPr txBox="1"/>
          <p:nvPr/>
        </p:nvSpPr>
        <p:spPr>
          <a:xfrm>
            <a:off x="261688" y="451184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োলক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6F9292-E9E8-4272-AAB1-96CD0E787F5A}"/>
              </a:ext>
            </a:extLst>
          </p:cNvPr>
          <p:cNvSpPr txBox="1"/>
          <p:nvPr/>
        </p:nvSpPr>
        <p:spPr>
          <a:xfrm>
            <a:off x="7859630" y="3907255"/>
            <a:ext cx="487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499AD1-89B3-4724-9498-C2602B982709}"/>
              </a:ext>
            </a:extLst>
          </p:cNvPr>
          <p:cNvSpPr txBox="1"/>
          <p:nvPr/>
        </p:nvSpPr>
        <p:spPr>
          <a:xfrm>
            <a:off x="1380625" y="5269832"/>
            <a:ext cx="6632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15574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D87BD4E-D95A-4457-B9C6-1E674C1B1D09}"/>
              </a:ext>
            </a:extLst>
          </p:cNvPr>
          <p:cNvGrpSpPr/>
          <p:nvPr/>
        </p:nvGrpSpPr>
        <p:grpSpPr>
          <a:xfrm>
            <a:off x="6537628" y="1858876"/>
            <a:ext cx="2061944" cy="2219826"/>
            <a:chOff x="5841288" y="2249723"/>
            <a:chExt cx="2643336" cy="2643336"/>
          </a:xfrm>
        </p:grpSpPr>
        <p:pic>
          <p:nvPicPr>
            <p:cNvPr id="30" name="Picture 2" descr="G:\Animated Picture\Science\Planet Picture\earth__spinningA.gif">
              <a:extLst>
                <a:ext uri="{FF2B5EF4-FFF2-40B4-BE49-F238E27FC236}">
                  <a16:creationId xmlns:a16="http://schemas.microsoft.com/office/drawing/2014/main" xmlns="" id="{44AC4523-96DE-47E7-A627-7E97CABD96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1288" y="2249723"/>
              <a:ext cx="2643336" cy="2643336"/>
            </a:xfrm>
            <a:prstGeom prst="rect">
              <a:avLst/>
            </a:prstGeom>
            <a:noFill/>
          </p:spPr>
        </p:pic>
        <p:sp>
          <p:nvSpPr>
            <p:cNvPr id="31" name="Explosion: 14 Points 30">
              <a:extLst>
                <a:ext uri="{FF2B5EF4-FFF2-40B4-BE49-F238E27FC236}">
                  <a16:creationId xmlns:a16="http://schemas.microsoft.com/office/drawing/2014/main" xmlns="" id="{3F242A93-609C-4115-B12E-6B4C0DF8FACB}"/>
                </a:ext>
              </a:extLst>
            </p:cNvPr>
            <p:cNvSpPr/>
            <p:nvPr/>
          </p:nvSpPr>
          <p:spPr>
            <a:xfrm rot="17769912">
              <a:off x="5618748" y="2959768"/>
              <a:ext cx="1191126" cy="505328"/>
            </a:xfrm>
            <a:prstGeom prst="irregularSeal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50" dirty="0"/>
                <a:t>বাংলা দেশ</a:t>
              </a:r>
              <a:endParaRPr lang="en-US" sz="75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1157985-453D-4E35-8E25-DDC33703C710}"/>
              </a:ext>
            </a:extLst>
          </p:cNvPr>
          <p:cNvSpPr txBox="1"/>
          <p:nvPr/>
        </p:nvSpPr>
        <p:spPr>
          <a:xfrm>
            <a:off x="472240" y="1175514"/>
            <a:ext cx="8671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1CD2383C-C423-4A6C-8E6E-A79D3C81ED4A}"/>
              </a:ext>
            </a:extLst>
          </p:cNvPr>
          <p:cNvSpPr/>
          <p:nvPr/>
        </p:nvSpPr>
        <p:spPr>
          <a:xfrm rot="12497788">
            <a:off x="977915" y="32119"/>
            <a:ext cx="7153100" cy="5053403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Moon 35">
            <a:extLst>
              <a:ext uri="{FF2B5EF4-FFF2-40B4-BE49-F238E27FC236}">
                <a16:creationId xmlns:a16="http://schemas.microsoft.com/office/drawing/2014/main" xmlns="" id="{A553661F-FD36-4AD2-8533-17D2954CF659}"/>
              </a:ext>
            </a:extLst>
          </p:cNvPr>
          <p:cNvSpPr/>
          <p:nvPr/>
        </p:nvSpPr>
        <p:spPr>
          <a:xfrm rot="11049790">
            <a:off x="7617615" y="1956733"/>
            <a:ext cx="1019911" cy="2119853"/>
          </a:xfrm>
          <a:prstGeom prst="moon">
            <a:avLst>
              <a:gd name="adj" fmla="val 80059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EBBEDF8B-408F-4BBD-A6D2-5F9847E4A487}"/>
              </a:ext>
            </a:extLst>
          </p:cNvPr>
          <p:cNvCxnSpPr>
            <a:cxnSpLocks/>
          </p:cNvCxnSpPr>
          <p:nvPr/>
        </p:nvCxnSpPr>
        <p:spPr>
          <a:xfrm flipV="1">
            <a:off x="1416719" y="2598817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8C8DB1E5-4F76-4A75-A9AA-D58AE4BF900B}"/>
              </a:ext>
            </a:extLst>
          </p:cNvPr>
          <p:cNvCxnSpPr>
            <a:cxnSpLocks/>
          </p:cNvCxnSpPr>
          <p:nvPr/>
        </p:nvCxnSpPr>
        <p:spPr>
          <a:xfrm flipV="1">
            <a:off x="1416719" y="2725149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217E5356-3D54-4077-BD5E-DC97B2C8BF7F}"/>
              </a:ext>
            </a:extLst>
          </p:cNvPr>
          <p:cNvCxnSpPr>
            <a:cxnSpLocks/>
          </p:cNvCxnSpPr>
          <p:nvPr/>
        </p:nvCxnSpPr>
        <p:spPr>
          <a:xfrm flipV="1">
            <a:off x="1416719" y="2869528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E9C30F21-49ED-4E5D-BEF5-4470EB99A396}"/>
              </a:ext>
            </a:extLst>
          </p:cNvPr>
          <p:cNvCxnSpPr>
            <a:cxnSpLocks/>
          </p:cNvCxnSpPr>
          <p:nvPr/>
        </p:nvCxnSpPr>
        <p:spPr>
          <a:xfrm>
            <a:off x="1380624" y="3095122"/>
            <a:ext cx="4872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B027046-8B84-4C3F-9EC8-9488BEC7A305}"/>
              </a:ext>
            </a:extLst>
          </p:cNvPr>
          <p:cNvCxnSpPr>
            <a:cxnSpLocks/>
          </p:cNvCxnSpPr>
          <p:nvPr/>
        </p:nvCxnSpPr>
        <p:spPr>
          <a:xfrm>
            <a:off x="1371601" y="3194382"/>
            <a:ext cx="5504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8CFD5950-AC15-4383-B88E-A554B1F33F46}"/>
              </a:ext>
            </a:extLst>
          </p:cNvPr>
          <p:cNvCxnSpPr>
            <a:cxnSpLocks/>
          </p:cNvCxnSpPr>
          <p:nvPr/>
        </p:nvCxnSpPr>
        <p:spPr>
          <a:xfrm>
            <a:off x="1362577" y="3293642"/>
            <a:ext cx="5323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EAF5210B-C1F3-4CC6-B494-D451E9B7E2E2}"/>
              </a:ext>
            </a:extLst>
          </p:cNvPr>
          <p:cNvCxnSpPr>
            <a:cxnSpLocks/>
          </p:cNvCxnSpPr>
          <p:nvPr/>
        </p:nvCxnSpPr>
        <p:spPr>
          <a:xfrm>
            <a:off x="1407697" y="3022931"/>
            <a:ext cx="4963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8B9389EB-0C06-4963-B233-A4BC7EEDCCB4}"/>
              </a:ext>
            </a:extLst>
          </p:cNvPr>
          <p:cNvCxnSpPr>
            <a:cxnSpLocks/>
          </p:cNvCxnSpPr>
          <p:nvPr/>
        </p:nvCxnSpPr>
        <p:spPr>
          <a:xfrm flipV="1">
            <a:off x="2815391" y="2472486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3FFEDB36-1253-45EF-BCE5-33807928E656}"/>
              </a:ext>
            </a:extLst>
          </p:cNvPr>
          <p:cNvCxnSpPr>
            <a:cxnSpLocks/>
          </p:cNvCxnSpPr>
          <p:nvPr/>
        </p:nvCxnSpPr>
        <p:spPr>
          <a:xfrm flipV="1">
            <a:off x="2842462" y="2652960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BD377D9-983B-460B-A342-B65B32E8DDCF}"/>
              </a:ext>
            </a:extLst>
          </p:cNvPr>
          <p:cNvCxnSpPr>
            <a:cxnSpLocks/>
          </p:cNvCxnSpPr>
          <p:nvPr/>
        </p:nvCxnSpPr>
        <p:spPr>
          <a:xfrm flipV="1">
            <a:off x="2860509" y="2851480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3CD7333C-FBB1-416E-B593-EEFB90B65881}"/>
              </a:ext>
            </a:extLst>
          </p:cNvPr>
          <p:cNvCxnSpPr>
            <a:cxnSpLocks/>
          </p:cNvCxnSpPr>
          <p:nvPr/>
        </p:nvCxnSpPr>
        <p:spPr>
          <a:xfrm flipV="1">
            <a:off x="2860509" y="3068049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855C2F93-B222-4B48-80BD-E4A7A9BAA18A}"/>
              </a:ext>
            </a:extLst>
          </p:cNvPr>
          <p:cNvCxnSpPr>
            <a:cxnSpLocks/>
          </p:cNvCxnSpPr>
          <p:nvPr/>
        </p:nvCxnSpPr>
        <p:spPr>
          <a:xfrm flipV="1">
            <a:off x="2869533" y="3212428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D8279F3F-2D5D-44C3-9134-06E50319410A}"/>
              </a:ext>
            </a:extLst>
          </p:cNvPr>
          <p:cNvCxnSpPr>
            <a:cxnSpLocks/>
          </p:cNvCxnSpPr>
          <p:nvPr/>
        </p:nvCxnSpPr>
        <p:spPr>
          <a:xfrm>
            <a:off x="2887581" y="3392903"/>
            <a:ext cx="4963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76C654DF-D0F0-4090-9B04-C176C5FADC39}"/>
              </a:ext>
            </a:extLst>
          </p:cNvPr>
          <p:cNvCxnSpPr>
            <a:cxnSpLocks/>
          </p:cNvCxnSpPr>
          <p:nvPr/>
        </p:nvCxnSpPr>
        <p:spPr>
          <a:xfrm>
            <a:off x="4728412" y="3212430"/>
            <a:ext cx="4872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4CEEA96F-DC1A-4415-B1EF-1F402FB8F7A1}"/>
              </a:ext>
            </a:extLst>
          </p:cNvPr>
          <p:cNvCxnSpPr>
            <a:cxnSpLocks/>
          </p:cNvCxnSpPr>
          <p:nvPr/>
        </p:nvCxnSpPr>
        <p:spPr>
          <a:xfrm>
            <a:off x="4691342" y="2897333"/>
            <a:ext cx="4972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E6B51F28-5701-4284-8230-3AEB66318B35}"/>
              </a:ext>
            </a:extLst>
          </p:cNvPr>
          <p:cNvCxnSpPr>
            <a:cxnSpLocks/>
          </p:cNvCxnSpPr>
          <p:nvPr/>
        </p:nvCxnSpPr>
        <p:spPr>
          <a:xfrm flipV="1">
            <a:off x="4691342" y="2602477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48582F84-5C54-49ED-A892-1BC945D4CDB3}"/>
              </a:ext>
            </a:extLst>
          </p:cNvPr>
          <p:cNvCxnSpPr>
            <a:cxnSpLocks/>
          </p:cNvCxnSpPr>
          <p:nvPr/>
        </p:nvCxnSpPr>
        <p:spPr>
          <a:xfrm flipV="1">
            <a:off x="4654272" y="2319087"/>
            <a:ext cx="489229" cy="59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361381AC-5108-4DD6-AF2E-6B2F16E97B82}"/>
              </a:ext>
            </a:extLst>
          </p:cNvPr>
          <p:cNvCxnSpPr>
            <a:cxnSpLocks/>
          </p:cNvCxnSpPr>
          <p:nvPr/>
        </p:nvCxnSpPr>
        <p:spPr>
          <a:xfrm flipV="1">
            <a:off x="4682074" y="2625892"/>
            <a:ext cx="533616" cy="86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D8BD0772-2A3D-4F77-9E70-0D214DFB6E02}"/>
              </a:ext>
            </a:extLst>
          </p:cNvPr>
          <p:cNvCxnSpPr>
            <a:cxnSpLocks/>
          </p:cNvCxnSpPr>
          <p:nvPr/>
        </p:nvCxnSpPr>
        <p:spPr>
          <a:xfrm>
            <a:off x="4692317" y="3401927"/>
            <a:ext cx="4872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E0970487-9B84-4AAC-8215-A79C4522309B}"/>
              </a:ext>
            </a:extLst>
          </p:cNvPr>
          <p:cNvCxnSpPr>
            <a:cxnSpLocks/>
          </p:cNvCxnSpPr>
          <p:nvPr/>
        </p:nvCxnSpPr>
        <p:spPr>
          <a:xfrm>
            <a:off x="4629152" y="3618495"/>
            <a:ext cx="4872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8749490C-949A-488A-9401-B4F505C28FBA}"/>
              </a:ext>
            </a:extLst>
          </p:cNvPr>
          <p:cNvCxnSpPr>
            <a:cxnSpLocks/>
          </p:cNvCxnSpPr>
          <p:nvPr/>
        </p:nvCxnSpPr>
        <p:spPr>
          <a:xfrm flipV="1">
            <a:off x="532397" y="2671007"/>
            <a:ext cx="487280" cy="90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02240463-8846-4F76-9480-B42C9DFCF1E0}"/>
              </a:ext>
            </a:extLst>
          </p:cNvPr>
          <p:cNvCxnSpPr>
            <a:cxnSpLocks/>
          </p:cNvCxnSpPr>
          <p:nvPr/>
        </p:nvCxnSpPr>
        <p:spPr>
          <a:xfrm flipV="1">
            <a:off x="523375" y="2869528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FB2FF5D2-8D33-4B07-973A-9572B165DE19}"/>
              </a:ext>
            </a:extLst>
          </p:cNvPr>
          <p:cNvCxnSpPr>
            <a:cxnSpLocks/>
          </p:cNvCxnSpPr>
          <p:nvPr/>
        </p:nvCxnSpPr>
        <p:spPr>
          <a:xfrm flipV="1">
            <a:off x="550445" y="3040978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FBA161DD-8C2D-4BAA-9ECB-147C73FD21A4}"/>
              </a:ext>
            </a:extLst>
          </p:cNvPr>
          <p:cNvCxnSpPr>
            <a:cxnSpLocks/>
          </p:cNvCxnSpPr>
          <p:nvPr/>
        </p:nvCxnSpPr>
        <p:spPr>
          <a:xfrm flipV="1">
            <a:off x="568493" y="3194381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7F5FC551-E867-428B-92C7-9BC8DEDA6507}"/>
              </a:ext>
            </a:extLst>
          </p:cNvPr>
          <p:cNvCxnSpPr>
            <a:cxnSpLocks/>
          </p:cNvCxnSpPr>
          <p:nvPr/>
        </p:nvCxnSpPr>
        <p:spPr>
          <a:xfrm flipV="1">
            <a:off x="586541" y="3221452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7F777C90-2BAC-48D6-AE62-F0CFE6872418}"/>
              </a:ext>
            </a:extLst>
          </p:cNvPr>
          <p:cNvCxnSpPr>
            <a:cxnSpLocks/>
          </p:cNvCxnSpPr>
          <p:nvPr/>
        </p:nvCxnSpPr>
        <p:spPr>
          <a:xfrm flipV="1">
            <a:off x="568493" y="3356808"/>
            <a:ext cx="496302" cy="6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EE55998C-625F-4EF7-AF0B-927EDA745DB6}"/>
              </a:ext>
            </a:extLst>
          </p:cNvPr>
          <p:cNvSpPr/>
          <p:nvPr/>
        </p:nvSpPr>
        <p:spPr>
          <a:xfrm>
            <a:off x="0" y="2153650"/>
            <a:ext cx="1714500" cy="179872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44C5CBB7-2B62-4107-B0BB-7C13B7935141}"/>
              </a:ext>
            </a:extLst>
          </p:cNvPr>
          <p:cNvSpPr txBox="1"/>
          <p:nvPr/>
        </p:nvSpPr>
        <p:spPr>
          <a:xfrm>
            <a:off x="541423" y="3320715"/>
            <a:ext cx="60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79B346C-9534-4E8C-A328-CD0A40A5D6E6}"/>
              </a:ext>
            </a:extLst>
          </p:cNvPr>
          <p:cNvSpPr txBox="1"/>
          <p:nvPr/>
        </p:nvSpPr>
        <p:spPr>
          <a:xfrm>
            <a:off x="7724273" y="2680034"/>
            <a:ext cx="124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49394D36-81FB-4982-9C1E-2BE4F56BBECD}"/>
              </a:ext>
            </a:extLst>
          </p:cNvPr>
          <p:cNvSpPr/>
          <p:nvPr/>
        </p:nvSpPr>
        <p:spPr>
          <a:xfrm>
            <a:off x="1046746" y="4069682"/>
            <a:ext cx="7074569" cy="16513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EF083E4C-9A85-48B1-811D-8D2A4DA35870}"/>
              </a:ext>
            </a:extLst>
          </p:cNvPr>
          <p:cNvSpPr/>
          <p:nvPr/>
        </p:nvSpPr>
        <p:spPr>
          <a:xfrm>
            <a:off x="1028700" y="4078705"/>
            <a:ext cx="7083592" cy="1750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16686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8" grpId="0"/>
      <p:bldP spid="119" grpId="0"/>
      <p:bldP spid="121" grpId="0" animBg="1"/>
      <p:bldP spid="1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1156" r="2749"/>
          <a:stretch/>
        </p:blipFill>
        <p:spPr>
          <a:xfrm>
            <a:off x="36701" y="838200"/>
            <a:ext cx="7162800" cy="67349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8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2059" r="-1" b="1"/>
          <a:stretch/>
        </p:blipFill>
        <p:spPr>
          <a:xfrm>
            <a:off x="1219200" y="191612"/>
            <a:ext cx="6400800" cy="6630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29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C591E4EE-1076-4E2C-B5CA-D184B015583D}"/>
              </a:ext>
            </a:extLst>
          </p:cNvPr>
          <p:cNvSpPr/>
          <p:nvPr/>
        </p:nvSpPr>
        <p:spPr>
          <a:xfrm>
            <a:off x="2270520" y="1493556"/>
            <a:ext cx="4613695" cy="868136"/>
          </a:xfrm>
          <a:prstGeom prst="triangle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5" tIns="38833" rIns="77665" bIns="38833" rtlCol="0" anchor="ctr"/>
          <a:lstStyle/>
          <a:p>
            <a:pPr algn="ctr"/>
            <a:endParaRPr lang="en-US" sz="1286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DC31A1-C002-41BE-9340-EFE3754CDC1C}"/>
              </a:ext>
            </a:extLst>
          </p:cNvPr>
          <p:cNvSpPr/>
          <p:nvPr/>
        </p:nvSpPr>
        <p:spPr>
          <a:xfrm>
            <a:off x="2480652" y="2377977"/>
            <a:ext cx="4121568" cy="11276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5" tIns="38833" rIns="77665" bIns="38833" rtlCol="0" anchor="ctr"/>
          <a:lstStyle/>
          <a:p>
            <a:pPr algn="ctr"/>
            <a:endParaRPr lang="en-US" sz="1286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16D13E-7712-45FA-AD38-CB34D19FBC48}"/>
              </a:ext>
            </a:extLst>
          </p:cNvPr>
          <p:cNvSpPr/>
          <p:nvPr/>
        </p:nvSpPr>
        <p:spPr>
          <a:xfrm>
            <a:off x="5742854" y="2734183"/>
            <a:ext cx="652277" cy="73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5" tIns="38833" rIns="77665" bIns="38833" rtlCol="0" anchor="ctr"/>
          <a:lstStyle/>
          <a:p>
            <a:pPr algn="ctr"/>
            <a:endParaRPr lang="en-US" sz="1286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BF6D6B-C536-4240-A066-CAFC6CC8A690}"/>
              </a:ext>
            </a:extLst>
          </p:cNvPr>
          <p:cNvSpPr/>
          <p:nvPr/>
        </p:nvSpPr>
        <p:spPr>
          <a:xfrm>
            <a:off x="2878717" y="2576189"/>
            <a:ext cx="1693283" cy="776724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5" tIns="38833" rIns="77665" bIns="38833" rtlCol="0" anchor="ctr"/>
          <a:lstStyle/>
          <a:p>
            <a:pPr algn="ctr"/>
            <a:endParaRPr lang="en-US" sz="1286"/>
          </a:p>
        </p:txBody>
      </p:sp>
      <p:grpSp>
        <p:nvGrpSpPr>
          <p:cNvPr id="8" name="Group 15">
            <a:extLst>
              <a:ext uri="{FF2B5EF4-FFF2-40B4-BE49-F238E27FC236}">
                <a16:creationId xmlns="" xmlns:a16="http://schemas.microsoft.com/office/drawing/2014/main" id="{392DD7DF-FC37-4E3A-81FD-A0FD76DC24FF}"/>
              </a:ext>
            </a:extLst>
          </p:cNvPr>
          <p:cNvGrpSpPr/>
          <p:nvPr/>
        </p:nvGrpSpPr>
        <p:grpSpPr>
          <a:xfrm>
            <a:off x="3009266" y="2716139"/>
            <a:ext cx="1398234" cy="481225"/>
            <a:chOff x="4572379" y="3007117"/>
            <a:chExt cx="1867989" cy="112074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0388A01-8BE0-4747-8C71-68E4196B640D}"/>
                </a:ext>
              </a:extLst>
            </p:cNvPr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E15CBAE-1897-4242-BC72-69ECB2D95431}"/>
                </a:ext>
              </a:extLst>
            </p:cNvPr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C402684-C0A8-48BE-8CE6-032A2D227CFA}"/>
                </a:ext>
              </a:extLst>
            </p:cNvPr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D90DF42-ADB1-4D92-857B-1DB6384D81F5}"/>
                </a:ext>
              </a:extLst>
            </p:cNvPr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BDDE97-67A9-485E-82E4-65BBEE2F4A12}"/>
              </a:ext>
            </a:extLst>
          </p:cNvPr>
          <p:cNvSpPr txBox="1"/>
          <p:nvPr/>
        </p:nvSpPr>
        <p:spPr>
          <a:xfrm>
            <a:off x="3515035" y="1745463"/>
            <a:ext cx="2559248" cy="803879"/>
          </a:xfrm>
          <a:prstGeom prst="rect">
            <a:avLst/>
          </a:prstGeom>
          <a:noFill/>
        </p:spPr>
        <p:txBody>
          <a:bodyPr wrap="square" lIns="77665" tIns="38833" rIns="77665" bIns="38833" rtlCol="0">
            <a:spAutoFit/>
          </a:bodyPr>
          <a:lstStyle/>
          <a:p>
            <a:r>
              <a:rPr lang="bn-BD" sz="4714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714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r="5634" b="8029"/>
          <a:stretch/>
        </p:blipFill>
        <p:spPr>
          <a:xfrm>
            <a:off x="481272" y="2895600"/>
            <a:ext cx="7694051" cy="1849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A3D3B8-2C9E-4AAE-8824-B6511CA4098D}"/>
              </a:ext>
            </a:extLst>
          </p:cNvPr>
          <p:cNvSpPr txBox="1"/>
          <p:nvPr/>
        </p:nvSpPr>
        <p:spPr>
          <a:xfrm>
            <a:off x="678218" y="5334000"/>
            <a:ext cx="730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06794"/>
          </a:xfrm>
        </p:spPr>
      </p:pic>
      <p:sp>
        <p:nvSpPr>
          <p:cNvPr id="8" name="TextBox 7"/>
          <p:cNvSpPr txBox="1"/>
          <p:nvPr/>
        </p:nvSpPr>
        <p:spPr>
          <a:xfrm>
            <a:off x="4191000" y="5334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4852" y="1290875"/>
            <a:ext cx="4876576" cy="2724830"/>
            <a:chOff x="637309" y="423091"/>
            <a:chExt cx="5186414" cy="1676400"/>
          </a:xfrm>
        </p:grpSpPr>
        <p:sp>
          <p:nvSpPr>
            <p:cNvPr id="3" name="Rectangle 2"/>
            <p:cNvSpPr/>
            <p:nvPr/>
          </p:nvSpPr>
          <p:spPr>
            <a:xfrm>
              <a:off x="3035951" y="845792"/>
              <a:ext cx="2787772" cy="397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পাঠঃ  </a:t>
              </a:r>
              <a:r>
                <a:rPr lang="en-US" sz="3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118" r="97941">
                          <a14:foregroundMark x1="48235" y1="1591" x2="58676" y2="3182"/>
                          <a14:foregroundMark x1="58676" y1="3182" x2="58088" y2="0"/>
                          <a14:foregroundMark x1="48676" y1="1591" x2="47941" y2="0"/>
                          <a14:foregroundMark x1="48088" y1="1818" x2="48529" y2="1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09" y="423091"/>
              <a:ext cx="2590800" cy="1676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036187" y="4702765"/>
            <a:ext cx="43877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5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45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-(</a:t>
            </a:r>
            <a:r>
              <a:rPr lang="en-US" sz="4500" b="1" u="sng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5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u="sng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5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5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6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76200" y="3962400"/>
            <a:ext cx="89154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399"/>
            <a:ext cx="5029200" cy="343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5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2136321" y="1006929"/>
            <a:ext cx="4925786" cy="1333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28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মূল প্রশ্ন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356" y="3048000"/>
            <a:ext cx="6915111" cy="10457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7665" tIns="38833" rIns="77665" bIns="38833" rtlCol="0">
            <a:spAutoFit/>
          </a:bodyPr>
          <a:lstStyle/>
          <a:p>
            <a:pPr algn="ctr"/>
            <a:r>
              <a:rPr lang="bn-BD" sz="628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 কীভাবে  ঘুরে?</a:t>
            </a:r>
            <a:endParaRPr lang="en-US" sz="821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6" y="1895802"/>
            <a:ext cx="6012909" cy="3401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417891" y="1102656"/>
            <a:ext cx="3165217" cy="487901"/>
          </a:xfrm>
          <a:prstGeom prst="rect">
            <a:avLst/>
          </a:prstGeom>
          <a:noFill/>
        </p:spPr>
        <p:txBody>
          <a:bodyPr wrap="square" lIns="47761" tIns="23881" rIns="47761" bIns="23881" rtlCol="0">
            <a:spAutoFit/>
          </a:bodyPr>
          <a:lstStyle/>
          <a:p>
            <a:pPr algn="ctr"/>
            <a:r>
              <a:rPr lang="bn-IN" sz="2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কর:</a:t>
            </a:r>
            <a:endParaRPr lang="en-US" sz="285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9690" y="5297111"/>
            <a:ext cx="1683620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57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ঘুরছে </a:t>
            </a:r>
            <a:endParaRPr lang="en-US" sz="257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533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 দুই ধরনের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95600"/>
            <a:ext cx="5029200" cy="16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১। আহ্নিক গতি</a:t>
            </a:r>
          </a:p>
          <a:p>
            <a:r>
              <a:rPr lang="bn-BD" sz="4800" dirty="0" smtClean="0"/>
              <a:t>২। বার্ষিক গতি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093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" y="958594"/>
            <a:ext cx="3836841" cy="3956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9820" y="4464411"/>
            <a:ext cx="2212431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7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57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57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57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57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724831" y="1070858"/>
            <a:ext cx="2791334" cy="487901"/>
          </a:xfrm>
          <a:prstGeom prst="rect">
            <a:avLst/>
          </a:prstGeom>
          <a:noFill/>
        </p:spPr>
        <p:txBody>
          <a:bodyPr wrap="square" lIns="47761" tIns="23881" rIns="47761" bIns="23881" rtlCol="0">
            <a:spAutoFit/>
          </a:bodyPr>
          <a:lstStyle/>
          <a:p>
            <a:pPr algn="ctr"/>
            <a:r>
              <a:rPr lang="bn-IN" sz="2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দেখ: </a:t>
            </a:r>
            <a:endParaRPr lang="en-US" sz="285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A766B3-F0CE-4BD2-A531-B2BF18BC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4" y="1618853"/>
            <a:ext cx="3304072" cy="2796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DFEAEF-BF32-42E4-85DC-70C2F58E2BFB}"/>
              </a:ext>
            </a:extLst>
          </p:cNvPr>
          <p:cNvSpPr/>
          <p:nvPr/>
        </p:nvSpPr>
        <p:spPr>
          <a:xfrm>
            <a:off x="1329650" y="4464412"/>
            <a:ext cx="2212431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7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57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57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57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2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7034" y="1266733"/>
            <a:ext cx="5112930" cy="68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85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5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85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563866"/>
            <a:ext cx="1619250" cy="16699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27465" y="2272393"/>
            <a:ext cx="6327321" cy="360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71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চারদিকে নির্দিষ্ট কক্ষপথে পৃথিবীর আবর্তনকে বার্ষিক গতি বলে । </a:t>
            </a:r>
            <a:endParaRPr lang="en-US" sz="571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3536" y="2367643"/>
            <a:ext cx="6327321" cy="273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71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চারদিকে একবার ঘুরে আসতে পৃথিবীর ৩৬৫ দিন ৬ ঘন্টা সময় লাগে । </a:t>
            </a:r>
            <a:endParaRPr lang="en-US" sz="571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0893" y="1061357"/>
            <a:ext cx="6572250" cy="1059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14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চারদিকে একবার ঘুর আসতে পৃথিবীর কত  দিন সময় লাগে ? </a:t>
            </a:r>
            <a:endParaRPr lang="en-US" sz="3143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8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3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2700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546</Words>
  <Application>Microsoft Office PowerPoint</Application>
  <PresentationFormat>On-screen Show (4:3)</PresentationFormat>
  <Paragraphs>60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Chrysantheemum Antara</dc:creator>
  <cp:lastModifiedBy>MY PC</cp:lastModifiedBy>
  <cp:revision>92</cp:revision>
  <dcterms:created xsi:type="dcterms:W3CDTF">2006-08-16T00:00:00Z</dcterms:created>
  <dcterms:modified xsi:type="dcterms:W3CDTF">2021-02-12T18:13:33Z</dcterms:modified>
</cp:coreProperties>
</file>