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60" r:id="rId4"/>
    <p:sldId id="261" r:id="rId5"/>
    <p:sldId id="262" r:id="rId6"/>
    <p:sldId id="270" r:id="rId7"/>
    <p:sldId id="264" r:id="rId8"/>
    <p:sldId id="271" r:id="rId9"/>
    <p:sldId id="272" r:id="rId10"/>
    <p:sldId id="267" r:id="rId11"/>
    <p:sldId id="268" r:id="rId12"/>
    <p:sldId id="277" r:id="rId13"/>
    <p:sldId id="274" r:id="rId14"/>
    <p:sldId id="275" r:id="rId15"/>
    <p:sldId id="276"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26B717-6890-4416-A017-8F42C685CAB9}"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AF4D2-F3A5-4118-A5FD-53CAE78020BB}" type="slidenum">
              <a:rPr lang="en-US" smtClean="0"/>
              <a:t>‹#›</a:t>
            </a:fld>
            <a:endParaRPr lang="en-US"/>
          </a:p>
        </p:txBody>
      </p:sp>
    </p:spTree>
    <p:extLst>
      <p:ext uri="{BB962C8B-B14F-4D97-AF65-F5344CB8AC3E}">
        <p14:creationId xmlns:p14="http://schemas.microsoft.com/office/powerpoint/2010/main" val="158897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6B717-6890-4416-A017-8F42C685CAB9}"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AF4D2-F3A5-4118-A5FD-53CAE78020BB}" type="slidenum">
              <a:rPr lang="en-US" smtClean="0"/>
              <a:t>‹#›</a:t>
            </a:fld>
            <a:endParaRPr lang="en-US"/>
          </a:p>
        </p:txBody>
      </p:sp>
    </p:spTree>
    <p:extLst>
      <p:ext uri="{BB962C8B-B14F-4D97-AF65-F5344CB8AC3E}">
        <p14:creationId xmlns:p14="http://schemas.microsoft.com/office/powerpoint/2010/main" val="422316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6B717-6890-4416-A017-8F42C685CAB9}"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AF4D2-F3A5-4118-A5FD-53CAE78020BB}" type="slidenum">
              <a:rPr lang="en-US" smtClean="0"/>
              <a:t>‹#›</a:t>
            </a:fld>
            <a:endParaRPr lang="en-US"/>
          </a:p>
        </p:txBody>
      </p:sp>
    </p:spTree>
    <p:extLst>
      <p:ext uri="{BB962C8B-B14F-4D97-AF65-F5344CB8AC3E}">
        <p14:creationId xmlns:p14="http://schemas.microsoft.com/office/powerpoint/2010/main" val="272602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6B717-6890-4416-A017-8F42C685CAB9}"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AF4D2-F3A5-4118-A5FD-53CAE78020BB}" type="slidenum">
              <a:rPr lang="en-US" smtClean="0"/>
              <a:t>‹#›</a:t>
            </a:fld>
            <a:endParaRPr lang="en-US"/>
          </a:p>
        </p:txBody>
      </p:sp>
    </p:spTree>
    <p:extLst>
      <p:ext uri="{BB962C8B-B14F-4D97-AF65-F5344CB8AC3E}">
        <p14:creationId xmlns:p14="http://schemas.microsoft.com/office/powerpoint/2010/main" val="208938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6B717-6890-4416-A017-8F42C685CAB9}"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AF4D2-F3A5-4118-A5FD-53CAE78020BB}" type="slidenum">
              <a:rPr lang="en-US" smtClean="0"/>
              <a:t>‹#›</a:t>
            </a:fld>
            <a:endParaRPr lang="en-US"/>
          </a:p>
        </p:txBody>
      </p:sp>
    </p:spTree>
    <p:extLst>
      <p:ext uri="{BB962C8B-B14F-4D97-AF65-F5344CB8AC3E}">
        <p14:creationId xmlns:p14="http://schemas.microsoft.com/office/powerpoint/2010/main" val="158533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26B717-6890-4416-A017-8F42C685CAB9}"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AF4D2-F3A5-4118-A5FD-53CAE78020BB}" type="slidenum">
              <a:rPr lang="en-US" smtClean="0"/>
              <a:t>‹#›</a:t>
            </a:fld>
            <a:endParaRPr lang="en-US"/>
          </a:p>
        </p:txBody>
      </p:sp>
    </p:spTree>
    <p:extLst>
      <p:ext uri="{BB962C8B-B14F-4D97-AF65-F5344CB8AC3E}">
        <p14:creationId xmlns:p14="http://schemas.microsoft.com/office/powerpoint/2010/main" val="255825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26B717-6890-4416-A017-8F42C685CAB9}" type="datetimeFigureOut">
              <a:rPr lang="en-US" smtClean="0"/>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AF4D2-F3A5-4118-A5FD-53CAE78020BB}" type="slidenum">
              <a:rPr lang="en-US" smtClean="0"/>
              <a:t>‹#›</a:t>
            </a:fld>
            <a:endParaRPr lang="en-US"/>
          </a:p>
        </p:txBody>
      </p:sp>
    </p:spTree>
    <p:extLst>
      <p:ext uri="{BB962C8B-B14F-4D97-AF65-F5344CB8AC3E}">
        <p14:creationId xmlns:p14="http://schemas.microsoft.com/office/powerpoint/2010/main" val="310290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26B717-6890-4416-A017-8F42C685CAB9}" type="datetimeFigureOut">
              <a:rPr lang="en-US" smtClean="0"/>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BAF4D2-F3A5-4118-A5FD-53CAE78020BB}" type="slidenum">
              <a:rPr lang="en-US" smtClean="0"/>
              <a:t>‹#›</a:t>
            </a:fld>
            <a:endParaRPr lang="en-US"/>
          </a:p>
        </p:txBody>
      </p:sp>
    </p:spTree>
    <p:extLst>
      <p:ext uri="{BB962C8B-B14F-4D97-AF65-F5344CB8AC3E}">
        <p14:creationId xmlns:p14="http://schemas.microsoft.com/office/powerpoint/2010/main" val="2816704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6B717-6890-4416-A017-8F42C685CAB9}" type="datetimeFigureOut">
              <a:rPr lang="en-US" smtClean="0"/>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BAF4D2-F3A5-4118-A5FD-53CAE78020BB}" type="slidenum">
              <a:rPr lang="en-US" smtClean="0"/>
              <a:t>‹#›</a:t>
            </a:fld>
            <a:endParaRPr lang="en-US"/>
          </a:p>
        </p:txBody>
      </p:sp>
    </p:spTree>
    <p:extLst>
      <p:ext uri="{BB962C8B-B14F-4D97-AF65-F5344CB8AC3E}">
        <p14:creationId xmlns:p14="http://schemas.microsoft.com/office/powerpoint/2010/main" val="181935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6B717-6890-4416-A017-8F42C685CAB9}"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AF4D2-F3A5-4118-A5FD-53CAE78020BB}" type="slidenum">
              <a:rPr lang="en-US" smtClean="0"/>
              <a:t>‹#›</a:t>
            </a:fld>
            <a:endParaRPr lang="en-US"/>
          </a:p>
        </p:txBody>
      </p:sp>
    </p:spTree>
    <p:extLst>
      <p:ext uri="{BB962C8B-B14F-4D97-AF65-F5344CB8AC3E}">
        <p14:creationId xmlns:p14="http://schemas.microsoft.com/office/powerpoint/2010/main" val="2496564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6B717-6890-4416-A017-8F42C685CAB9}"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AF4D2-F3A5-4118-A5FD-53CAE78020BB}" type="slidenum">
              <a:rPr lang="en-US" smtClean="0"/>
              <a:t>‹#›</a:t>
            </a:fld>
            <a:endParaRPr lang="en-US"/>
          </a:p>
        </p:txBody>
      </p:sp>
    </p:spTree>
    <p:extLst>
      <p:ext uri="{BB962C8B-B14F-4D97-AF65-F5344CB8AC3E}">
        <p14:creationId xmlns:p14="http://schemas.microsoft.com/office/powerpoint/2010/main" val="197821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6B717-6890-4416-A017-8F42C685CAB9}" type="datetimeFigureOut">
              <a:rPr lang="en-US" smtClean="0"/>
              <a:t>2/10/2021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AF4D2-F3A5-4118-A5FD-53CAE78020BB}" type="slidenum">
              <a:rPr lang="en-US" smtClean="0"/>
              <a:t>‹#›</a:t>
            </a:fld>
            <a:endParaRPr lang="en-US"/>
          </a:p>
        </p:txBody>
      </p:sp>
    </p:spTree>
    <p:extLst>
      <p:ext uri="{BB962C8B-B14F-4D97-AF65-F5344CB8AC3E}">
        <p14:creationId xmlns:p14="http://schemas.microsoft.com/office/powerpoint/2010/main" val="2942599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E-mail-abdulwahedaz361@gmail.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660" y="1341782"/>
            <a:ext cx="7620000" cy="5446643"/>
          </a:xfrm>
          <a:prstGeom prst="rect">
            <a:avLst/>
          </a:prstGeom>
        </p:spPr>
      </p:pic>
      <p:sp>
        <p:nvSpPr>
          <p:cNvPr id="6" name="Rounded Rectangle 5"/>
          <p:cNvSpPr/>
          <p:nvPr/>
        </p:nvSpPr>
        <p:spPr>
          <a:xfrm>
            <a:off x="4671391" y="397564"/>
            <a:ext cx="3578087"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8800" dirty="0" smtClean="0">
                <a:ln w="0"/>
                <a:solidFill>
                  <a:schemeClr val="tx1"/>
                </a:solidFill>
                <a:latin typeface="NikoshBAN" panose="02000000000000000000" pitchFamily="2" charset="0"/>
                <a:cs typeface="NikoshBAN" panose="02000000000000000000" pitchFamily="2" charset="0"/>
              </a:rPr>
              <a:t>স্বাগতম</a:t>
            </a:r>
            <a:endParaRPr lang="en-US" sz="8800" dirty="0">
              <a:ln w="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4133" y="0"/>
            <a:ext cx="2227868" cy="678842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574"/>
            <a:ext cx="2356701" cy="6788426"/>
          </a:xfrm>
          <a:prstGeom prst="rect">
            <a:avLst/>
          </a:prstGeom>
        </p:spPr>
      </p:pic>
    </p:spTree>
    <p:extLst>
      <p:ext uri="{BB962C8B-B14F-4D97-AF65-F5344CB8AC3E}">
        <p14:creationId xmlns:p14="http://schemas.microsoft.com/office/powerpoint/2010/main" val="2244111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181475" y="419100"/>
            <a:ext cx="4495800" cy="914400"/>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জোড়ায় কাজ</a:t>
            </a:r>
            <a:endPar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cxnSp>
        <p:nvCxnSpPr>
          <p:cNvPr id="4" name="Straight Connector 3"/>
          <p:cNvCxnSpPr/>
          <p:nvPr/>
        </p:nvCxnSpPr>
        <p:spPr>
          <a:xfrm flipV="1">
            <a:off x="95250" y="1543050"/>
            <a:ext cx="12001500" cy="1428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6200" y="1685925"/>
            <a:ext cx="12001500" cy="1428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hevron 5"/>
          <p:cNvSpPr/>
          <p:nvPr/>
        </p:nvSpPr>
        <p:spPr>
          <a:xfrm flipH="1">
            <a:off x="276224" y="114299"/>
            <a:ext cx="628650" cy="1390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flipH="1">
            <a:off x="771524" y="142874"/>
            <a:ext cx="628650" cy="1390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1391900" y="85725"/>
            <a:ext cx="533399" cy="1390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0953750" y="85724"/>
            <a:ext cx="552449" cy="1390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17059" r="74242" b="33529"/>
          <a:stretch/>
        </p:blipFill>
        <p:spPr>
          <a:xfrm>
            <a:off x="9048750" y="161925"/>
            <a:ext cx="1781175" cy="1238250"/>
          </a:xfrm>
          <a:prstGeom prst="rect">
            <a:avLst/>
          </a:prstGeom>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7059" r="74242" b="33529"/>
          <a:stretch/>
        </p:blipFill>
        <p:spPr>
          <a:xfrm>
            <a:off x="1552575" y="219075"/>
            <a:ext cx="1781175" cy="1238250"/>
          </a:xfrm>
          <a:prstGeom prst="rect">
            <a:avLst/>
          </a:prstGeom>
        </p:spPr>
      </p:pic>
      <p:sp>
        <p:nvSpPr>
          <p:cNvPr id="12" name="Rectangle 11"/>
          <p:cNvSpPr/>
          <p:nvPr/>
        </p:nvSpPr>
        <p:spPr>
          <a:xfrm>
            <a:off x="1514475" y="3415783"/>
            <a:ext cx="7800975" cy="707886"/>
          </a:xfrm>
          <a:prstGeom prst="rect">
            <a:avLst/>
          </a:prstGeom>
          <a:solidFill>
            <a:schemeClr val="bg2"/>
          </a:solidFill>
          <a:ln w="57150">
            <a:solidFill>
              <a:schemeClr val="tx1"/>
            </a:solidFill>
          </a:ln>
        </p:spPr>
        <p:txBody>
          <a:bodyPr wrap="square">
            <a:spAutoFit/>
          </a:bodyPr>
          <a:lstStyle/>
          <a:p>
            <a:pPr algn="ct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যাদুর </a:t>
            </a: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উৎপত্তি কোথায় পরস্পর আলোচনা কর।</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2379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85975" y="200025"/>
            <a:ext cx="7848600" cy="1295400"/>
          </a:xfrm>
          <a:prstGeom prst="rect">
            <a:avLst/>
          </a:prstGeom>
          <a:solidFill>
            <a:schemeClr val="accent2">
              <a:lumMod val="20000"/>
              <a:lumOff val="80000"/>
            </a:schemeClr>
          </a:solidFill>
          <a:ln w="28575">
            <a:solidFill>
              <a:schemeClr val="tx1"/>
            </a:solid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যাদু সম্পর্কে আল-কুরআনের বানী</a:t>
            </a:r>
            <a:endPar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Rectangle 2"/>
          <p:cNvSpPr/>
          <p:nvPr/>
        </p:nvSpPr>
        <p:spPr>
          <a:xfrm>
            <a:off x="734025" y="1650523"/>
            <a:ext cx="11001375" cy="4832092"/>
          </a:xfrm>
          <a:prstGeom prst="rect">
            <a:avLst/>
          </a:prstGeom>
          <a:solidFill>
            <a:schemeClr val="accent1">
              <a:lumMod val="20000"/>
              <a:lumOff val="8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a:spAutoFit/>
          </a:bodyPr>
          <a:lstStyle/>
          <a:p>
            <a:pPr algn="just" rtl="1"/>
            <a:r>
              <a:rPr lang="ar-SA" sz="4400" dirty="0">
                <a:ln w="0"/>
                <a:effectLst>
                  <a:outerShdw blurRad="38100" dist="19050" dir="2700000" algn="tl" rotWithShape="0">
                    <a:schemeClr val="dk1">
                      <a:alpha val="40000"/>
                    </a:schemeClr>
                  </a:outerShdw>
                </a:effectLst>
                <a:latin typeface="NikoshBAN" pitchFamily="2" charset="0"/>
                <a:cs typeface="+mj-cs"/>
              </a:rPr>
              <a:t>وَاتَّبَعُواْ مَا تَتْلُواْ الشَّيَاطِينُ عَلَى مُلْكِ سُلَيْمَانَ وَمَا كَفَرَ سُلَيْمَانُ وَلَـكِنَّ الشَّيْاطِينَ كَفَرُواْ يُعَلِّمُونَ النَّاسَ السِّحْرَ وَمَا أُنزِلَ عَلَى الْمَلَكَيْنِ بِبَابِلَ هَارُوتَ وَمَارُوتَ وَمَا يُعَلِّمَانِ مِنْ أَحَدٍ حَتَّى يَقُولاَ إِنَّمَا نَحْنُ فِتْنَةٌ فَلاَ تَكْفُرْ فَيَتَعَلَّمُونَ مِنْهُمَا مَا يُفَرِّقُونَ بِهِ بَيْنَ الْمَرْءِ وَزَوْجِهِ وَمَا هُم بِضَآرِّينَ بِهِ مِنْ أَحَدٍ إِلاَّ بِإِذْنِ اللّهِ وَيَتَعَلَّمُونَ مَا يَضُرُّهُمْ وَلاَ يَنفَعُهُمْ وَلَقَدْ عَلِمُواْ لَمَنِ اشْتَرَاهُ مَا لَهُ فِي الآخِرَةِ مِنْ خَلاَقٍ وَلَبِئْسَ مَا شَرَوْاْ بِهِ أَنفُسَهُمْ لَوْ كَانُواْ يَعْلَمُونَ</a:t>
            </a:r>
            <a:endParaRPr lang="bn-IN" sz="4400" dirty="0">
              <a:ln w="0"/>
              <a:effectLst>
                <a:outerShdw blurRad="38100" dist="19050" dir="2700000" algn="tl" rotWithShape="0">
                  <a:schemeClr val="dk1">
                    <a:alpha val="40000"/>
                  </a:schemeClr>
                </a:outerShdw>
              </a:effectLst>
              <a:latin typeface="NikoshBAN" pitchFamily="2" charset="0"/>
              <a:cs typeface="+mj-cs"/>
            </a:endParaRPr>
          </a:p>
        </p:txBody>
      </p:sp>
      <p:sp>
        <p:nvSpPr>
          <p:cNvPr id="4" name="Subtitle 2"/>
          <p:cNvSpPr txBox="1">
            <a:spLocks/>
          </p:cNvSpPr>
          <p:nvPr/>
        </p:nvSpPr>
        <p:spPr>
          <a:xfrm>
            <a:off x="251261" y="1576036"/>
            <a:ext cx="11722566" cy="5007644"/>
          </a:xfrm>
          <a:prstGeom prst="rect">
            <a:avLst/>
          </a:prstGeom>
          <a:solidFill>
            <a:schemeClr val="accent2">
              <a:lumMod val="20000"/>
              <a:lumOff val="80000"/>
            </a:schemeClr>
          </a:solidFill>
          <a:ln w="57150">
            <a:solidFill>
              <a:schemeClr val="tx1"/>
            </a:solid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bn-IN" sz="2800" dirty="0" smtClean="0">
                <a:latin typeface="NikoshBAN" pitchFamily="2" charset="0"/>
                <a:cs typeface="NikoshBAN" pitchFamily="2" charset="0"/>
              </a:rPr>
              <a:t>আয়াতের অনুবাদঃ </a:t>
            </a:r>
          </a:p>
          <a:p>
            <a:pPr marL="0" indent="0" algn="just">
              <a:buNone/>
            </a:pP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আর তারা অনুস্বরণ করল (ঐ সব তন্ত্রমন্ত্রের) যা সুলায়মানের রাজত্বকালে শয়তানরা চর্চা করেছিল। বস্তুতঃ সুলায়মান কুফুরী করেননি; বরং শয়তানরাই  কুফুরী করেছিল</a:t>
            </a:r>
            <a:r>
              <a:rPr lang="hi-IN" sz="2800" dirty="0" smtClean="0">
                <a:latin typeface="NikoshBAN" pitchFamily="2" charset="0"/>
                <a:cs typeface="NikoshBAN" pitchFamily="2" charset="0"/>
              </a:rPr>
              <a:t>। </a:t>
            </a:r>
            <a:r>
              <a:rPr lang="bn-IN" sz="2800" dirty="0" smtClean="0">
                <a:latin typeface="NikoshBAN" pitchFamily="2" charset="0"/>
                <a:cs typeface="NikoshBAN" pitchFamily="2" charset="0"/>
              </a:rPr>
              <a:t>তারা মানুষকে জাদু শেখাত এবং যা বাবেল শহরে দু</a:t>
            </a:r>
            <a:r>
              <a:rPr lang="bn-BD" sz="2800" dirty="0" smtClean="0">
                <a:latin typeface="NikoshBAN" pitchFamily="2" charset="0"/>
                <a:cs typeface="NikoshBAN" pitchFamily="2" charset="0"/>
              </a:rPr>
              <a:t>’ফেরেশতা হারুত ও মারুতের প্রতি অবতীর্ণ করা হয়েছিল তা শেখাত</a:t>
            </a:r>
            <a:r>
              <a:rPr lang="hi-IN" sz="2800" dirty="0" smtClean="0">
                <a:latin typeface="NikoshBAN" pitchFamily="2" charset="0"/>
                <a:cs typeface="NikoshBAN" pitchFamily="2" charset="0"/>
              </a:rPr>
              <a:t>। </a:t>
            </a:r>
            <a:r>
              <a:rPr lang="bn-BD" sz="2800" dirty="0" smtClean="0">
                <a:latin typeface="NikoshBAN" pitchFamily="2" charset="0"/>
                <a:cs typeface="NikoshBAN" pitchFamily="2" charset="0"/>
              </a:rPr>
              <a:t>অথচ তারা কাকেও (জাদু) শিক্ষা দিত না যতক্ষণ না তারা বলত, অবশ্যই আমরা (আল্লাহর পক্ষ থেকে তোমাদের নিকট) পরীক্ষা স্বরুপ,</a:t>
            </a: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কাজেই কুফুরী করো না। তারপরও তারা দুই ফেরেশতার নিকট হতে শিখত (এমন জাদু ) যার দ্বারা স্বামী-স্ত্রীর মাঝে বিচ্ছেদ ঘটাত। অবশ্য তারা আল্লাহর হুকুম ব্যতীত উহা দ্বারা কারো ক্ষতি করতে পারত না। অনন্তর তারা এমন কিছু শিখত যা তাদের নিজেদেরই ক্ষতিসাধন করত,তাদের কোন উপকারে আসত না এবং তারা জানত যে,যে ব্যক্তি এর বিনিময় গ্রহন করে,</a:t>
            </a: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পরকালে তার জন্য কোন অংশ নেই। আর যার বিনিময়ে তারা</a:t>
            </a: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নিজের সত্তাকে বিকিয়ে দিয়েছে,তা কতইনা নিকৃষ্ট, যদি তারা জানত</a:t>
            </a:r>
            <a:r>
              <a:rPr lang="bn-IN" sz="2800" dirty="0" smtClean="0">
                <a:latin typeface="NikoshBAN" pitchFamily="2" charset="0"/>
                <a:cs typeface="NikoshBAN" pitchFamily="2" charset="0"/>
              </a:rPr>
              <a:t>। </a:t>
            </a:r>
          </a:p>
          <a:p>
            <a:pPr marL="0" indent="0" algn="just">
              <a:buNone/>
            </a:pPr>
            <a:r>
              <a:rPr lang="bn-IN" sz="2400" dirty="0" smtClean="0">
                <a:latin typeface="NikoshBAN" pitchFamily="2" charset="0"/>
                <a:cs typeface="NikoshBAN" pitchFamily="2" charset="0"/>
              </a:rPr>
              <a:t>(সূরা বাকারা-আয়াত ১০২) </a:t>
            </a:r>
            <a:r>
              <a:rPr lang="bn-BD" sz="2400" dirty="0" smtClean="0">
                <a:latin typeface="NikoshBAN" pitchFamily="2" charset="0"/>
                <a:cs typeface="NikoshBAN" pitchFamily="2" charset="0"/>
              </a:rPr>
              <a:t> </a:t>
            </a:r>
            <a:r>
              <a:rPr lang="bn-BD" sz="2400" dirty="0" smtClean="0"/>
              <a:t>  </a:t>
            </a:r>
            <a:endParaRPr lang="en-US" sz="2400" dirty="0"/>
          </a:p>
        </p:txBody>
      </p:sp>
    </p:spTree>
    <p:extLst>
      <p:ext uri="{BB962C8B-B14F-4D97-AF65-F5344CB8AC3E}">
        <p14:creationId xmlns:p14="http://schemas.microsoft.com/office/powerpoint/2010/main" val="108322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71800" y="197964"/>
            <a:ext cx="6096000" cy="1173637"/>
          </a:xfrm>
          <a:solidFill>
            <a:schemeClr val="bg2"/>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যাদু</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সম্পর্কে</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হাদীসের</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bn-IN"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ণী </a:t>
            </a:r>
            <a:endParaRPr lang="en-US"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Content Placeholder 2"/>
          <p:cNvSpPr>
            <a:spLocks noGrp="1"/>
          </p:cNvSpPr>
          <p:nvPr>
            <p:ph idx="1"/>
          </p:nvPr>
        </p:nvSpPr>
        <p:spPr>
          <a:xfrm>
            <a:off x="202130" y="1828800"/>
            <a:ext cx="11751743" cy="4741244"/>
          </a:xfrm>
          <a:solidFill>
            <a:schemeClr val="accent6">
              <a:lumMod val="60000"/>
              <a:lumOff val="40000"/>
            </a:schemeClr>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r" rtl="1">
              <a:buNone/>
            </a:pPr>
            <a:r>
              <a:rPr lang="ar-SA" sz="3200" b="1" dirty="0">
                <a:solidFill>
                  <a:srgbClr val="002060"/>
                </a:solidFill>
                <a:latin typeface="Times New Roman" pitchFamily="18" charset="0"/>
                <a:cs typeface="Times New Roman" pitchFamily="18" charset="0"/>
              </a:rPr>
              <a:t>عَنْ اَبِىْ هُرَيْرَةَ رَضِىَ اللَّهُ عَنْهُ عَنِ النَّبِىِّ (ص) قَالَ:اِجْتَنِبُوْا الْمُوْبِقَاتِ. قَالُوْا يَا رَسُولَ اللّهِ-وَمَا هُنَّ قَالَ:الشِّرْكُ بِاللَّهِ-وَالسِّحْرُ-وَقَتْلُ النَّفْسِ الَّتِىْ حَرَّمَ اللَّهُ </a:t>
            </a:r>
            <a:r>
              <a:rPr lang="ks-Arab" sz="3200" b="1" dirty="0">
                <a:solidFill>
                  <a:srgbClr val="002060"/>
                </a:solidFill>
                <a:latin typeface="Times New Roman" pitchFamily="18" charset="0"/>
                <a:cs typeface="Times New Roman" pitchFamily="18" charset="0"/>
              </a:rPr>
              <a:t>ٳ</a:t>
            </a:r>
            <a:r>
              <a:rPr lang="ar-SA" sz="3200" b="1" dirty="0">
                <a:solidFill>
                  <a:srgbClr val="002060"/>
                </a:solidFill>
                <a:latin typeface="Times New Roman" pitchFamily="18" charset="0"/>
                <a:cs typeface="Times New Roman" pitchFamily="18" charset="0"/>
              </a:rPr>
              <a:t>ِلاَّ بِالْحَقِّ-وَأَكْلُ الرِّبَا-وَأَكْلُ مَالِ الْيَتِيْمِ-وَالتَّوَلَّى يَوْمَ الزَّحْفِ-وَقَذْفُ الْمُحْصَنَاتِ الْمُومِنَاتِ الْغَافِلاَتِ. البخاري-٦٨٥٧</a:t>
            </a:r>
            <a:endParaRPr lang="en-US" dirty="0">
              <a:latin typeface="NikoshBAN" panose="02000000000000000000" pitchFamily="2" charset="0"/>
              <a:cs typeface="NikoshBAN" panose="02000000000000000000" pitchFamily="2" charset="0"/>
            </a:endParaRPr>
          </a:p>
          <a:p>
            <a:pPr marL="0" indent="0" rtl="1">
              <a:buNone/>
            </a:pPr>
            <a:r>
              <a:rPr lang="bn-IN" dirty="0" smtClean="0">
                <a:latin typeface="NikoshBAN" panose="02000000000000000000" pitchFamily="2" charset="0"/>
                <a:cs typeface="NikoshBAN" panose="02000000000000000000" pitchFamily="2" charset="0"/>
              </a:rPr>
              <a:t>হাদীসের অনুবাদঃ</a:t>
            </a:r>
          </a:p>
          <a:p>
            <a:pPr marL="0" indent="0" rtl="1">
              <a:buNone/>
            </a:pPr>
            <a:r>
              <a:rPr lang="bn-IN" dirty="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	হযরত </a:t>
            </a:r>
            <a:r>
              <a:rPr lang="bn-IN" dirty="0">
                <a:latin typeface="NikoshBAN" panose="02000000000000000000" pitchFamily="2" charset="0"/>
                <a:cs typeface="NikoshBAN" panose="02000000000000000000" pitchFamily="2" charset="0"/>
              </a:rPr>
              <a:t>আবু হুরায়রা (রা) হতে বর্ণিত, </a:t>
            </a:r>
            <a:r>
              <a:rPr lang="bn-BD" dirty="0">
                <a:latin typeface="NikoshBAN" panose="02000000000000000000" pitchFamily="2" charset="0"/>
                <a:cs typeface="NikoshBAN" panose="02000000000000000000" pitchFamily="2" charset="0"/>
              </a:rPr>
              <a:t>রাসূলুল্লাহ সাল্লাল্লাহু আলাইহি ওয়াসাল্লাম</a:t>
            </a:r>
            <a:r>
              <a:rPr lang="bn-IN" dirty="0">
                <a:latin typeface="NikoshBAN" panose="02000000000000000000" pitchFamily="2" charset="0"/>
                <a:cs typeface="NikoshBAN" panose="02000000000000000000" pitchFamily="2" charset="0"/>
              </a:rPr>
              <a:t> হতে বর্ণনা করেন, </a:t>
            </a:r>
            <a:r>
              <a:rPr lang="bn-BD" dirty="0">
                <a:latin typeface="NikoshBAN" panose="02000000000000000000" pitchFamily="2" charset="0"/>
                <a:cs typeface="NikoshBAN" panose="02000000000000000000" pitchFamily="2" charset="0"/>
              </a:rPr>
              <a:t>রাসূলুল্লাহ সাল্লাল্লাহু আলাইহি ওয়াসাল্লাম</a:t>
            </a:r>
            <a:r>
              <a:rPr lang="bn-IN" dirty="0">
                <a:latin typeface="NikoshBAN" panose="02000000000000000000" pitchFamily="2" charset="0"/>
                <a:cs typeface="NikoshBAN" panose="02000000000000000000" pitchFamily="2" charset="0"/>
              </a:rPr>
              <a:t> </a:t>
            </a:r>
            <a:r>
              <a:rPr lang="bn-BD" dirty="0">
                <a:latin typeface="NikoshBAN" panose="02000000000000000000" pitchFamily="2" charset="0"/>
                <a:cs typeface="NikoshBAN" panose="02000000000000000000" pitchFamily="2" charset="0"/>
              </a:rPr>
              <a:t>বলেছেন</a:t>
            </a:r>
            <a:r>
              <a:rPr lang="bn-IN" dirty="0">
                <a:latin typeface="NikoshBAN" panose="02000000000000000000" pitchFamily="2" charset="0"/>
                <a:cs typeface="NikoshBAN" panose="02000000000000000000" pitchFamily="2" charset="0"/>
              </a:rPr>
              <a:t>।</a:t>
            </a:r>
            <a:r>
              <a:rPr lang="bn-BD" dirty="0">
                <a:latin typeface="NikoshBAN" panose="02000000000000000000" pitchFamily="2" charset="0"/>
                <a:cs typeface="NikoshBAN" panose="02000000000000000000" pitchFamily="2" charset="0"/>
              </a:rPr>
              <a:t> তোমরা </a:t>
            </a:r>
            <a:r>
              <a:rPr lang="bn-IN" dirty="0">
                <a:latin typeface="NikoshBAN" panose="02000000000000000000" pitchFamily="2" charset="0"/>
                <a:cs typeface="NikoshBAN" panose="02000000000000000000" pitchFamily="2" charset="0"/>
              </a:rPr>
              <a:t>সাতটি </a:t>
            </a:r>
            <a:r>
              <a:rPr lang="bn-BD" dirty="0">
                <a:latin typeface="NikoshBAN" panose="02000000000000000000" pitchFamily="2" charset="0"/>
                <a:cs typeface="NikoshBAN" panose="02000000000000000000" pitchFamily="2" charset="0"/>
              </a:rPr>
              <a:t>ধ্বংস</a:t>
            </a:r>
            <a:r>
              <a:rPr lang="bn-IN" dirty="0">
                <a:latin typeface="NikoshBAN" panose="02000000000000000000" pitchFamily="2" charset="0"/>
                <a:cs typeface="NikoshBAN" panose="02000000000000000000" pitchFamily="2" charset="0"/>
              </a:rPr>
              <a:t>কারী বিষয় </a:t>
            </a:r>
            <a:r>
              <a:rPr lang="bn-BD" dirty="0">
                <a:latin typeface="NikoshBAN" panose="02000000000000000000" pitchFamily="2" charset="0"/>
                <a:cs typeface="NikoshBAN" panose="02000000000000000000" pitchFamily="2" charset="0"/>
              </a:rPr>
              <a:t>কাজ থেকে বেঁচে থাক।</a:t>
            </a:r>
            <a:r>
              <a:rPr lang="bn-IN" dirty="0">
                <a:latin typeface="NikoshBAN" panose="02000000000000000000" pitchFamily="2" charset="0"/>
                <a:cs typeface="NikoshBAN" panose="02000000000000000000" pitchFamily="2" charset="0"/>
              </a:rPr>
              <a:t> সাহাবিগণ জিজ্ঞেস করলেন, হে আল্লাহর রাসুল (স) সেগুলো কী? তিনি বলেন, আল্লাহর সাথে শিরক করা, যাদু, যথার্থ কারণ ছাড়া কাউকে হত্যা করা যা আল্লাহ হারাম করেছেন, সূদ খাওয়া, ইয়াতিমের সম্পদ ভক্ষণ করা, </a:t>
            </a:r>
            <a:r>
              <a:rPr lang="en-US" dirty="0" err="1">
                <a:latin typeface="NikoshBAN" panose="02000000000000000000" pitchFamily="2" charset="0"/>
                <a:cs typeface="NikoshBAN" panose="02000000000000000000" pitchFamily="2" charset="0"/>
              </a:rPr>
              <a:t>যুদ্ধের</a:t>
            </a:r>
            <a:r>
              <a:rPr lang="bn-IN" dirty="0">
                <a:latin typeface="NikoshBAN" panose="02000000000000000000" pitchFamily="2" charset="0"/>
                <a:cs typeface="NikoshBAN" panose="02000000000000000000" pitchFamily="2" charset="0"/>
              </a:rPr>
              <a:t> ময়দান থেকে পিঠ ফিরিয়ে নেয়া, সতী সাধ্বী নারীর প্রতি মিথ্যা অপবাদ দেয়া। বুখারী-৬৮৫৭</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6760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11490" y="147287"/>
            <a:ext cx="2675823" cy="1195738"/>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দলীয় কাজ</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cxnSp>
        <p:nvCxnSpPr>
          <p:cNvPr id="4" name="Straight Connector 3"/>
          <p:cNvCxnSpPr/>
          <p:nvPr/>
        </p:nvCxnSpPr>
        <p:spPr>
          <a:xfrm flipV="1">
            <a:off x="67377" y="1482291"/>
            <a:ext cx="12124623" cy="481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7377" y="1605816"/>
            <a:ext cx="12124623" cy="481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hevron 6"/>
          <p:cNvSpPr/>
          <p:nvPr/>
        </p:nvSpPr>
        <p:spPr>
          <a:xfrm>
            <a:off x="11174931" y="77001"/>
            <a:ext cx="484632" cy="1309037"/>
          </a:xfrm>
          <a:prstGeom prst="chevron">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0769066" y="85022"/>
            <a:ext cx="484632" cy="1309037"/>
          </a:xfrm>
          <a:prstGeom prst="chevron">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flipH="1">
            <a:off x="442763" y="0"/>
            <a:ext cx="651311" cy="1309037"/>
          </a:xfrm>
          <a:prstGeom prst="chevron">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flipH="1">
            <a:off x="1014263" y="0"/>
            <a:ext cx="651311" cy="1309037"/>
          </a:xfrm>
          <a:prstGeom prst="chevron">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375" y="104775"/>
            <a:ext cx="1752600" cy="1295400"/>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475" y="0"/>
            <a:ext cx="1752600" cy="1400175"/>
          </a:xfrm>
          <a:prstGeom prst="rect">
            <a:avLst/>
          </a:prstGeom>
        </p:spPr>
      </p:pic>
      <p:sp>
        <p:nvSpPr>
          <p:cNvPr id="15" name="Content Placeholder 2"/>
          <p:cNvSpPr txBox="1">
            <a:spLocks/>
          </p:cNvSpPr>
          <p:nvPr/>
        </p:nvSpPr>
        <p:spPr>
          <a:xfrm>
            <a:off x="1019175" y="2667001"/>
            <a:ext cx="10125075" cy="2857499"/>
          </a:xfrm>
          <a:prstGeom prst="rect">
            <a:avLst/>
          </a:prstGeom>
          <a:solidFill>
            <a:schemeClr val="accent4">
              <a:lumMod val="20000"/>
              <a:lumOff val="80000"/>
            </a:schemeClr>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bn-IN"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bn-BD"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bn-BD"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a:t>
            </a:r>
            <a:r>
              <a:rPr lang="bn-IN"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 </a:t>
            </a:r>
            <a:r>
              <a:rPr lang="bn-IN"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হাদীসের আলোকে </a:t>
            </a:r>
            <a:r>
              <a:rPr lang="en-US" sz="4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যাদুর</a:t>
            </a:r>
            <a:r>
              <a:rPr lang="en-US"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বিধান</a:t>
            </a:r>
            <a:r>
              <a:rPr lang="en-US"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উপস্থাপন করো। </a:t>
            </a:r>
            <a:endParaRPr lang="en-US"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6553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77732" y="282804"/>
            <a:ext cx="2413262" cy="895547"/>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n w="0"/>
                <a:solidFill>
                  <a:schemeClr val="tx1"/>
                </a:solidFill>
                <a:latin typeface="NikoshBAN" panose="02000000000000000000" pitchFamily="2" charset="0"/>
                <a:cs typeface="NikoshBAN" panose="02000000000000000000" pitchFamily="2" charset="0"/>
              </a:rPr>
              <a:t>মূল্যায়ণ</a:t>
            </a:r>
            <a:endParaRPr lang="en-US" sz="4800" dirty="0">
              <a:ln w="0"/>
              <a:solidFill>
                <a:schemeClr val="tx1"/>
              </a:solidFill>
              <a:latin typeface="NikoshBAN" panose="02000000000000000000" pitchFamily="2" charset="0"/>
              <a:cs typeface="NikoshBAN" panose="02000000000000000000" pitchFamily="2" charset="0"/>
            </a:endParaRPr>
          </a:p>
        </p:txBody>
      </p:sp>
      <p:cxnSp>
        <p:nvCxnSpPr>
          <p:cNvPr id="4" name="Straight Connector 3"/>
          <p:cNvCxnSpPr/>
          <p:nvPr/>
        </p:nvCxnSpPr>
        <p:spPr>
          <a:xfrm flipV="1">
            <a:off x="207390" y="1272619"/>
            <a:ext cx="11984610" cy="377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07390" y="1387312"/>
            <a:ext cx="11984610" cy="377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70960" y="1800519"/>
            <a:ext cx="5231877" cy="584775"/>
          </a:xfrm>
          <a:prstGeom prst="rect">
            <a:avLst/>
          </a:prstGeom>
          <a:solidFill>
            <a:schemeClr val="bg2"/>
          </a:solidFill>
        </p:spPr>
        <p:txBody>
          <a:bodyPr wrap="square" rtlCol="0">
            <a:spAutoFit/>
          </a:bodyPr>
          <a:lstStyle/>
          <a:p>
            <a:r>
              <a:rPr lang="bn-IN" sz="3200" dirty="0" smtClean="0">
                <a:latin typeface="NikoshBAN" panose="02000000000000000000" pitchFamily="2" charset="0"/>
                <a:cs typeface="NikoshBAN" panose="02000000000000000000" pitchFamily="2" charset="0"/>
              </a:rPr>
              <a:t>১।যাদুর বিধান কী? </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972531" y="4224779"/>
            <a:ext cx="6949061" cy="584775"/>
          </a:xfrm>
          <a:prstGeom prst="rect">
            <a:avLst/>
          </a:prstGeom>
          <a:solidFill>
            <a:schemeClr val="bg2"/>
          </a:solidFill>
        </p:spPr>
        <p:txBody>
          <a:bodyPr wrap="square" rtlCol="0">
            <a:spAutoFit/>
          </a:bodyPr>
          <a:lstStyle/>
          <a:p>
            <a:r>
              <a:rPr lang="bn-IN" sz="3200" dirty="0">
                <a:latin typeface="NikoshBAN" panose="02000000000000000000" pitchFamily="2" charset="0"/>
                <a:cs typeface="NikoshBAN" panose="02000000000000000000" pitchFamily="2" charset="0"/>
              </a:rPr>
              <a:t>২</a:t>
            </a:r>
            <a:r>
              <a:rPr lang="bn-IN" sz="3200" dirty="0" smtClean="0">
                <a:latin typeface="NikoshBAN" panose="02000000000000000000" pitchFamily="2" charset="0"/>
                <a:cs typeface="NikoshBAN" panose="02000000000000000000" pitchFamily="2" charset="0"/>
              </a:rPr>
              <a:t>।রাসুল(সাঃ) কি থেকে বেঁচে থাকতে বলেছেন। </a:t>
            </a:r>
            <a:endParaRPr lang="en-US" sz="3200" dirty="0">
              <a:latin typeface="NikoshBAN" panose="02000000000000000000" pitchFamily="2" charset="0"/>
              <a:cs typeface="NikoshBAN" panose="02000000000000000000" pitchFamily="2" charset="0"/>
            </a:endParaRPr>
          </a:p>
        </p:txBody>
      </p:sp>
      <p:sp>
        <p:nvSpPr>
          <p:cNvPr id="9" name="Rounded Rectangle 8"/>
          <p:cNvSpPr/>
          <p:nvPr/>
        </p:nvSpPr>
        <p:spPr>
          <a:xfrm>
            <a:off x="914400" y="2516957"/>
            <a:ext cx="2677212" cy="4336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bn-I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কুফরি</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Rounded Rectangle 9"/>
          <p:cNvSpPr/>
          <p:nvPr/>
        </p:nvSpPr>
        <p:spPr>
          <a:xfrm>
            <a:off x="934824" y="3084137"/>
            <a:ext cx="2677212" cy="4336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a:t>
            </a:r>
            <a:r>
              <a:rPr lang="bn-I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হারাম</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Rounded Rectangle 10"/>
          <p:cNvSpPr/>
          <p:nvPr/>
        </p:nvSpPr>
        <p:spPr>
          <a:xfrm>
            <a:off x="5197312" y="3066854"/>
            <a:ext cx="2677212" cy="4336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bn-I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 নাজায়েজ</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Rounded Rectangle 11"/>
          <p:cNvSpPr/>
          <p:nvPr/>
        </p:nvSpPr>
        <p:spPr>
          <a:xfrm>
            <a:off x="5151749" y="2512244"/>
            <a:ext cx="2677212" cy="4336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bn-I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 যায়েজ</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2" name="Freeform 21"/>
          <p:cNvSpPr/>
          <p:nvPr/>
        </p:nvSpPr>
        <p:spPr>
          <a:xfrm>
            <a:off x="3421930" y="2243580"/>
            <a:ext cx="518474" cy="613195"/>
          </a:xfrm>
          <a:custGeom>
            <a:avLst/>
            <a:gdLst>
              <a:gd name="connsiteX0" fmla="*/ 0 w 518474"/>
              <a:gd name="connsiteY0" fmla="*/ 216816 h 613195"/>
              <a:gd name="connsiteX1" fmla="*/ 47134 w 518474"/>
              <a:gd name="connsiteY1" fmla="*/ 226243 h 613195"/>
              <a:gd name="connsiteX2" fmla="*/ 75414 w 518474"/>
              <a:gd name="connsiteY2" fmla="*/ 245097 h 613195"/>
              <a:gd name="connsiteX3" fmla="*/ 131975 w 518474"/>
              <a:gd name="connsiteY3" fmla="*/ 320511 h 613195"/>
              <a:gd name="connsiteX4" fmla="*/ 160255 w 518474"/>
              <a:gd name="connsiteY4" fmla="*/ 377072 h 613195"/>
              <a:gd name="connsiteX5" fmla="*/ 179109 w 518474"/>
              <a:gd name="connsiteY5" fmla="*/ 405352 h 613195"/>
              <a:gd name="connsiteX6" fmla="*/ 207389 w 518474"/>
              <a:gd name="connsiteY6" fmla="*/ 461913 h 613195"/>
              <a:gd name="connsiteX7" fmla="*/ 216816 w 518474"/>
              <a:gd name="connsiteY7" fmla="*/ 490194 h 613195"/>
              <a:gd name="connsiteX8" fmla="*/ 263950 w 518474"/>
              <a:gd name="connsiteY8" fmla="*/ 546755 h 613195"/>
              <a:gd name="connsiteX9" fmla="*/ 301657 w 518474"/>
              <a:gd name="connsiteY9" fmla="*/ 612742 h 613195"/>
              <a:gd name="connsiteX10" fmla="*/ 348791 w 518474"/>
              <a:gd name="connsiteY10" fmla="*/ 546755 h 613195"/>
              <a:gd name="connsiteX11" fmla="*/ 443059 w 518474"/>
              <a:gd name="connsiteY11" fmla="*/ 320511 h 613195"/>
              <a:gd name="connsiteX12" fmla="*/ 452486 w 518474"/>
              <a:gd name="connsiteY12" fmla="*/ 292231 h 613195"/>
              <a:gd name="connsiteX13" fmla="*/ 471340 w 518474"/>
              <a:gd name="connsiteY13" fmla="*/ 207390 h 613195"/>
              <a:gd name="connsiteX14" fmla="*/ 490193 w 518474"/>
              <a:gd name="connsiteY14" fmla="*/ 122548 h 613195"/>
              <a:gd name="connsiteX15" fmla="*/ 499620 w 518474"/>
              <a:gd name="connsiteY15" fmla="*/ 94268 h 613195"/>
              <a:gd name="connsiteX16" fmla="*/ 509047 w 518474"/>
              <a:gd name="connsiteY16" fmla="*/ 28280 h 613195"/>
              <a:gd name="connsiteX17" fmla="*/ 518474 w 518474"/>
              <a:gd name="connsiteY17" fmla="*/ 0 h 61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474" h="613195">
                <a:moveTo>
                  <a:pt x="0" y="216816"/>
                </a:moveTo>
                <a:cubicBezTo>
                  <a:pt x="15711" y="219958"/>
                  <a:pt x="32132" y="220617"/>
                  <a:pt x="47134" y="226243"/>
                </a:cubicBezTo>
                <a:cubicBezTo>
                  <a:pt x="57742" y="230221"/>
                  <a:pt x="67835" y="236676"/>
                  <a:pt x="75414" y="245097"/>
                </a:cubicBezTo>
                <a:cubicBezTo>
                  <a:pt x="96435" y="268453"/>
                  <a:pt x="114983" y="294079"/>
                  <a:pt x="131975" y="320511"/>
                </a:cubicBezTo>
                <a:cubicBezTo>
                  <a:pt x="143374" y="338242"/>
                  <a:pt x="150018" y="358646"/>
                  <a:pt x="160255" y="377072"/>
                </a:cubicBezTo>
                <a:cubicBezTo>
                  <a:pt x="165757" y="386976"/>
                  <a:pt x="172824" y="395925"/>
                  <a:pt x="179109" y="405352"/>
                </a:cubicBezTo>
                <a:cubicBezTo>
                  <a:pt x="202804" y="476438"/>
                  <a:pt x="170841" y="388816"/>
                  <a:pt x="207389" y="461913"/>
                </a:cubicBezTo>
                <a:cubicBezTo>
                  <a:pt x="211833" y="470801"/>
                  <a:pt x="212372" y="481306"/>
                  <a:pt x="216816" y="490194"/>
                </a:cubicBezTo>
                <a:cubicBezTo>
                  <a:pt x="229939" y="516440"/>
                  <a:pt x="243104" y="525909"/>
                  <a:pt x="263950" y="546755"/>
                </a:cubicBezTo>
                <a:cubicBezTo>
                  <a:pt x="267383" y="557054"/>
                  <a:pt x="284748" y="619083"/>
                  <a:pt x="301657" y="612742"/>
                </a:cubicBezTo>
                <a:cubicBezTo>
                  <a:pt x="326967" y="603251"/>
                  <a:pt x="337018" y="571087"/>
                  <a:pt x="348791" y="546755"/>
                </a:cubicBezTo>
                <a:cubicBezTo>
                  <a:pt x="384376" y="473213"/>
                  <a:pt x="417223" y="398017"/>
                  <a:pt x="443059" y="320511"/>
                </a:cubicBezTo>
                <a:cubicBezTo>
                  <a:pt x="446201" y="311084"/>
                  <a:pt x="450076" y="301871"/>
                  <a:pt x="452486" y="292231"/>
                </a:cubicBezTo>
                <a:cubicBezTo>
                  <a:pt x="459512" y="264126"/>
                  <a:pt x="465270" y="235717"/>
                  <a:pt x="471340" y="207390"/>
                </a:cubicBezTo>
                <a:cubicBezTo>
                  <a:pt x="479667" y="168530"/>
                  <a:pt x="479825" y="158836"/>
                  <a:pt x="490193" y="122548"/>
                </a:cubicBezTo>
                <a:cubicBezTo>
                  <a:pt x="492923" y="112994"/>
                  <a:pt x="496478" y="103695"/>
                  <a:pt x="499620" y="94268"/>
                </a:cubicBezTo>
                <a:cubicBezTo>
                  <a:pt x="502762" y="72272"/>
                  <a:pt x="504689" y="50068"/>
                  <a:pt x="509047" y="28280"/>
                </a:cubicBezTo>
                <a:cubicBezTo>
                  <a:pt x="510996" y="18536"/>
                  <a:pt x="518474" y="0"/>
                  <a:pt x="518474" y="0"/>
                </a:cubicBezTo>
              </a:path>
            </a:pathLst>
          </a:custGeom>
          <a:noFill/>
          <a:ln w="76200">
            <a:solidFill>
              <a:srgbClr val="00B050"/>
            </a:solidFill>
          </a:ln>
          <a:effectLst>
            <a:reflection blurRad="6350" stA="52000" endA="300" endPos="35000" dir="5400000" sy="-100000" algn="bl" rotWithShape="0"/>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3148552" y="2988296"/>
            <a:ext cx="801279" cy="66930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7307344" y="2961586"/>
            <a:ext cx="801279" cy="66930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y 24"/>
          <p:cNvSpPr/>
          <p:nvPr/>
        </p:nvSpPr>
        <p:spPr>
          <a:xfrm>
            <a:off x="7214647" y="2350416"/>
            <a:ext cx="801279" cy="66930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009048" y="5017921"/>
            <a:ext cx="2677212" cy="433633"/>
          </a:xfrm>
          <a:prstGeom prst="round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bn-I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যাদু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9" name="Rounded Rectangle 28"/>
          <p:cNvSpPr/>
          <p:nvPr/>
        </p:nvSpPr>
        <p:spPr>
          <a:xfrm>
            <a:off x="1036320" y="5603457"/>
            <a:ext cx="2677212" cy="433633"/>
          </a:xfrm>
          <a:prstGeom prst="round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a:t>
            </a:r>
            <a:r>
              <a:rPr lang="bn-I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রোযা রাখা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0" name="Rounded Rectangle 29"/>
          <p:cNvSpPr/>
          <p:nvPr/>
        </p:nvSpPr>
        <p:spPr>
          <a:xfrm>
            <a:off x="5231330" y="5553728"/>
            <a:ext cx="2677212" cy="433633"/>
          </a:xfrm>
          <a:prstGeom prst="round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bn-I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 কাজ করা</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1" name="Rounded Rectangle 30"/>
          <p:cNvSpPr/>
          <p:nvPr/>
        </p:nvSpPr>
        <p:spPr>
          <a:xfrm>
            <a:off x="5229726" y="4974607"/>
            <a:ext cx="2677212" cy="433633"/>
          </a:xfrm>
          <a:prstGeom prst="round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bn-I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 সালাম দেয়া</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2" name="Multiply 31"/>
          <p:cNvSpPr/>
          <p:nvPr/>
        </p:nvSpPr>
        <p:spPr>
          <a:xfrm>
            <a:off x="7527121" y="4827283"/>
            <a:ext cx="801279" cy="66930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y 33"/>
          <p:cNvSpPr/>
          <p:nvPr/>
        </p:nvSpPr>
        <p:spPr>
          <a:xfrm>
            <a:off x="3194148" y="5528323"/>
            <a:ext cx="801279" cy="66930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ultiply 34"/>
          <p:cNvSpPr/>
          <p:nvPr/>
        </p:nvSpPr>
        <p:spPr>
          <a:xfrm>
            <a:off x="7466161" y="5488217"/>
            <a:ext cx="801279" cy="66930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439577" y="4860047"/>
            <a:ext cx="518474" cy="613195"/>
          </a:xfrm>
          <a:custGeom>
            <a:avLst/>
            <a:gdLst>
              <a:gd name="connsiteX0" fmla="*/ 0 w 518474"/>
              <a:gd name="connsiteY0" fmla="*/ 216816 h 613195"/>
              <a:gd name="connsiteX1" fmla="*/ 47134 w 518474"/>
              <a:gd name="connsiteY1" fmla="*/ 226243 h 613195"/>
              <a:gd name="connsiteX2" fmla="*/ 75414 w 518474"/>
              <a:gd name="connsiteY2" fmla="*/ 245097 h 613195"/>
              <a:gd name="connsiteX3" fmla="*/ 131975 w 518474"/>
              <a:gd name="connsiteY3" fmla="*/ 320511 h 613195"/>
              <a:gd name="connsiteX4" fmla="*/ 160255 w 518474"/>
              <a:gd name="connsiteY4" fmla="*/ 377072 h 613195"/>
              <a:gd name="connsiteX5" fmla="*/ 179109 w 518474"/>
              <a:gd name="connsiteY5" fmla="*/ 405352 h 613195"/>
              <a:gd name="connsiteX6" fmla="*/ 207389 w 518474"/>
              <a:gd name="connsiteY6" fmla="*/ 461913 h 613195"/>
              <a:gd name="connsiteX7" fmla="*/ 216816 w 518474"/>
              <a:gd name="connsiteY7" fmla="*/ 490194 h 613195"/>
              <a:gd name="connsiteX8" fmla="*/ 263950 w 518474"/>
              <a:gd name="connsiteY8" fmla="*/ 546755 h 613195"/>
              <a:gd name="connsiteX9" fmla="*/ 301657 w 518474"/>
              <a:gd name="connsiteY9" fmla="*/ 612742 h 613195"/>
              <a:gd name="connsiteX10" fmla="*/ 348791 w 518474"/>
              <a:gd name="connsiteY10" fmla="*/ 546755 h 613195"/>
              <a:gd name="connsiteX11" fmla="*/ 443059 w 518474"/>
              <a:gd name="connsiteY11" fmla="*/ 320511 h 613195"/>
              <a:gd name="connsiteX12" fmla="*/ 452486 w 518474"/>
              <a:gd name="connsiteY12" fmla="*/ 292231 h 613195"/>
              <a:gd name="connsiteX13" fmla="*/ 471340 w 518474"/>
              <a:gd name="connsiteY13" fmla="*/ 207390 h 613195"/>
              <a:gd name="connsiteX14" fmla="*/ 490193 w 518474"/>
              <a:gd name="connsiteY14" fmla="*/ 122548 h 613195"/>
              <a:gd name="connsiteX15" fmla="*/ 499620 w 518474"/>
              <a:gd name="connsiteY15" fmla="*/ 94268 h 613195"/>
              <a:gd name="connsiteX16" fmla="*/ 509047 w 518474"/>
              <a:gd name="connsiteY16" fmla="*/ 28280 h 613195"/>
              <a:gd name="connsiteX17" fmla="*/ 518474 w 518474"/>
              <a:gd name="connsiteY17" fmla="*/ 0 h 61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474" h="613195">
                <a:moveTo>
                  <a:pt x="0" y="216816"/>
                </a:moveTo>
                <a:cubicBezTo>
                  <a:pt x="15711" y="219958"/>
                  <a:pt x="32132" y="220617"/>
                  <a:pt x="47134" y="226243"/>
                </a:cubicBezTo>
                <a:cubicBezTo>
                  <a:pt x="57742" y="230221"/>
                  <a:pt x="67835" y="236676"/>
                  <a:pt x="75414" y="245097"/>
                </a:cubicBezTo>
                <a:cubicBezTo>
                  <a:pt x="96435" y="268453"/>
                  <a:pt x="114983" y="294079"/>
                  <a:pt x="131975" y="320511"/>
                </a:cubicBezTo>
                <a:cubicBezTo>
                  <a:pt x="143374" y="338242"/>
                  <a:pt x="150018" y="358646"/>
                  <a:pt x="160255" y="377072"/>
                </a:cubicBezTo>
                <a:cubicBezTo>
                  <a:pt x="165757" y="386976"/>
                  <a:pt x="172824" y="395925"/>
                  <a:pt x="179109" y="405352"/>
                </a:cubicBezTo>
                <a:cubicBezTo>
                  <a:pt x="202804" y="476438"/>
                  <a:pt x="170841" y="388816"/>
                  <a:pt x="207389" y="461913"/>
                </a:cubicBezTo>
                <a:cubicBezTo>
                  <a:pt x="211833" y="470801"/>
                  <a:pt x="212372" y="481306"/>
                  <a:pt x="216816" y="490194"/>
                </a:cubicBezTo>
                <a:cubicBezTo>
                  <a:pt x="229939" y="516440"/>
                  <a:pt x="243104" y="525909"/>
                  <a:pt x="263950" y="546755"/>
                </a:cubicBezTo>
                <a:cubicBezTo>
                  <a:pt x="267383" y="557054"/>
                  <a:pt x="284748" y="619083"/>
                  <a:pt x="301657" y="612742"/>
                </a:cubicBezTo>
                <a:cubicBezTo>
                  <a:pt x="326967" y="603251"/>
                  <a:pt x="337018" y="571087"/>
                  <a:pt x="348791" y="546755"/>
                </a:cubicBezTo>
                <a:cubicBezTo>
                  <a:pt x="384376" y="473213"/>
                  <a:pt x="417223" y="398017"/>
                  <a:pt x="443059" y="320511"/>
                </a:cubicBezTo>
                <a:cubicBezTo>
                  <a:pt x="446201" y="311084"/>
                  <a:pt x="450076" y="301871"/>
                  <a:pt x="452486" y="292231"/>
                </a:cubicBezTo>
                <a:cubicBezTo>
                  <a:pt x="459512" y="264126"/>
                  <a:pt x="465270" y="235717"/>
                  <a:pt x="471340" y="207390"/>
                </a:cubicBezTo>
                <a:cubicBezTo>
                  <a:pt x="479667" y="168530"/>
                  <a:pt x="479825" y="158836"/>
                  <a:pt x="490193" y="122548"/>
                </a:cubicBezTo>
                <a:cubicBezTo>
                  <a:pt x="492923" y="112994"/>
                  <a:pt x="496478" y="103695"/>
                  <a:pt x="499620" y="94268"/>
                </a:cubicBezTo>
                <a:cubicBezTo>
                  <a:pt x="502762" y="72272"/>
                  <a:pt x="504689" y="50068"/>
                  <a:pt x="509047" y="28280"/>
                </a:cubicBezTo>
                <a:cubicBezTo>
                  <a:pt x="510996" y="18536"/>
                  <a:pt x="518474" y="0"/>
                  <a:pt x="518474" y="0"/>
                </a:cubicBezTo>
              </a:path>
            </a:pathLst>
          </a:custGeom>
          <a:noFill/>
          <a:ln w="76200">
            <a:solidFill>
              <a:srgbClr val="00B050"/>
            </a:solidFill>
          </a:ln>
          <a:effectLst>
            <a:reflection blurRad="6350" stA="52000" endA="300" endPos="35000" dir="5400000" sy="-100000" algn="bl" rotWithShape="0"/>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79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repeatCount="indefinite" fill="hold" grpId="0" nodeType="clickEffect">
                                  <p:stCondLst>
                                    <p:cond delay="0"/>
                                  </p:stCondLst>
                                  <p:endCondLst>
                                    <p:cond evt="onNext" delay="0">
                                      <p:tgtEl>
                                        <p:sldTgt/>
                                      </p:tgtEl>
                                    </p:cond>
                                  </p:end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par>
                                <p:cTn id="24" presetID="53" presetClass="entr" presetSubtype="16" repeatCount="indefinite" fill="hold" grpId="0" nodeType="withEffect">
                                  <p:stCondLst>
                                    <p:cond delay="0"/>
                                  </p:stCondLst>
                                  <p:endCondLst>
                                    <p:cond evt="onNext" delay="0">
                                      <p:tgtEl>
                                        <p:sldTgt/>
                                      </p:tgtEl>
                                    </p:cond>
                                  </p:end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par>
                                <p:cTn id="29" presetID="53" presetClass="entr" presetSubtype="16" repeatCount="indefinite" fill="hold" grpId="0" nodeType="withEffect">
                                  <p:stCondLst>
                                    <p:cond delay="0"/>
                                  </p:stCondLst>
                                  <p:endCondLst>
                                    <p:cond evt="onNext" delay="0">
                                      <p:tgtEl>
                                        <p:sldTgt/>
                                      </p:tgtEl>
                                    </p:cond>
                                  </p:end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par>
                                <p:cTn id="34" presetID="53" presetClass="entr" presetSubtype="16" repeatCount="indefinite" fill="hold" grpId="0" nodeType="withEffect">
                                  <p:stCondLst>
                                    <p:cond delay="0"/>
                                  </p:stCondLst>
                                  <p:endCondLst>
                                    <p:cond evt="onNext" delay="0">
                                      <p:tgtEl>
                                        <p:sldTgt/>
                                      </p:tgtEl>
                                    </p:cond>
                                  </p:end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repeatCount="300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heel(1)">
                                      <p:cBhvr>
                                        <p:cTn id="61" dur="20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par>
                                <p:cTn id="62" presetID="21" presetClass="entr" presetSubtype="1" repeatCount="300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heel(1)">
                                      <p:cBhvr>
                                        <p:cTn id="64" dur="20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audio>
                                      <p:cMediaNode>
                                        <p:cTn display="0" masterRel="sameClick">
                                          <p:stCondLst>
                                            <p:cond evt="begin" delay="0">
                                              <p:tn val="62"/>
                                            </p:cond>
                                          </p:stCondLst>
                                          <p:endCondLst>
                                            <p:cond evt="onStopAudio" delay="0">
                                              <p:tgtEl>
                                                <p:sldTgt/>
                                              </p:tgtEl>
                                            </p:cond>
                                          </p:endCondLst>
                                        </p:cTn>
                                        <p:tgtEl>
                                          <p:sndTgt r:embed="rId2" name="applause.wav"/>
                                        </p:tgtEl>
                                      </p:cMediaNode>
                                    </p:audio>
                                  </p:subTnLst>
                                </p:cTn>
                              </p:par>
                              <p:par>
                                <p:cTn id="65" presetID="21" presetClass="entr" presetSubtype="1" repeatCount="300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heel(1)">
                                      <p:cBhvr>
                                        <p:cTn id="67" dur="20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applause.wav"/>
                                        </p:tgtEl>
                                      </p:cMediaNode>
                                    </p:audio>
                                  </p:subTnLst>
                                </p:cTn>
                              </p:par>
                              <p:par>
                                <p:cTn id="68" presetID="21" presetClass="entr" presetSubtype="1" repeatCount="300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heel(1)">
                                      <p:cBhvr>
                                        <p:cTn id="70" dur="20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audio>
                                      <p:cMediaNode>
                                        <p:cTn display="0" masterRel="sameClick">
                                          <p:stCondLst>
                                            <p:cond evt="begin" delay="0">
                                              <p:tn val="6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2" grpId="0" animBg="1"/>
      <p:bldP spid="23" grpId="0" animBg="1"/>
      <p:bldP spid="24" grpId="0" animBg="1"/>
      <p:bldP spid="25" grpId="0" animBg="1"/>
      <p:bldP spid="26" grpId="0" animBg="1"/>
      <p:bldP spid="29" grpId="0" animBg="1"/>
      <p:bldP spid="30" grpId="0" animBg="1"/>
      <p:bldP spid="31" grpId="0" animBg="1"/>
      <p:bldP spid="32" grpId="0" animBg="1"/>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524867" y="556181"/>
            <a:ext cx="3148552" cy="151771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কাজ</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583" y="1893806"/>
            <a:ext cx="4402026" cy="3281510"/>
          </a:xfrm>
          <a:prstGeom prst="rect">
            <a:avLst/>
          </a:prstGeom>
        </p:spPr>
      </p:pic>
      <p:sp>
        <p:nvSpPr>
          <p:cNvPr id="6" name="TextBox 5"/>
          <p:cNvSpPr txBox="1"/>
          <p:nvPr/>
        </p:nvSpPr>
        <p:spPr>
          <a:xfrm>
            <a:off x="3346516" y="5194168"/>
            <a:ext cx="5872898" cy="646331"/>
          </a:xfrm>
          <a:prstGeom prst="rect">
            <a:avLst/>
          </a:prstGeom>
          <a:solidFill>
            <a:schemeClr val="tx1">
              <a:lumMod val="50000"/>
              <a:lumOff val="5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যাদুর কুফল দিক গুলো লিখে আনবে।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461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47415" y="94269"/>
            <a:ext cx="2960016" cy="187593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ধন্যবাদ</a:t>
            </a:r>
            <a:endParaRPr lang="en-US" sz="6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428" y="1828799"/>
            <a:ext cx="4872561" cy="4872561"/>
          </a:xfrm>
          <a:prstGeom prst="rect">
            <a:avLst/>
          </a:prstGeom>
        </p:spPr>
      </p:pic>
    </p:spTree>
    <p:extLst>
      <p:ext uri="{BB962C8B-B14F-4D97-AF65-F5344CB8AC3E}">
        <p14:creationId xmlns:p14="http://schemas.microsoft.com/office/powerpoint/2010/main" val="3679917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0" y="2289176"/>
            <a:ext cx="6213475" cy="4568824"/>
          </a:xfrm>
          <a:prstGeom prst="verticalScroll">
            <a:avLst/>
          </a:prstGeom>
          <a:solidFill>
            <a:schemeClr val="accent1">
              <a:lumMod val="20000"/>
              <a:lumOff val="80000"/>
            </a:schemeClr>
          </a:solidFill>
          <a:ln w="57150">
            <a:solidFill>
              <a:srgbClr val="FF0000"/>
            </a:solidFill>
          </a:ln>
        </p:spPr>
        <p:style>
          <a:lnRef idx="0">
            <a:schemeClr val="accent5"/>
          </a:lnRef>
          <a:fillRef idx="3">
            <a:schemeClr val="accent5"/>
          </a:fillRef>
          <a:effectRef idx="3">
            <a:schemeClr val="accent5"/>
          </a:effectRef>
          <a:fontRef idx="minor">
            <a:schemeClr val="lt1"/>
          </a:fontRef>
        </p:style>
        <p:txBody>
          <a:bodyPr anchor="ctr"/>
          <a:lstStyle/>
          <a:p>
            <a:pPr>
              <a:defRPr/>
            </a:pPr>
            <a:r>
              <a:rPr lang="bn-IN" sz="3200" dirty="0" smtClean="0">
                <a:solidFill>
                  <a:schemeClr val="tx1"/>
                </a:solidFill>
                <a:latin typeface="NikoshBAN" panose="02000000000000000000" pitchFamily="2" charset="0"/>
                <a:cs typeface="NikoshBAN" panose="02000000000000000000" pitchFamily="2" charset="0"/>
              </a:rPr>
              <a:t>ম</a:t>
            </a:r>
            <a:r>
              <a:rPr lang="bn-BD" sz="3200" dirty="0" smtClean="0">
                <a:solidFill>
                  <a:schemeClr val="tx1"/>
                </a:solidFill>
                <a:latin typeface="NikoshBAN" panose="02000000000000000000" pitchFamily="2" charset="0"/>
                <a:cs typeface="NikoshBAN" panose="02000000000000000000" pitchFamily="2" charset="0"/>
              </a:rPr>
              <a:t>োঃ আব্দুল ওয়াহেদ জিহাদী</a:t>
            </a:r>
            <a:endParaRPr lang="bn-IN" sz="3200" dirty="0">
              <a:solidFill>
                <a:schemeClr val="tx1"/>
              </a:solidFill>
              <a:latin typeface="NikoshBAN" panose="02000000000000000000" pitchFamily="2" charset="0"/>
              <a:cs typeface="NikoshBAN" panose="02000000000000000000" pitchFamily="2" charset="0"/>
            </a:endParaRPr>
          </a:p>
          <a:p>
            <a:pPr>
              <a:defRPr/>
            </a:pPr>
            <a:r>
              <a:rPr lang="bn-BD" sz="3200" dirty="0" smtClean="0">
                <a:solidFill>
                  <a:schemeClr val="tx1"/>
                </a:solidFill>
                <a:latin typeface="NikoshBAN" panose="02000000000000000000" pitchFamily="2" charset="0"/>
                <a:cs typeface="NikoshBAN" panose="02000000000000000000" pitchFamily="2" charset="0"/>
              </a:rPr>
              <a:t>সুপারিনটেনডেন্ট</a:t>
            </a:r>
            <a:endParaRPr lang="bn-IN" sz="3200" dirty="0">
              <a:solidFill>
                <a:schemeClr val="tx1"/>
              </a:solidFill>
              <a:latin typeface="NikoshBAN" panose="02000000000000000000" pitchFamily="2" charset="0"/>
              <a:cs typeface="NikoshBAN" panose="02000000000000000000" pitchFamily="2" charset="0"/>
            </a:endParaRPr>
          </a:p>
          <a:p>
            <a:pPr>
              <a:defRPr/>
            </a:pPr>
            <a:r>
              <a:rPr lang="bn-BD" sz="3200" dirty="0" smtClean="0">
                <a:solidFill>
                  <a:schemeClr val="tx1"/>
                </a:solidFill>
                <a:latin typeface="NikoshBAN" panose="02000000000000000000" pitchFamily="2" charset="0"/>
                <a:cs typeface="NikoshBAN" panose="02000000000000000000" pitchFamily="2" charset="0"/>
              </a:rPr>
              <a:t>আলদিপাড়া আজিজিয়া দ্বি-মুখী</a:t>
            </a:r>
            <a:r>
              <a:rPr lang="bn-IN" sz="3200" dirty="0" smtClean="0">
                <a:solidFill>
                  <a:schemeClr val="tx1"/>
                </a:solidFill>
                <a:latin typeface="NikoshBAN" panose="02000000000000000000" pitchFamily="2" charset="0"/>
                <a:cs typeface="NikoshBAN" panose="02000000000000000000" pitchFamily="2" charset="0"/>
              </a:rPr>
              <a:t>দাখিল মাদরাসা</a:t>
            </a:r>
            <a:r>
              <a:rPr lang="bn-BD" sz="3200" dirty="0" smtClean="0">
                <a:solidFill>
                  <a:schemeClr val="tx1"/>
                </a:solidFill>
                <a:latin typeface="NikoshBAN" panose="02000000000000000000" pitchFamily="2" charset="0"/>
                <a:cs typeface="NikoshBAN" panose="02000000000000000000" pitchFamily="2" charset="0"/>
              </a:rPr>
              <a:t>,চৌধুরাণী,পীরগাছা,রংপুর ।</a:t>
            </a:r>
            <a:endParaRPr lang="bn-IN" sz="3200" dirty="0">
              <a:solidFill>
                <a:schemeClr val="tx1"/>
              </a:solidFill>
              <a:latin typeface="NikoshBAN" panose="02000000000000000000" pitchFamily="2" charset="0"/>
              <a:cs typeface="NikoshBAN" panose="02000000000000000000" pitchFamily="2" charset="0"/>
            </a:endParaRPr>
          </a:p>
          <a:p>
            <a:pPr>
              <a:defRPr/>
            </a:pPr>
            <a:r>
              <a:rPr lang="en-US" sz="2400" dirty="0" smtClean="0">
                <a:solidFill>
                  <a:schemeClr val="tx1"/>
                </a:solidFill>
                <a:latin typeface="Times New Roman" panose="02020603050405020304" pitchFamily="18" charset="0"/>
                <a:cs typeface="Times New Roman" panose="02020603050405020304" pitchFamily="18" charset="0"/>
                <a:hlinkClick r:id="rId2"/>
              </a:rPr>
              <a:t>E-mail-abdulwahedaz361@gmail.com</a:t>
            </a:r>
            <a:endParaRPr lang="en-US" sz="2400" dirty="0">
              <a:solidFill>
                <a:schemeClr val="tx1"/>
              </a:solidFill>
              <a:latin typeface="Times New Roman" panose="02020603050405020304" pitchFamily="18" charset="0"/>
              <a:cs typeface="Times New Roman" panose="02020603050405020304" pitchFamily="18" charset="0"/>
            </a:endParaRPr>
          </a:p>
          <a:p>
            <a:pPr>
              <a:defRPr/>
            </a:pPr>
            <a:r>
              <a:rPr lang="en-US" sz="2800" dirty="0">
                <a:solidFill>
                  <a:schemeClr val="tx1"/>
                </a:solidFill>
                <a:latin typeface="Times New Roman" panose="02020603050405020304" pitchFamily="18" charset="0"/>
                <a:cs typeface="Times New Roman" panose="02020603050405020304" pitchFamily="18" charset="0"/>
              </a:rPr>
              <a:t>Mobile- </a:t>
            </a:r>
            <a:r>
              <a:rPr lang="en-US" sz="2800" dirty="0" smtClean="0">
                <a:solidFill>
                  <a:schemeClr val="tx1"/>
                </a:solidFill>
                <a:latin typeface="Times New Roman" panose="02020603050405020304" pitchFamily="18" charset="0"/>
                <a:cs typeface="Times New Roman" panose="02020603050405020304" pitchFamily="18" charset="0"/>
              </a:rPr>
              <a:t>01794863186</a:t>
            </a:r>
            <a:endParaRPr lang="bn-IN" sz="2800" dirty="0">
              <a:solidFill>
                <a:schemeClr val="tx1"/>
              </a:solidFill>
              <a:latin typeface="Times New Roman" panose="02020603050405020304" pitchFamily="18" charset="0"/>
              <a:cs typeface="NikoshBAN" panose="02000000000000000000" pitchFamily="2" charset="0"/>
            </a:endParaRPr>
          </a:p>
        </p:txBody>
      </p:sp>
      <p:sp>
        <p:nvSpPr>
          <p:cNvPr id="4" name="Vertical Scroll 3"/>
          <p:cNvSpPr/>
          <p:nvPr/>
        </p:nvSpPr>
        <p:spPr>
          <a:xfrm flipH="1">
            <a:off x="6242049" y="2289176"/>
            <a:ext cx="5949950" cy="4568824"/>
          </a:xfrm>
          <a:prstGeom prst="verticalScroll">
            <a:avLst/>
          </a:prstGeom>
          <a:solidFill>
            <a:schemeClr val="accent1">
              <a:lumMod val="20000"/>
              <a:lumOff val="80000"/>
            </a:schemeClr>
          </a:solidFill>
          <a:ln w="57150">
            <a:solidFill>
              <a:srgbClr val="FF0000"/>
            </a:solidFill>
          </a:ln>
        </p:spPr>
        <p:style>
          <a:lnRef idx="0">
            <a:schemeClr val="accent5"/>
          </a:lnRef>
          <a:fillRef idx="3">
            <a:schemeClr val="accent5"/>
          </a:fillRef>
          <a:effectRef idx="3">
            <a:schemeClr val="accent5"/>
          </a:effectRef>
          <a:fontRef idx="minor">
            <a:schemeClr val="lt1"/>
          </a:fontRef>
        </p:style>
        <p:txBody>
          <a:bodyPr anchor="ctr"/>
          <a:lstStyle/>
          <a:p>
            <a:pPr>
              <a:defRPr/>
            </a:pPr>
            <a:r>
              <a:rPr lang="bn-IN" sz="3600" dirty="0">
                <a:solidFill>
                  <a:schemeClr val="tx1"/>
                </a:solidFill>
                <a:latin typeface="NikoshBAN" panose="02000000000000000000" pitchFamily="2" charset="0"/>
                <a:cs typeface="NikoshBAN" panose="02000000000000000000" pitchFamily="2" charset="0"/>
              </a:rPr>
              <a:t>শ্রেণী- </a:t>
            </a:r>
            <a:r>
              <a:rPr lang="bn-BD" sz="3600" smtClean="0">
                <a:solidFill>
                  <a:schemeClr val="tx1"/>
                </a:solidFill>
                <a:latin typeface="NikoshBAN" panose="02000000000000000000" pitchFamily="2" charset="0"/>
                <a:cs typeface="NikoshBAN" panose="02000000000000000000" pitchFamily="2" charset="0"/>
              </a:rPr>
              <a:t>দাখিল </a:t>
            </a:r>
            <a:r>
              <a:rPr lang="bn-IN" sz="3600" smtClean="0">
                <a:solidFill>
                  <a:schemeClr val="tx1"/>
                </a:solidFill>
                <a:latin typeface="NikoshBAN" panose="02000000000000000000" pitchFamily="2" charset="0"/>
                <a:cs typeface="NikoshBAN" panose="02000000000000000000" pitchFamily="2" charset="0"/>
              </a:rPr>
              <a:t>নবম</a:t>
            </a:r>
            <a:endParaRPr lang="bn-IN" sz="3600" dirty="0">
              <a:solidFill>
                <a:schemeClr val="tx1"/>
              </a:solidFill>
              <a:latin typeface="NikoshBAN" panose="02000000000000000000" pitchFamily="2" charset="0"/>
              <a:cs typeface="NikoshBAN" panose="02000000000000000000" pitchFamily="2" charset="0"/>
            </a:endParaRPr>
          </a:p>
          <a:p>
            <a:pPr>
              <a:defRPr/>
            </a:pPr>
            <a:r>
              <a:rPr lang="bn-IN" sz="3200" dirty="0">
                <a:solidFill>
                  <a:schemeClr val="tx1"/>
                </a:solidFill>
                <a:latin typeface="NikoshBAN" panose="02000000000000000000" pitchFamily="2" charset="0"/>
                <a:cs typeface="NikoshBAN" panose="02000000000000000000" pitchFamily="2" charset="0"/>
              </a:rPr>
              <a:t>বিষয়- </a:t>
            </a:r>
            <a:r>
              <a:rPr lang="en-US" sz="3200" dirty="0" err="1" smtClean="0">
                <a:solidFill>
                  <a:schemeClr val="tx1"/>
                </a:solidFill>
                <a:latin typeface="NikoshBAN" panose="02000000000000000000" pitchFamily="2" charset="0"/>
                <a:cs typeface="NikoshBAN" panose="02000000000000000000" pitchFamily="2" charset="0"/>
              </a:rPr>
              <a:t>কু</a:t>
            </a:r>
            <a:r>
              <a:rPr lang="bn-BD" sz="3200" dirty="0" smtClean="0">
                <a:solidFill>
                  <a:schemeClr val="tx1"/>
                </a:solidFill>
                <a:latin typeface="NikoshBAN" panose="02000000000000000000" pitchFamily="2" charset="0"/>
                <a:cs typeface="NikoshBAN" panose="02000000000000000000" pitchFamily="2" charset="0"/>
              </a:rPr>
              <a:t>রআ</a:t>
            </a:r>
            <a:r>
              <a:rPr lang="en-US" sz="3200" dirty="0" smtClean="0">
                <a:solidFill>
                  <a:schemeClr val="tx1"/>
                </a:solidFill>
                <a:latin typeface="NikoshBAN" panose="02000000000000000000" pitchFamily="2" charset="0"/>
                <a:cs typeface="NikoshBAN" panose="02000000000000000000" pitchFamily="2" charset="0"/>
              </a:rPr>
              <a:t>ন </a:t>
            </a:r>
            <a:r>
              <a:rPr lang="en-US" sz="3200" dirty="0" err="1" smtClean="0">
                <a:solidFill>
                  <a:schemeClr val="tx1"/>
                </a:solidFill>
                <a:latin typeface="NikoshBAN" panose="02000000000000000000" pitchFamily="2" charset="0"/>
                <a:cs typeface="NikoshBAN" panose="02000000000000000000" pitchFamily="2" charset="0"/>
              </a:rPr>
              <a:t>মাজীদ</a:t>
            </a:r>
            <a:r>
              <a:rPr lang="bn-IN" sz="3200" dirty="0" smtClean="0">
                <a:solidFill>
                  <a:schemeClr val="tx1"/>
                </a:solidFill>
                <a:latin typeface="NikoshBAN" panose="02000000000000000000" pitchFamily="2" charset="0"/>
                <a:cs typeface="NikoshBAN" panose="02000000000000000000" pitchFamily="2" charset="0"/>
              </a:rPr>
              <a:t> ও তাজভিদ</a:t>
            </a:r>
            <a:endParaRPr lang="bn-IN" sz="3200" dirty="0">
              <a:solidFill>
                <a:schemeClr val="tx1"/>
              </a:solidFill>
              <a:latin typeface="NikoshBAN" panose="02000000000000000000" pitchFamily="2" charset="0"/>
              <a:cs typeface="NikoshBAN" panose="02000000000000000000" pitchFamily="2" charset="0"/>
            </a:endParaRPr>
          </a:p>
          <a:p>
            <a:pPr>
              <a:defRPr/>
            </a:pPr>
            <a:r>
              <a:rPr lang="bn-IN" sz="3600" dirty="0">
                <a:solidFill>
                  <a:schemeClr val="tx1"/>
                </a:solidFill>
                <a:latin typeface="NikoshBAN" panose="02000000000000000000" pitchFamily="2" charset="0"/>
                <a:cs typeface="NikoshBAN" panose="02000000000000000000" pitchFamily="2" charset="0"/>
              </a:rPr>
              <a:t>অধ্যায়- </a:t>
            </a:r>
            <a:r>
              <a:rPr lang="bn-IN" sz="3600" dirty="0" smtClean="0">
                <a:solidFill>
                  <a:schemeClr val="tx1"/>
                </a:solidFill>
                <a:latin typeface="NikoshBAN" panose="02000000000000000000" pitchFamily="2" charset="0"/>
                <a:cs typeface="NikoshBAN" panose="02000000000000000000" pitchFamily="2" charset="0"/>
              </a:rPr>
              <a:t>দ্বিতীয়</a:t>
            </a:r>
            <a:endParaRPr lang="bn-IN" sz="3600" dirty="0">
              <a:solidFill>
                <a:schemeClr val="tx1"/>
              </a:solidFill>
              <a:latin typeface="NikoshBAN" panose="02000000000000000000" pitchFamily="2" charset="0"/>
              <a:cs typeface="NikoshBAN" panose="02000000000000000000" pitchFamily="2" charset="0"/>
            </a:endParaRPr>
          </a:p>
          <a:p>
            <a:pPr>
              <a:defRPr/>
            </a:pPr>
            <a:r>
              <a:rPr lang="bn-IN" sz="3600" dirty="0">
                <a:solidFill>
                  <a:schemeClr val="tx1"/>
                </a:solidFill>
                <a:latin typeface="NikoshBAN" panose="02000000000000000000" pitchFamily="2" charset="0"/>
                <a:cs typeface="NikoshBAN" panose="02000000000000000000" pitchFamily="2" charset="0"/>
              </a:rPr>
              <a:t>পাঠ- </a:t>
            </a:r>
            <a:r>
              <a:rPr lang="bn-IN" sz="3600" dirty="0" smtClean="0">
                <a:solidFill>
                  <a:schemeClr val="tx1"/>
                </a:solidFill>
                <a:latin typeface="NikoshBAN" panose="02000000000000000000" pitchFamily="2" charset="0"/>
                <a:cs typeface="NikoshBAN" panose="02000000000000000000" pitchFamily="2" charset="0"/>
              </a:rPr>
              <a:t>২য়</a:t>
            </a:r>
            <a:endParaRPr lang="bn-IN" sz="3600" dirty="0">
              <a:solidFill>
                <a:schemeClr val="tx1"/>
              </a:solidFill>
              <a:latin typeface="NikoshBAN" panose="02000000000000000000" pitchFamily="2" charset="0"/>
              <a:cs typeface="NikoshBAN" panose="02000000000000000000" pitchFamily="2" charset="0"/>
            </a:endParaRPr>
          </a:p>
          <a:p>
            <a:pPr>
              <a:defRPr/>
            </a:pPr>
            <a:r>
              <a:rPr lang="bn-IN" sz="3600" dirty="0">
                <a:solidFill>
                  <a:schemeClr val="tx1"/>
                </a:solidFill>
                <a:latin typeface="NikoshBAN" panose="02000000000000000000" pitchFamily="2" charset="0"/>
                <a:cs typeface="NikoshBAN" panose="02000000000000000000" pitchFamily="2" charset="0"/>
              </a:rPr>
              <a:t>সময়- </a:t>
            </a:r>
            <a:r>
              <a:rPr lang="bn-IN" sz="3600" dirty="0" smtClean="0">
                <a:solidFill>
                  <a:schemeClr val="tx1"/>
                </a:solidFill>
                <a:latin typeface="NikoshBAN" panose="02000000000000000000" pitchFamily="2" charset="0"/>
                <a:cs typeface="NikoshBAN" panose="02000000000000000000" pitchFamily="2" charset="0"/>
              </a:rPr>
              <a:t>৫০ </a:t>
            </a:r>
            <a:r>
              <a:rPr lang="bn-IN" sz="3600" dirty="0">
                <a:solidFill>
                  <a:schemeClr val="tx1"/>
                </a:solidFill>
                <a:latin typeface="NikoshBAN" panose="02000000000000000000" pitchFamily="2" charset="0"/>
                <a:cs typeface="NikoshBAN" panose="02000000000000000000" pitchFamily="2" charset="0"/>
              </a:rPr>
              <a:t>মিনিট</a:t>
            </a:r>
            <a:endParaRPr lang="en-US" sz="3600" dirty="0">
              <a:solidFill>
                <a:schemeClr val="tx1"/>
              </a:solidFill>
              <a:latin typeface="NikoshBAN" panose="02000000000000000000" pitchFamily="2" charset="0"/>
              <a:cs typeface="NikoshBAN" panose="02000000000000000000" pitchFamily="2" charset="0"/>
            </a:endParaRPr>
          </a:p>
          <a:p>
            <a:pPr>
              <a:defRPr/>
            </a:pPr>
            <a:r>
              <a:rPr lang="en-US" sz="3600" dirty="0" err="1">
                <a:solidFill>
                  <a:schemeClr val="tx1"/>
                </a:solidFill>
                <a:latin typeface="NikoshBAN" panose="02000000000000000000" pitchFamily="2" charset="0"/>
                <a:cs typeface="NikoshBAN" panose="02000000000000000000" pitchFamily="2" charset="0"/>
              </a:rPr>
              <a:t>তারিখ</a:t>
            </a:r>
            <a:r>
              <a:rPr lang="en-US"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১</a:t>
            </a:r>
            <a:r>
              <a:rPr lang="bn-BD" sz="3600" dirty="0" smtClean="0">
                <a:solidFill>
                  <a:schemeClr val="tx1"/>
                </a:solidFill>
                <a:latin typeface="NikoshBAN" panose="02000000000000000000" pitchFamily="2" charset="0"/>
                <a:cs typeface="NikoshBAN" panose="02000000000000000000" pitchFamily="2" charset="0"/>
              </a:rPr>
              <a:t>০</a:t>
            </a:r>
            <a:r>
              <a:rPr lang="en-US" sz="3600" dirty="0" smtClean="0">
                <a:solidFill>
                  <a:schemeClr val="tx1"/>
                </a:solidFill>
                <a:latin typeface="NikoshBAN" panose="02000000000000000000" pitchFamily="2" charset="0"/>
                <a:cs typeface="NikoshBAN" panose="02000000000000000000" pitchFamily="2" charset="0"/>
              </a:rPr>
              <a:t>/০</a:t>
            </a:r>
            <a:r>
              <a:rPr lang="bn-BD" sz="3600" dirty="0" smtClean="0">
                <a:solidFill>
                  <a:schemeClr val="tx1"/>
                </a:solidFill>
                <a:latin typeface="NikoshBAN" panose="02000000000000000000" pitchFamily="2" charset="0"/>
                <a:cs typeface="NikoshBAN" panose="02000000000000000000" pitchFamily="2" charset="0"/>
              </a:rPr>
              <a:t>২</a:t>
            </a:r>
            <a:r>
              <a:rPr lang="en-US" sz="3600" dirty="0" smtClean="0">
                <a:solidFill>
                  <a:schemeClr val="tx1"/>
                </a:solidFill>
                <a:latin typeface="NikoshBAN" panose="02000000000000000000" pitchFamily="2" charset="0"/>
                <a:cs typeface="NikoshBAN" panose="02000000000000000000" pitchFamily="2" charset="0"/>
              </a:rPr>
              <a:t>/২০২</a:t>
            </a:r>
            <a:r>
              <a:rPr lang="bn-BD" sz="3600" dirty="0" smtClean="0">
                <a:solidFill>
                  <a:schemeClr val="tx1"/>
                </a:solidFill>
                <a:latin typeface="NikoshBAN" panose="02000000000000000000" pitchFamily="2" charset="0"/>
                <a:cs typeface="NikoshBAN" panose="02000000000000000000" pitchFamily="2" charset="0"/>
              </a:rPr>
              <a:t>১</a:t>
            </a:r>
            <a:r>
              <a:rPr lang="bn-IN" sz="3600" dirty="0" smtClean="0">
                <a:solidFill>
                  <a:schemeClr val="tx1"/>
                </a:solidFill>
                <a:latin typeface="NikoshBAN" panose="02000000000000000000" pitchFamily="2" charset="0"/>
                <a:cs typeface="NikoshBAN" panose="02000000000000000000" pitchFamily="2" charset="0"/>
              </a:rPr>
              <a:t>খ্রীঃ</a:t>
            </a:r>
            <a:r>
              <a:rPr lang="bn-IN" sz="3600" dirty="0" smtClean="0">
                <a:solidFill>
                  <a:schemeClr val="tx1"/>
                </a:solidFill>
                <a:latin typeface="NikoshBAN" panose="02000000000000000000" pitchFamily="2" charset="0"/>
                <a:cs typeface="NikoshBAN" panose="02000000000000000000" pitchFamily="2" charset="0"/>
              </a:rPr>
              <a:t>।</a:t>
            </a:r>
            <a:endParaRPr lang="bn-IN" sz="3600" dirty="0">
              <a:solidFill>
                <a:schemeClr val="tx1"/>
              </a:solidFill>
              <a:latin typeface="NikoshBAN" panose="02000000000000000000" pitchFamily="2" charset="0"/>
              <a:cs typeface="NikoshBAN" panose="02000000000000000000" pitchFamily="2" charset="0"/>
            </a:endParaRPr>
          </a:p>
        </p:txBody>
      </p:sp>
      <p:sp>
        <p:nvSpPr>
          <p:cNvPr id="5" name="Text Placeholder 4"/>
          <p:cNvSpPr txBox="1">
            <a:spLocks/>
          </p:cNvSpPr>
          <p:nvPr/>
        </p:nvSpPr>
        <p:spPr>
          <a:xfrm>
            <a:off x="2487614" y="2286000"/>
            <a:ext cx="2943225" cy="501650"/>
          </a:xfrm>
          <a:prstGeom prst="rect">
            <a:avLst/>
          </a:prstGeom>
          <a:noFill/>
          <a:ln>
            <a:solidFill>
              <a:schemeClr val="accent2">
                <a:lumMod val="60000"/>
                <a:lumOff val="40000"/>
              </a:schemeClr>
            </a:solidFill>
          </a:ln>
        </p:spPr>
        <p:txBody>
          <a:bodyPr>
            <a:normAutofit/>
          </a:bodyPr>
          <a:lstStyle>
            <a:lvl1pPr marL="90488" indent="-90488"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382588" indent="-182563"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566738" indent="-182563"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749300" indent="-182563"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931863" indent="-182563"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389063" indent="-182563"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1846263" indent="-182563"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303463" indent="-182563"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760663" indent="-182563"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rtl="0">
              <a:lnSpc>
                <a:spcPct val="80000"/>
              </a:lnSpc>
              <a:spcBef>
                <a:spcPts val="1200"/>
              </a:spcBef>
              <a:spcAft>
                <a:spcPts val="200"/>
              </a:spcAft>
              <a:buClr>
                <a:schemeClr val="accent1"/>
              </a:buClr>
              <a:buFont typeface="Calibri" panose="020F0502020204030204" pitchFamily="34" charset="0"/>
              <a:buChar char=" "/>
              <a:defRPr/>
            </a:pPr>
            <a:r>
              <a:rPr lang="bn-IN" sz="3300">
                <a:latin typeface="NikoshBAN" panose="02000000000000000000" pitchFamily="2" charset="0"/>
                <a:cs typeface="NikoshBAN" panose="02000000000000000000" pitchFamily="2" charset="0"/>
              </a:rPr>
              <a:t>শিক্ষক পরিচিতি</a:t>
            </a:r>
            <a:endParaRPr lang="en-US" sz="3300">
              <a:latin typeface="NikoshBAN" panose="02000000000000000000" pitchFamily="2" charset="0"/>
              <a:cs typeface="NikoshBAN" panose="02000000000000000000" pitchFamily="2" charset="0"/>
            </a:endParaRPr>
          </a:p>
        </p:txBody>
      </p:sp>
      <p:sp>
        <p:nvSpPr>
          <p:cNvPr id="4101" name="Text Placeholder 6"/>
          <p:cNvSpPr txBox="1">
            <a:spLocks/>
          </p:cNvSpPr>
          <p:nvPr/>
        </p:nvSpPr>
        <p:spPr bwMode="auto">
          <a:xfrm>
            <a:off x="6824663" y="2263776"/>
            <a:ext cx="29511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382588" indent="-182563"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566738" indent="-182563"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749300" indent="-182563"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931863" indent="-182563"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389063" indent="-182563"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1846263" indent="-182563"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303463" indent="-182563"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760663" indent="-182563"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rtl="0">
              <a:spcBef>
                <a:spcPts val="1200"/>
              </a:spcBef>
              <a:spcAft>
                <a:spcPts val="200"/>
              </a:spcAft>
              <a:buClr>
                <a:schemeClr val="accent1"/>
              </a:buClr>
              <a:buFont typeface="Calibri" panose="020F0502020204030204" pitchFamily="34" charset="0"/>
              <a:buChar char=" "/>
            </a:pPr>
            <a:r>
              <a:rPr lang="bn-IN" sz="3600">
                <a:latin typeface="NikoshBAN" panose="02000000000000000000" pitchFamily="2" charset="0"/>
                <a:cs typeface="NikoshBAN" panose="02000000000000000000" pitchFamily="2" charset="0"/>
              </a:rPr>
              <a:t>পাঠ পরিচিতি</a:t>
            </a:r>
            <a:endParaRPr lang="en-US" sz="3600">
              <a:latin typeface="NikoshBAN" panose="02000000000000000000" pitchFamily="2" charset="0"/>
              <a:cs typeface="NikoshBAN" panose="02000000000000000000" pitchFamily="2" charset="0"/>
            </a:endParaRPr>
          </a:p>
        </p:txBody>
      </p:sp>
      <p:sp>
        <p:nvSpPr>
          <p:cNvPr id="8" name="Bevel 7"/>
          <p:cNvSpPr/>
          <p:nvPr/>
        </p:nvSpPr>
        <p:spPr>
          <a:xfrm>
            <a:off x="3538332" y="238540"/>
            <a:ext cx="5536094" cy="1549676"/>
          </a:xfrm>
          <a:prstGeom prst="bevel">
            <a:avLst/>
          </a:prstGeom>
          <a:solidFill>
            <a:schemeClr val="tx2">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IN" sz="8000" dirty="0">
                <a:solidFill>
                  <a:schemeClr val="tx1"/>
                </a:solidFill>
                <a:latin typeface="NikoshBAN" panose="02000000000000000000" pitchFamily="2" charset="0"/>
                <a:cs typeface="NikoshBAN" panose="02000000000000000000" pitchFamily="2" charset="0"/>
              </a:rPr>
              <a:t>পরিচিতি</a:t>
            </a:r>
            <a:endParaRPr lang="en-US" sz="80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46" y="1"/>
            <a:ext cx="2779191" cy="2287588"/>
          </a:xfrm>
          <a:prstGeom prst="rect">
            <a:avLst/>
          </a:prstGeom>
        </p:spPr>
      </p:pic>
    </p:spTree>
    <p:extLst>
      <p:ext uri="{BB962C8B-B14F-4D97-AF65-F5344CB8AC3E}">
        <p14:creationId xmlns:p14="http://schemas.microsoft.com/office/powerpoint/2010/main" val="2327201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36" y="1172818"/>
            <a:ext cx="3866322" cy="42738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655" y="1143001"/>
            <a:ext cx="3021910" cy="4383155"/>
          </a:xfrm>
          <a:prstGeom prst="rect">
            <a:avLst/>
          </a:prstGeom>
        </p:spPr>
      </p:pic>
      <p:sp>
        <p:nvSpPr>
          <p:cNvPr id="6" name="TextBox 5"/>
          <p:cNvSpPr txBox="1"/>
          <p:nvPr/>
        </p:nvSpPr>
        <p:spPr>
          <a:xfrm>
            <a:off x="3985592" y="268357"/>
            <a:ext cx="5009322" cy="707886"/>
          </a:xfrm>
          <a:prstGeom prst="rect">
            <a:avLst/>
          </a:prstGeom>
          <a:solidFill>
            <a:schemeClr val="bg2">
              <a:lumMod val="9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নিচের ছবি গুলো লক্ষ করো</a:t>
            </a:r>
            <a:endParaRPr lang="en-US" sz="40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300" y="1295173"/>
            <a:ext cx="4126523" cy="4124552"/>
          </a:xfrm>
          <a:prstGeom prst="rect">
            <a:avLst/>
          </a:prstGeom>
          <a:ln>
            <a:noFill/>
          </a:ln>
          <a:effectLst>
            <a:softEdge rad="112500"/>
          </a:effectLst>
        </p:spPr>
      </p:pic>
    </p:spTree>
    <p:extLst>
      <p:ext uri="{BB962C8B-B14F-4D97-AF65-F5344CB8AC3E}">
        <p14:creationId xmlns:p14="http://schemas.microsoft.com/office/powerpoint/2010/main" val="1163577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965712" y="467140"/>
            <a:ext cx="3935896" cy="1779104"/>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n w="0"/>
                <a:solidFill>
                  <a:schemeClr val="tx1"/>
                </a:solidFill>
                <a:latin typeface="NikoshBAN" panose="02000000000000000000" pitchFamily="2" charset="0"/>
                <a:cs typeface="NikoshBAN" panose="02000000000000000000" pitchFamily="2" charset="0"/>
              </a:rPr>
              <a:t>আজকের পাঠ</a:t>
            </a:r>
            <a:endParaRPr lang="en-US" sz="4800" dirty="0">
              <a:ln w="0"/>
              <a:solidFill>
                <a:schemeClr val="tx1"/>
              </a:solidFill>
              <a:latin typeface="NikoshBAN" panose="02000000000000000000" pitchFamily="2" charset="0"/>
              <a:cs typeface="NikoshBAN" panose="02000000000000000000" pitchFamily="2" charset="0"/>
            </a:endParaRPr>
          </a:p>
        </p:txBody>
      </p:sp>
      <p:sp>
        <p:nvSpPr>
          <p:cNvPr id="3" name="Rounded Rectangle 2"/>
          <p:cNvSpPr/>
          <p:nvPr/>
        </p:nvSpPr>
        <p:spPr>
          <a:xfrm>
            <a:off x="1739350" y="3260036"/>
            <a:ext cx="6033051" cy="3210339"/>
          </a:xfrm>
          <a:prstGeom prst="roundRect">
            <a:avLst/>
          </a:prstGeom>
          <a:ln w="571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9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যাদুর বিধান</a:t>
            </a:r>
            <a:endParaRPr lang="en-US" sz="9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6980" y="3299791"/>
            <a:ext cx="3562350" cy="3130825"/>
          </a:xfrm>
          <a:prstGeom prst="rect">
            <a:avLst/>
          </a:prstGeom>
        </p:spPr>
      </p:pic>
    </p:spTree>
    <p:extLst>
      <p:ext uri="{BB962C8B-B14F-4D97-AF65-F5344CB8AC3E}">
        <p14:creationId xmlns:p14="http://schemas.microsoft.com/office/powerpoint/2010/main" val="15238275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56383" y="278295"/>
            <a:ext cx="4850296" cy="1540565"/>
          </a:xfrm>
          <a:prstGeom prst="ellipse">
            <a:avLst/>
          </a:prstGeom>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6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 ফল</a:t>
            </a:r>
            <a:endParaRPr lang="en-US" sz="6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Rectangle 2"/>
          <p:cNvSpPr/>
          <p:nvPr/>
        </p:nvSpPr>
        <p:spPr>
          <a:xfrm>
            <a:off x="697584" y="2474842"/>
            <a:ext cx="10997459" cy="3766931"/>
          </a:xfrm>
          <a:prstGeom prst="rect">
            <a:avLst/>
          </a:prstGeom>
          <a:solidFill>
            <a:schemeClr val="bg2">
              <a:lumMod val="9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শেষে</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শিক্ষার্থীরা</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just"/>
            <a:r>
              <a:rPr lang="bn-BD"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১-যাদু কি তা বলতে পারবে।</a:t>
            </a:r>
          </a:p>
          <a:p>
            <a:pPr algn="just"/>
            <a:r>
              <a:rPr lang="bn-BD"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২-যাদু বিদ্যার উৎপত্তি </a:t>
            </a:r>
            <a:r>
              <a:rPr lang="bn-BD"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মাধ্যম  </a:t>
            </a:r>
            <a:r>
              <a:rPr lang="bn-BD"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বলতে পারবে।</a:t>
            </a:r>
          </a:p>
          <a:p>
            <a:pPr algn="just"/>
            <a:r>
              <a:rPr lang="bn-BD"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৩-ইসলামে যাদুর বিধান কি তা ব্যাখ্যা করতে </a:t>
            </a:r>
            <a:r>
              <a:rPr lang="bn-BD"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just"/>
            <a:r>
              <a:rPr lang="bn-BD"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a:t>
            </a:r>
            <a:r>
              <a:rPr lang="en-US"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যাদুর </a:t>
            </a:r>
            <a:r>
              <a:rPr lang="bn-IN"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ব্যাপারে </a:t>
            </a:r>
            <a:r>
              <a:rPr lang="bn-IN"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কুরআন ও হাদীসের </a:t>
            </a:r>
            <a:r>
              <a:rPr lang="bn-IN"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দলিল বর্ণনা করতে পারবে। </a:t>
            </a:r>
            <a:r>
              <a:rPr lang="bn-BD"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07249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09800" y="329938"/>
            <a:ext cx="7848600" cy="2648931"/>
            <a:chOff x="228601" y="445609"/>
            <a:chExt cx="7966497" cy="2678611"/>
          </a:xfrm>
          <a:solidFill>
            <a:schemeClr val="accent6">
              <a:lumMod val="40000"/>
              <a:lumOff val="60000"/>
            </a:schemeClr>
          </a:solidFill>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98" y="445609"/>
              <a:ext cx="2945479" cy="2650015"/>
            </a:xfrm>
            <a:prstGeom prst="rect">
              <a:avLst/>
            </a:prstGeom>
            <a:ln/>
          </p:spPr>
          <p:style>
            <a:lnRef idx="2">
              <a:schemeClr val="accent6"/>
            </a:lnRef>
            <a:fillRef idx="1">
              <a:schemeClr val="lt1"/>
            </a:fillRef>
            <a:effectRef idx="0">
              <a:schemeClr val="accent6"/>
            </a:effectRef>
            <a:fontRef idx="minor">
              <a:schemeClr val="dk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474206"/>
              <a:ext cx="3721992" cy="2650014"/>
            </a:xfrm>
            <a:prstGeom prst="rect">
              <a:avLst/>
            </a:prstGeom>
            <a:ln/>
          </p:spPr>
          <p:style>
            <a:lnRef idx="2">
              <a:schemeClr val="accent6"/>
            </a:lnRef>
            <a:fillRef idx="1">
              <a:schemeClr val="lt1"/>
            </a:fillRef>
            <a:effectRef idx="0">
              <a:schemeClr val="accent6"/>
            </a:effectRef>
            <a:fontRef idx="minor">
              <a:schemeClr val="dk1"/>
            </a:fontRef>
          </p:style>
        </p:pic>
        <p:sp>
          <p:nvSpPr>
            <p:cNvPr id="6" name="Left Arrow Callout 5"/>
            <p:cNvSpPr/>
            <p:nvPr/>
          </p:nvSpPr>
          <p:spPr>
            <a:xfrm>
              <a:off x="7128298" y="497244"/>
              <a:ext cx="1066800" cy="2619829"/>
            </a:xfrm>
            <a:prstGeom prst="leftArrowCallou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bn-BD" sz="6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a:t>
              </a:r>
              <a:endParaRPr lang="en-US" sz="6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
        <p:nvSpPr>
          <p:cNvPr id="7" name="TextBox 6"/>
          <p:cNvSpPr txBox="1"/>
          <p:nvPr/>
        </p:nvSpPr>
        <p:spPr>
          <a:xfrm>
            <a:off x="1047750" y="3124200"/>
            <a:ext cx="9239251" cy="3539430"/>
          </a:xfrm>
          <a:prstGeom prst="rect">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যাদু</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আরবি</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পরিভাষা</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হচ্ছে </a:t>
            </a:r>
            <a:r>
              <a:rPr lang="ar-SA"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سحر</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ar-SA"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سحر</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শব্দটি</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বাবে</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r-SA"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فتح يفتح</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মাসদার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অর্থ</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এমন বিষয় যা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খুব</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সূক্ষ্ম</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আযাহারী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বলেন</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r-SA"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اَصْلُ السِّحْرِ صَرْفُ الشَّيئٍ عَنْ حَقِيْقَةٍ اِلَى غَيْرِهِ</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যাদু</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হচ্ছে</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এমন</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 কিছুকে তার মূল থেকে পরিবর্তন করে অন্য দিকে ধাবিত করে।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আল্লামা</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আলুসি</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বলেন</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যাদু</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হচ্ছে</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এমন</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দুর্লভ</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সুক্ষ্ম</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অলৌকিক</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সাথে</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সাদৃশ্য</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রাখে</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98726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391025" y="466725"/>
            <a:ext cx="3276600" cy="914400"/>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একক</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কাজ</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cxnSp>
        <p:nvCxnSpPr>
          <p:cNvPr id="4" name="Straight Connector 3"/>
          <p:cNvCxnSpPr/>
          <p:nvPr/>
        </p:nvCxnSpPr>
        <p:spPr>
          <a:xfrm flipV="1">
            <a:off x="161925" y="1619250"/>
            <a:ext cx="11896725" cy="571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61925" y="1762125"/>
            <a:ext cx="11896725" cy="571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hevron 6"/>
          <p:cNvSpPr/>
          <p:nvPr/>
        </p:nvSpPr>
        <p:spPr>
          <a:xfrm flipH="1">
            <a:off x="533398" y="142874"/>
            <a:ext cx="504825" cy="1323975"/>
          </a:xfrm>
          <a:prstGeom prst="chevron">
            <a:avLst>
              <a:gd name="adj" fmla="val 40566"/>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flipH="1">
            <a:off x="1000123" y="142874"/>
            <a:ext cx="504825" cy="1323975"/>
          </a:xfrm>
          <a:prstGeom prst="chevron">
            <a:avLst>
              <a:gd name="adj" fmla="val 40566"/>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1372849" y="114299"/>
            <a:ext cx="523873" cy="1323975"/>
          </a:xfrm>
          <a:prstGeom prst="chevron">
            <a:avLst>
              <a:gd name="adj" fmla="val 40566"/>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a:off x="10839449" y="142874"/>
            <a:ext cx="523873" cy="1323975"/>
          </a:xfrm>
          <a:prstGeom prst="chevron">
            <a:avLst>
              <a:gd name="adj" fmla="val 40566"/>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29348" t="4762" r="22846" b="-4762"/>
          <a:stretch/>
        </p:blipFill>
        <p:spPr>
          <a:xfrm>
            <a:off x="8724899" y="76200"/>
            <a:ext cx="1504951" cy="1600200"/>
          </a:xfrm>
          <a:prstGeom prst="rect">
            <a:avLst/>
          </a:prstGeom>
        </p:spPr>
      </p:pic>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9348" t="4762" r="22846" b="-4762"/>
          <a:stretch/>
        </p:blipFill>
        <p:spPr>
          <a:xfrm>
            <a:off x="1809749" y="0"/>
            <a:ext cx="1504951" cy="1600200"/>
          </a:xfrm>
          <a:prstGeom prst="rect">
            <a:avLst/>
          </a:prstGeom>
        </p:spPr>
      </p:pic>
      <p:sp>
        <p:nvSpPr>
          <p:cNvPr id="14" name="Rectangle 13"/>
          <p:cNvSpPr/>
          <p:nvPr/>
        </p:nvSpPr>
        <p:spPr>
          <a:xfrm>
            <a:off x="1143334" y="2063233"/>
            <a:ext cx="8819816" cy="830997"/>
          </a:xfrm>
          <a:prstGeom prst="rect">
            <a:avLst/>
          </a:prstGeom>
          <a:solidFill>
            <a:schemeClr val="tx2">
              <a:lumMod val="20000"/>
              <a:lumOff val="80000"/>
            </a:schemeClr>
          </a:solidFill>
        </p:spPr>
        <p:txBody>
          <a:bodyPr wrap="square">
            <a:spAutoFit/>
          </a:bodyPr>
          <a:lstStyle/>
          <a:p>
            <a:r>
              <a:rPr lang="ar-SA"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سحر</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শব্দটি</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কোন বাব এর মাসদার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800" dirty="0"/>
          </a:p>
        </p:txBody>
      </p:sp>
      <p:sp>
        <p:nvSpPr>
          <p:cNvPr id="15" name="Rounded Rectangle 14"/>
          <p:cNvSpPr/>
          <p:nvPr/>
        </p:nvSpPr>
        <p:spPr>
          <a:xfrm>
            <a:off x="1143000" y="3438525"/>
            <a:ext cx="4000500" cy="6096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বাবে</a:t>
            </a:r>
            <a:r>
              <a:rPr lang="bn-IN" sz="3200" dirty="0" smtClean="0">
                <a:ln w="0"/>
                <a:solidFill>
                  <a:schemeClr val="tx1"/>
                </a:solidFill>
                <a:effectLst>
                  <a:outerShdw blurRad="38100" dist="19050" dir="2700000" algn="tl" rotWithShape="0">
                    <a:schemeClr val="dk1">
                      <a:alpha val="40000"/>
                    </a:schemeClr>
                  </a:outerShdw>
                </a:effectLst>
              </a:rPr>
              <a:t> </a:t>
            </a:r>
            <a:r>
              <a:rPr lang="ar-SA"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فتح يفتح</a:t>
            </a:r>
            <a:r>
              <a:rPr lang="bn-IN" sz="3200" dirty="0" smtClean="0">
                <a:ln w="0"/>
                <a:solidFill>
                  <a:schemeClr val="tx1"/>
                </a:solidFill>
                <a:effectLst>
                  <a:outerShdw blurRad="38100" dist="19050" dir="2700000" algn="tl" rotWithShape="0">
                    <a:schemeClr val="dk1">
                      <a:alpha val="40000"/>
                    </a:schemeClr>
                  </a:outerShdw>
                </a:effectLst>
              </a:rPr>
              <a:t> </a:t>
            </a:r>
            <a:endParaRPr lang="en-US"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043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604549"/>
            <a:ext cx="3200400" cy="3361150"/>
          </a:xfrm>
          <a:prstGeom prst="rect">
            <a:avLst/>
          </a:prstGeom>
          <a:ln>
            <a:solidFill>
              <a:schemeClr val="accent3">
                <a:lumMod val="75000"/>
              </a:schemeClr>
            </a:solid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72200" y="1669003"/>
            <a:ext cx="3474720" cy="3250061"/>
          </a:xfrm>
          <a:prstGeom prst="roundRect">
            <a:avLst>
              <a:gd name="adj" fmla="val 8594"/>
            </a:avLst>
          </a:prstGeom>
          <a:solidFill>
            <a:srgbClr val="FFFFFF">
              <a:shade val="85000"/>
            </a:srgbClr>
          </a:solidFill>
          <a:ln>
            <a:solidFill>
              <a:schemeClr val="accent2">
                <a:lumMod val="75000"/>
              </a:schemeClr>
            </a:solid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p:cNvSpPr txBox="1"/>
          <p:nvPr/>
        </p:nvSpPr>
        <p:spPr>
          <a:xfrm>
            <a:off x="457200" y="5195207"/>
            <a:ext cx="11372849" cy="144655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rtlCol="0">
            <a:spAutoFit/>
          </a:bodyPr>
          <a:lstStyle/>
          <a:p>
            <a:r>
              <a:rPr lang="bn-IN"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হযরত সুলাইমান (আঃ) এর যুগে জিন ও মানুষ এক সঙ্গে বসবাস করত। </a:t>
            </a:r>
            <a:r>
              <a:rPr lang="bn-BD"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শয়তান </a:t>
            </a:r>
            <a:r>
              <a:rPr lang="bn-BD"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 </a:t>
            </a:r>
            <a:r>
              <a:rPr lang="bn-BD"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a:t>
            </a:r>
            <a:r>
              <a:rPr lang="bn-IN"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 তখন মানুষকে</a:t>
            </a:r>
            <a:r>
              <a:rPr lang="bn-BD"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যাদু </a:t>
            </a:r>
            <a:r>
              <a:rPr lang="bn-BD"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a:t>
            </a:r>
            <a:r>
              <a:rPr lang="bn-IN"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 দিত।</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Oval 6"/>
          <p:cNvSpPr/>
          <p:nvPr/>
        </p:nvSpPr>
        <p:spPr>
          <a:xfrm>
            <a:off x="2667000" y="152400"/>
            <a:ext cx="6979920" cy="1219200"/>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6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যাদু</a:t>
            </a:r>
            <a:r>
              <a:rPr lang="bn-IN" sz="6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বিদ্যার</a:t>
            </a:r>
            <a:r>
              <a:rPr lang="bn-BD" sz="6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উৎপত্তি</a:t>
            </a:r>
            <a:endParaRPr lang="en-US" sz="6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7107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235" y="3437348"/>
            <a:ext cx="3508218" cy="3296093"/>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177" y="3429000"/>
            <a:ext cx="3276600" cy="3429000"/>
          </a:xfrm>
          <a:prstGeom prst="rect">
            <a:avLst/>
          </a:prstGeom>
          <a:ln>
            <a:noFill/>
          </a:ln>
          <a:effectLst>
            <a:softEdge rad="112500"/>
          </a:effectLst>
        </p:spPr>
      </p:pic>
      <p:sp>
        <p:nvSpPr>
          <p:cNvPr id="6" name="TextBox 5"/>
          <p:cNvSpPr txBox="1"/>
          <p:nvPr/>
        </p:nvSpPr>
        <p:spPr>
          <a:xfrm>
            <a:off x="200026" y="1378089"/>
            <a:ext cx="11553824" cy="1938992"/>
          </a:xfrm>
          <a:prstGeom prst="rect">
            <a:avLst/>
          </a:prstGeom>
          <a:solidFill>
            <a:schemeClr val="accent1">
              <a:lumMod val="60000"/>
              <a:lumOff val="40000"/>
            </a:schemeClr>
          </a:solidFill>
        </p:spPr>
        <p:txBody>
          <a:bodyPr wrap="square" rtlCol="0">
            <a:spAutoFit/>
          </a:bodyPr>
          <a:lstStyle/>
          <a:p>
            <a:r>
              <a:rPr lang="bn-IN" sz="4000" dirty="0" smtClean="0">
                <a:latin typeface="NikoshBAN" panose="02000000000000000000" pitchFamily="2" charset="0"/>
                <a:cs typeface="NikoshBAN" panose="02000000000000000000" pitchFamily="2" charset="0"/>
              </a:rPr>
              <a:t>আল্লামা ইমাম বাগাভি (রহ) বলেন , আহলে সুন্নাত ওয়াল জামাতের নিকট যাদুর অস্তিত্ব স্বীকৃত। তবে তা </a:t>
            </a:r>
            <a:r>
              <a:rPr lang="bn-IN" sz="4000" dirty="0" smtClean="0">
                <a:latin typeface="NikoshBAN" panose="02000000000000000000" pitchFamily="2" charset="0"/>
                <a:cs typeface="NikoshBAN" panose="02000000000000000000" pitchFamily="2" charset="0"/>
              </a:rPr>
              <a:t>চ</a:t>
            </a:r>
            <a:r>
              <a:rPr lang="bn-BD" sz="4000" dirty="0" smtClean="0">
                <a:latin typeface="NikoshBAN" panose="02000000000000000000" pitchFamily="2" charset="0"/>
                <a:cs typeface="NikoshBAN" panose="02000000000000000000" pitchFamily="2" charset="0"/>
              </a:rPr>
              <a:t>র্চা</a:t>
            </a:r>
            <a:r>
              <a:rPr lang="bn-IN"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করা কুফরি। </a:t>
            </a:r>
            <a:r>
              <a:rPr lang="bn-BD" sz="4000" dirty="0" smtClean="0">
                <a:latin typeface="NikoshBAN" panose="02000000000000000000" pitchFamily="2" charset="0"/>
                <a:cs typeface="NikoshBAN" panose="02000000000000000000" pitchFamily="2" charset="0"/>
              </a:rPr>
              <a:t>ইসলামে </a:t>
            </a:r>
            <a:r>
              <a:rPr lang="bn-BD" sz="4000" dirty="0">
                <a:latin typeface="NikoshBAN" panose="02000000000000000000" pitchFamily="2" charset="0"/>
                <a:cs typeface="NikoshBAN" panose="02000000000000000000" pitchFamily="2" charset="0"/>
              </a:rPr>
              <a:t>যাদু শিক্ষা করা ও শিক্ষা দেয়া উভয়ই </a:t>
            </a:r>
            <a:r>
              <a:rPr lang="bn-BD" sz="4000" dirty="0" smtClean="0">
                <a:latin typeface="NikoshBAN" panose="02000000000000000000" pitchFamily="2" charset="0"/>
                <a:cs typeface="NikoshBAN" panose="02000000000000000000" pitchFamily="2" charset="0"/>
              </a:rPr>
              <a:t>নিষিদ্ধ</a:t>
            </a:r>
            <a:r>
              <a:rPr lang="bn-IN"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7" name="Rounded Rectangle 6"/>
          <p:cNvSpPr/>
          <p:nvPr/>
        </p:nvSpPr>
        <p:spPr>
          <a:xfrm>
            <a:off x="2409825" y="153761"/>
            <a:ext cx="7429500" cy="1066800"/>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ইসলা</a:t>
            </a:r>
            <a:r>
              <a:rPr lang="bn-IN"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bn-BD"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শরীয়াতে </a:t>
            </a:r>
            <a:r>
              <a:rPr lang="bn-BD"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যাদুর </a:t>
            </a:r>
            <a:r>
              <a:rPr lang="bn-BD"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বিধান</a:t>
            </a:r>
            <a:endParaRPr lang="en-US"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5343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447</Words>
  <Application>Microsoft Office PowerPoint</Application>
  <PresentationFormat>Widescreen</PresentationFormat>
  <Paragraphs>63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যাদু সম্পর্কে হাদীসের বাণী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dc:creator>
  <cp:lastModifiedBy>Abdul Wahed Zihadi</cp:lastModifiedBy>
  <cp:revision>60</cp:revision>
  <dcterms:created xsi:type="dcterms:W3CDTF">2020-08-17T06:14:05Z</dcterms:created>
  <dcterms:modified xsi:type="dcterms:W3CDTF">2021-02-10T14:26:34Z</dcterms:modified>
</cp:coreProperties>
</file>