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6" r:id="rId10"/>
    <p:sldId id="264" r:id="rId11"/>
    <p:sldId id="267" r:id="rId12"/>
    <p:sldId id="268" r:id="rId13"/>
    <p:sldId id="265" r:id="rId14"/>
    <p:sldId id="273" r:id="rId15"/>
    <p:sldId id="269" r:id="rId16"/>
    <p:sldId id="275" r:id="rId17"/>
    <p:sldId id="274" r:id="rId18"/>
    <p:sldId id="272" r:id="rId19"/>
    <p:sldId id="27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FA2"/>
    <a:srgbClr val="10CA1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6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4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7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1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59663-3397-4A8C-A07B-996E86A04F95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D2183-FBF3-4F91-ADFE-A542B9C25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6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0" y="197723"/>
            <a:ext cx="11774289" cy="65936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58800" y="1341120"/>
            <a:ext cx="1374701" cy="19700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1000" b="1" dirty="0">
              <a:ln/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4241" y="2600960"/>
            <a:ext cx="1043380" cy="22301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5800" b="1" dirty="0">
                <a:ln/>
                <a:solidFill>
                  <a:srgbClr val="10CA1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5800" b="1" dirty="0">
              <a:ln/>
              <a:solidFill>
                <a:srgbClr val="10CA1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4118" y="4932680"/>
            <a:ext cx="1071482" cy="17851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000" b="1" dirty="0">
              <a:ln/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1678" y="3938528"/>
            <a:ext cx="998383" cy="17851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rgbClr val="DC30BB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9600" b="1" dirty="0">
              <a:ln/>
              <a:solidFill>
                <a:srgbClr val="DC30BB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336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23" y="1280616"/>
            <a:ext cx="5288915" cy="3341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109058" y="511175"/>
            <a:ext cx="458971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rgbClr val="D11F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</a:t>
            </a:r>
            <a:r>
              <a:rPr lang="bn-IN" sz="4400" b="1" dirty="0">
                <a:ln w="11430"/>
                <a:solidFill>
                  <a:srgbClr val="D11F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ফলে কী হয়?</a:t>
            </a:r>
            <a:endParaRPr lang="en-US" sz="4400" b="1" dirty="0">
              <a:ln w="11430"/>
              <a:solidFill>
                <a:srgbClr val="D11FA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597" y="4745002"/>
            <a:ext cx="613664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5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4400" b="1" spc="55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5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400" b="1" spc="55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5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4400" b="1" spc="55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5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400" b="1" spc="55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5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4400" b="1" spc="55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5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spc="55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5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b="1" spc="55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5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400" b="1" spc="55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spc="55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310" y="1160146"/>
            <a:ext cx="5519247" cy="367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105525" y="895895"/>
            <a:ext cx="51679" cy="43338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2237" y="511174"/>
            <a:ext cx="463203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solidFill>
                  <a:srgbClr val="D11F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4400" b="1" spc="55" dirty="0" smtClean="0">
                <a:ln w="11430"/>
                <a:solidFill>
                  <a:srgbClr val="D11F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bn-IN" sz="4400" b="1" spc="55" dirty="0" smtClean="0">
                <a:ln w="11430"/>
                <a:solidFill>
                  <a:srgbClr val="D11F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কীভাবে হয়?</a:t>
            </a:r>
            <a:r>
              <a:rPr lang="bn-BD" sz="4400" b="1" spc="55" dirty="0" smtClean="0">
                <a:ln w="11430"/>
                <a:solidFill>
                  <a:srgbClr val="D11F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5" dirty="0">
              <a:ln w="11430"/>
              <a:solidFill>
                <a:srgbClr val="D11FA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0310" y="4726297"/>
            <a:ext cx="552471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5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ময়লা আবর্জনা ফেলার কারণে পানি দূষিত হয়</a:t>
            </a:r>
            <a:r>
              <a:rPr lang="bn-BD" sz="4400" b="1" spc="55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5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spc="55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/>
          <a:stretch/>
        </p:blipFill>
        <p:spPr>
          <a:xfrm>
            <a:off x="1017784" y="1433512"/>
            <a:ext cx="4814379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87" y="1433512"/>
            <a:ext cx="4815709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 flipH="1">
            <a:off x="6119103" y="1276350"/>
            <a:ext cx="45719" cy="36766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709" y="4953000"/>
            <a:ext cx="8658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ময়লা আবর্জনা ও অতিরিক্ত সার এবং কীটনাশক ব্যবহারের কারণে মাটিতে দূষণ হয়।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9498" y="326349"/>
            <a:ext cx="291425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5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দূষণ </a:t>
            </a:r>
            <a:endParaRPr lang="en-US" sz="6600" b="1" spc="55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13" y="535216"/>
            <a:ext cx="8407706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8497" y="5295900"/>
            <a:ext cx="10753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যানবাহনের কারণে এবং অকারণে গাড়ির হর্ন ,মাইক বাজানোর কারণে শব্দদূষণ হয়। এছাড়া অধিক জনসংখ্যার ফলেও শব্দদূষণ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59081" y="409575"/>
            <a:ext cx="6478905" cy="6038850"/>
            <a:chOff x="2959081" y="409575"/>
            <a:chExt cx="6478905" cy="6038850"/>
          </a:xfrm>
        </p:grpSpPr>
        <p:sp>
          <p:nvSpPr>
            <p:cNvPr id="12" name="Right Arrow 11"/>
            <p:cNvSpPr/>
            <p:nvPr/>
          </p:nvSpPr>
          <p:spPr>
            <a:xfrm rot="16200000">
              <a:off x="5929965" y="2078359"/>
              <a:ext cx="586740" cy="335280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59081" y="409575"/>
              <a:ext cx="6478905" cy="6038850"/>
              <a:chOff x="1341120" y="-43180"/>
              <a:chExt cx="7376160" cy="6824980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6118860" y="3177540"/>
                <a:ext cx="586740" cy="335280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sp>
            <p:nvSpPr>
              <p:cNvPr id="4" name="Right Arrow 3"/>
              <p:cNvSpPr/>
              <p:nvPr/>
            </p:nvSpPr>
            <p:spPr>
              <a:xfrm rot="5400000">
                <a:off x="4698878" y="4417061"/>
                <a:ext cx="586740" cy="335280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939540" y="4853940"/>
                <a:ext cx="2011680" cy="192786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bn-BD" sz="396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বায়ু দূষণ</a:t>
                </a:r>
                <a:endParaRPr lang="en-US" sz="396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 rot="10800000">
                <a:off x="3352800" y="3141980"/>
                <a:ext cx="586740" cy="335280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915594" y="2263753"/>
                <a:ext cx="2287322" cy="2051707"/>
              </a:xfrm>
              <a:prstGeom prst="ellipse">
                <a:avLst/>
              </a:prstGeom>
              <a:solidFill>
                <a:srgbClr val="10CA1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bn-BD" sz="396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পরিবেশ দূষণ</a:t>
                </a:r>
                <a:endParaRPr lang="en-US" sz="396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107180" y="-43180"/>
                <a:ext cx="1927860" cy="184404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320"/>
                  </a:spcBef>
                </a:pPr>
                <a:r>
                  <a:rPr lang="bn-BD" sz="396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মাটি দূষণ</a:t>
                </a:r>
                <a:endParaRPr lang="en-US" sz="396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341120" y="2387600"/>
                <a:ext cx="2011680" cy="1927860"/>
              </a:xfrm>
              <a:prstGeom prst="ellipse">
                <a:avLst/>
              </a:prstGeom>
              <a:solidFill>
                <a:srgbClr val="D11FA2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bn-BD" sz="396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পানি দূষণ</a:t>
                </a:r>
                <a:endParaRPr lang="en-US" sz="396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705600" y="2387600"/>
                <a:ext cx="2011680" cy="192786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bn-BD" sz="396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শব্দ দূষণ</a:t>
                </a:r>
                <a:endParaRPr lang="en-US" sz="396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43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 rot="719831">
            <a:off x="3010289" y="4748602"/>
            <a:ext cx="2196459" cy="838200"/>
          </a:xfrm>
          <a:prstGeom prst="right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21216065">
            <a:off x="3033549" y="1155766"/>
            <a:ext cx="2196459" cy="838200"/>
          </a:xfrm>
          <a:prstGeom prst="right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4" name="Right Arrow 3"/>
          <p:cNvSpPr/>
          <p:nvPr/>
        </p:nvSpPr>
        <p:spPr>
          <a:xfrm rot="21005692">
            <a:off x="2985517" y="2356486"/>
            <a:ext cx="2196459" cy="838200"/>
          </a:xfrm>
          <a:prstGeom prst="right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5" name="Right Arrow 4"/>
          <p:cNvSpPr/>
          <p:nvPr/>
        </p:nvSpPr>
        <p:spPr>
          <a:xfrm>
            <a:off x="3051069" y="3686179"/>
            <a:ext cx="2196459" cy="838200"/>
          </a:xfrm>
          <a:prstGeom prst="right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6" name="TextBox 5"/>
          <p:cNvSpPr txBox="1"/>
          <p:nvPr/>
        </p:nvSpPr>
        <p:spPr>
          <a:xfrm>
            <a:off x="486196" y="1352471"/>
            <a:ext cx="2598420" cy="3748719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94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দূষণ রোধের উপায়</a:t>
            </a:r>
            <a:endParaRPr lang="en-US" sz="594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3980" y="996631"/>
            <a:ext cx="6272883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স্থানে ময়লা আবর্জনা ফেলা।</a:t>
            </a:r>
            <a:endParaRPr lang="en-US" sz="44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3980" y="1864993"/>
            <a:ext cx="5815970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গরু-ছাগল পানিতে গোসল না করানো।</a:t>
            </a:r>
            <a:endParaRPr lang="en-US" sz="44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5142" y="3475426"/>
            <a:ext cx="604266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নদী, খাল-বিলে কলকারখানার বর্জ্য</a:t>
            </a:r>
            <a:r>
              <a:rPr lang="bn-IN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 ফেলা ।</a:t>
            </a:r>
            <a:endParaRPr lang="en-US" sz="44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9756" y="5101190"/>
            <a:ext cx="6042660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জনসচেতনতা বৃদ্ধি করা</a:t>
            </a:r>
            <a:r>
              <a:rPr lang="bn-BD" sz="44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3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5744" y="1249136"/>
            <a:ext cx="3927538" cy="8371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40" b="1" u="sng" dirty="0">
                <a:ln w="11430"/>
                <a:solidFill>
                  <a:srgbClr val="D11F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endParaRPr lang="en-US" sz="4840" b="1" u="sng" dirty="0">
              <a:ln w="11430"/>
              <a:solidFill>
                <a:srgbClr val="D11FA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4940" y="2437073"/>
            <a:ext cx="876681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58800" indent="-558800">
              <a:spcBef>
                <a:spcPts val="1320"/>
              </a:spcBef>
            </a:pPr>
            <a:r>
              <a:rPr lang="bn-BD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জমিতে কীটনাশক ব্যবহার </a:t>
            </a:r>
            <a:r>
              <a:rPr lang="bn-BD" sz="4400" b="1" spc="55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400" b="1" spc="55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400" b="1" spc="55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-------------</a:t>
            </a:r>
            <a:r>
              <a:rPr lang="bn-BD" sz="4400" b="1" spc="55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হয়।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4940" y="3901744"/>
            <a:ext cx="9947910" cy="17799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2640"/>
              </a:spcBef>
            </a:pP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পরিবেশ দূষণের অন্যতম প্রধান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 </a:t>
            </a:r>
            <a:endParaRPr lang="bn-IN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2640"/>
              </a:spcBef>
            </a:pPr>
            <a:r>
              <a:rPr lang="bn-IN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----------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3415" y="2146066"/>
            <a:ext cx="10896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4400" b="1" spc="55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509" y="4603315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শিল্পায়ন</a:t>
            </a:r>
            <a:endParaRPr lang="en-US" sz="4400" b="1" spc="55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84" y="541544"/>
            <a:ext cx="3171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60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535" y="442816"/>
            <a:ext cx="2291010" cy="204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53" y="1638241"/>
            <a:ext cx="10371813" cy="4267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575" y="533400"/>
            <a:ext cx="3171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976" y="389908"/>
            <a:ext cx="2309418" cy="170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17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8284" y="407349"/>
            <a:ext cx="4594152" cy="168046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bn-BD" sz="4800" dirty="0" smtClean="0">
                <a:solidFill>
                  <a:srgbClr val="D11FA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*পাঠের সাথে সংযোগ*</a:t>
            </a:r>
            <a:endParaRPr lang="en-US" sz="4800" dirty="0">
              <a:solidFill>
                <a:srgbClr val="D11FA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221" y="407349"/>
            <a:ext cx="2573173" cy="194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1" y="2225675"/>
            <a:ext cx="2732033" cy="3537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77" y="2424171"/>
            <a:ext cx="2703364" cy="3481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523416" y="3024741"/>
            <a:ext cx="4144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D11F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আজকের পাঠ্যাংশটুকু ২ মিনিট নীরবে পড়তে দিব।</a:t>
            </a:r>
            <a:endParaRPr lang="en-US" sz="4800" b="1" dirty="0">
              <a:solidFill>
                <a:srgbClr val="D11FA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940" y="3448562"/>
            <a:ext cx="8801100" cy="171739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28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পরিবেশ দূষণের ৩টি কারণ লেখ।</a:t>
            </a:r>
          </a:p>
          <a:p>
            <a:r>
              <a:rPr lang="bn-BD" sz="528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পরিবেশ দূষণ রোধের ৩টি উপায় লেখ।</a:t>
            </a:r>
            <a:endParaRPr lang="en-US" sz="528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0632" y="660369"/>
            <a:ext cx="4389455" cy="140630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1151200" y="2483549"/>
            <a:ext cx="4350937" cy="592853"/>
          </a:xfrm>
          <a:prstGeom prst="flowChartInputOutp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535" y="442816"/>
            <a:ext cx="2291010" cy="204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5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" y="249048"/>
            <a:ext cx="3905567" cy="3819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6" y="4449182"/>
            <a:ext cx="3251041" cy="2009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3543839"/>
            <a:ext cx="784479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বাড়ির পাশের পরিবেশ কিভাবে দূষিত হচ্ছে তা পর্যবেক্ষণ করে খাতায় লিখে নিয়ে আসবে।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3752" y="1942159"/>
            <a:ext cx="4064894" cy="10064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940" b="1" spc="55" dirty="0">
                <a:ln w="11430"/>
                <a:solidFill>
                  <a:srgbClr val="10CA1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5940" b="1" spc="55" dirty="0">
              <a:ln w="11430"/>
              <a:solidFill>
                <a:srgbClr val="10CA1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0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271765"/>
            <a:ext cx="2453640" cy="2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535" y="832055"/>
            <a:ext cx="5054321" cy="1234344"/>
          </a:xfrm>
          <a:prstGeom prst="rect">
            <a:avLst/>
          </a:prstGeom>
          <a:noFill/>
          <a:ln w="28575">
            <a:solidFill>
              <a:srgbClr val="CC0099"/>
            </a:solidFill>
            <a:prstDash val="sysDash"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6974" y="800802"/>
            <a:ext cx="5205441" cy="1443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272" y="2140013"/>
            <a:ext cx="1638176" cy="37985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052522" y="1153050"/>
            <a:ext cx="4629382" cy="5260334"/>
            <a:chOff x="6892058" y="1024560"/>
            <a:chExt cx="4324581" cy="4913991"/>
          </a:xfrm>
        </p:grpSpPr>
        <p:sp>
          <p:nvSpPr>
            <p:cNvPr id="7" name="Oval 6"/>
            <p:cNvSpPr/>
            <p:nvPr/>
          </p:nvSpPr>
          <p:spPr>
            <a:xfrm>
              <a:off x="6892058" y="1024560"/>
              <a:ext cx="4324581" cy="49139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27892" y="1784853"/>
              <a:ext cx="3873027" cy="41536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95154" y="2279374"/>
              <a:ext cx="3358286" cy="365917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590250" y="2798087"/>
              <a:ext cx="2816817" cy="3140464"/>
            </a:xfrm>
            <a:prstGeom prst="ellipse">
              <a:avLst/>
            </a:prstGeom>
            <a:solidFill>
              <a:srgbClr val="D11FA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3124200"/>
            <a:ext cx="2847975" cy="3289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876300" y="3177571"/>
            <a:ext cx="4490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 সাহা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নং ঘশিবাড়ীয়া গন্ধবাড়ীয়া সরকারি প্রাথমিক বিদ্যালয়।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কালিয়া, নড়াইল।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6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8" y="339160"/>
            <a:ext cx="11491082" cy="6179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3841" y="2535555"/>
            <a:ext cx="6526344" cy="35821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“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56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 rot="9967657">
            <a:off x="-1659996" y="4474707"/>
            <a:ext cx="4280192" cy="3538322"/>
          </a:xfrm>
          <a:prstGeom prst="chord">
            <a:avLst>
              <a:gd name="adj1" fmla="val 2700000"/>
              <a:gd name="adj2" fmla="val 14856728"/>
            </a:avLst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709" y="548640"/>
            <a:ext cx="4602480" cy="2448560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D11F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solidFill>
                  <a:srgbClr val="D11F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D11F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D11FA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481966"/>
            <a:ext cx="2947115" cy="3699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590084" y="2731593"/>
            <a:ext cx="8214360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BD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r>
              <a:rPr lang="bn-BD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শিরোনামঃ পরিবেশ দূষণ</a:t>
            </a:r>
          </a:p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আমাদের পরিবেশ </a:t>
            </a:r>
            <a:r>
              <a:rPr lang="bn-IN" sz="4400" b="1" spc="55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দূষণ।</a:t>
            </a:r>
          </a:p>
          <a:p>
            <a:r>
              <a:rPr lang="bn-IN" sz="4400" b="1" spc="55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দ্বিতীয়</a:t>
            </a:r>
            <a:endParaRPr lang="bn-IN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1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2240" y="3361750"/>
            <a:ext cx="10779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১২.১ </a:t>
            </a:r>
            <a:r>
              <a:rPr lang="bn-BD" sz="4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পরিবেশ দূষণের কারণ ও প্রভাব সম্পর্কে জানবে।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১২.২ </a:t>
            </a:r>
            <a:r>
              <a:rPr lang="bn-BD" sz="4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পরিবেশ সংরক্ষণের গুরুত্ব অনুধাবন করে পরিবেশ সংরক্ষণে সচেষ্ট হবে।  </a:t>
            </a:r>
            <a:endParaRPr lang="en-US" sz="48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495" y="2105955"/>
            <a:ext cx="8441735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যা শিখবে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2"/>
          <a:stretch/>
        </p:blipFill>
        <p:spPr>
          <a:xfrm>
            <a:off x="9549220" y="540050"/>
            <a:ext cx="1901100" cy="2131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8278" y="519407"/>
            <a:ext cx="3925613" cy="15696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kern="0" dirty="0">
                <a:ln w="0"/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kern="0" dirty="0">
              <a:ln w="0"/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2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r="4819"/>
          <a:stretch/>
        </p:blipFill>
        <p:spPr>
          <a:xfrm>
            <a:off x="409195" y="800100"/>
            <a:ext cx="3715765" cy="279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10" y="800100"/>
            <a:ext cx="3705423" cy="279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60" y="800100"/>
            <a:ext cx="3586480" cy="279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09196" y="3850640"/>
            <a:ext cx="11285938" cy="609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2300" y="4251422"/>
            <a:ext cx="6441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 তোমরা?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295318"/>
            <a:ext cx="6441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পরিবেশের অংশ।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693" y="4251422"/>
            <a:ext cx="10759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কিছু রয়েছে (মাটি,বায়ু, পানি,আকাশ, সূর্য, গাছপালা, মানুষ) এসব কিছু নিয়েই আমাদের পরিবেশ।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2585" y="690881"/>
            <a:ext cx="6826709" cy="10363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u="sng" dirty="0" err="1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u="sng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5400" u="sng" dirty="0" err="1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u="sng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u="sng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u="sng" dirty="0">
              <a:solidFill>
                <a:srgbClr val="7030A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80" y="4216401"/>
            <a:ext cx="3849655" cy="2116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100" y="5264539"/>
            <a:ext cx="837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0553" y="2255306"/>
            <a:ext cx="42896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https://www.youtube.com/watch?v=ryyIplU8SZ4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9211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760" y="1569720"/>
            <a:ext cx="4729740" cy="3268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20" y="1569720"/>
            <a:ext cx="4358640" cy="3268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605810" y="528321"/>
            <a:ext cx="712747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</a:t>
            </a:r>
            <a:r>
              <a:rPr lang="bn-IN" sz="44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কী</a:t>
            </a:r>
            <a:r>
              <a:rPr lang="bn-BD" sz="44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</a:t>
            </a:r>
            <a:r>
              <a:rPr lang="bn-IN" sz="44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পাচ্ছ?</a:t>
            </a:r>
            <a:endParaRPr lang="en-US" sz="44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3166" y="5027287"/>
            <a:ext cx="5136379" cy="13111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96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ময়লা আবর্জনা ফেলার </a:t>
            </a:r>
            <a:r>
              <a:rPr lang="bn-IN" sz="396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পরিবেশ দূষিত হচ্ছে। </a:t>
            </a:r>
            <a:endParaRPr lang="en-US" sz="396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4234" y="5027287"/>
            <a:ext cx="5142433" cy="13111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96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6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বায়ুতে কালো ধোঁয়ার </a:t>
            </a:r>
            <a:r>
              <a:rPr lang="bn-IN" sz="396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</a:p>
          <a:p>
            <a:pPr algn="ctr"/>
            <a:r>
              <a:rPr lang="bn-IN" sz="396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পরিবেশ দূষিত হচ্ছে।</a:t>
            </a:r>
            <a:endParaRPr lang="en-US" sz="396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2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" y="435337"/>
            <a:ext cx="11389360" cy="612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64217"/>
            <a:ext cx="5138360" cy="15379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8000" dirty="0" smtClean="0">
                <a:ln w="952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ln w="952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5424" y="1700014"/>
            <a:ext cx="620586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spc="55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</a:t>
            </a:r>
          </a:p>
          <a:p>
            <a:pPr algn="ctr"/>
            <a:r>
              <a:rPr lang="bn-BD" sz="6600" b="1" spc="55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পরিবেশ </a:t>
            </a:r>
            <a:r>
              <a:rPr lang="bn-IN" sz="6600" b="1" spc="55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10720" cy="6858000"/>
          </a:xfrm>
          <a:prstGeom prst="frame">
            <a:avLst>
              <a:gd name="adj1" fmla="val 461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05" y="666749"/>
            <a:ext cx="7289460" cy="454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133600" y="5486400"/>
            <a:ext cx="755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 ?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rtlCol="0" anchor="ctr"/>
      <a:lstStyle>
        <a:defPPr algn="ctr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355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com</dc:creator>
  <cp:lastModifiedBy>pc com</cp:lastModifiedBy>
  <cp:revision>30</cp:revision>
  <dcterms:created xsi:type="dcterms:W3CDTF">2021-02-13T05:34:03Z</dcterms:created>
  <dcterms:modified xsi:type="dcterms:W3CDTF">2021-02-13T18:55:04Z</dcterms:modified>
</cp:coreProperties>
</file>