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1" r:id="rId13"/>
    <p:sldId id="270" r:id="rId14"/>
    <p:sldId id="267" r:id="rId15"/>
    <p:sldId id="266" r:id="rId16"/>
    <p:sldId id="26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35B0C-3382-470E-9952-B3451B7CC7FD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229B4-D90A-4058-9E27-5BC1C0703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229B4-D90A-4058-9E27-5BC1C0703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229B4-D90A-4058-9E27-5BC1C0703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2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229B4-D90A-4058-9E27-5BC1C0703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1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229B4-D90A-4058-9E27-5BC1C07036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2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84FF7-B100-4DD3-8A5E-CF986BBA528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7A03-0B7F-4C34-8748-A2F8036E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3930562" y="2177843"/>
            <a:ext cx="4121624" cy="2074460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51" y="194715"/>
            <a:ext cx="3242517" cy="5486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7" y="209871"/>
            <a:ext cx="3032657" cy="54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740231"/>
            <a:ext cx="851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কাজঃ শুষ্ক কোষ দিয়ে তড়িৎ বর্তনী তৈরি করে শক্তির রূপান্তর দেখা।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1612613"/>
            <a:ext cx="2619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প্রয়োজনীয় উপকরণ</a:t>
            </a:r>
            <a:endParaRPr lang="en-US" sz="3200" dirty="0"/>
          </a:p>
        </p:txBody>
      </p:sp>
      <p:pic>
        <p:nvPicPr>
          <p:cNvPr id="5" name="Picture 8" descr="E:\Images\Science\bulb-light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5" y="2895602"/>
            <a:ext cx="2828926" cy="26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84" y="2769395"/>
            <a:ext cx="1253537" cy="294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25" y="2895602"/>
            <a:ext cx="1823086" cy="25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0454" y="685800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 যেভাবে কাজ করে। </a:t>
            </a:r>
            <a:endParaRPr lang="en-US" sz="4000" dirty="0"/>
          </a:p>
        </p:txBody>
      </p:sp>
      <p:pic>
        <p:nvPicPr>
          <p:cNvPr id="3" name="Picture 2" descr="E:\Images\Science\battery-icon_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0" t="2036" r="36619" b="8250"/>
          <a:stretch/>
        </p:blipFill>
        <p:spPr bwMode="auto">
          <a:xfrm rot="16200000">
            <a:off x="3885452" y="3619499"/>
            <a:ext cx="9920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67659" y="1461931"/>
            <a:ext cx="2559231" cy="1859642"/>
            <a:chOff x="3289871" y="1288917"/>
            <a:chExt cx="2559231" cy="1859642"/>
          </a:xfrm>
        </p:grpSpPr>
        <p:grpSp>
          <p:nvGrpSpPr>
            <p:cNvPr id="5" name="Group 4"/>
            <p:cNvGrpSpPr/>
            <p:nvPr/>
          </p:nvGrpSpPr>
          <p:grpSpPr>
            <a:xfrm>
              <a:off x="3289871" y="1288917"/>
              <a:ext cx="2559231" cy="1237799"/>
              <a:chOff x="270249" y="670018"/>
              <a:chExt cx="2559231" cy="123779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790949" y="966200"/>
                <a:ext cx="302987" cy="345621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514849" y="670018"/>
                <a:ext cx="94344" cy="49530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059135" y="966200"/>
                <a:ext cx="406400" cy="42046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70249" y="1540875"/>
                <a:ext cx="551544" cy="20683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262335" y="1490757"/>
                <a:ext cx="567145" cy="41706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 descr="Light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0136" y="2005559"/>
              <a:ext cx="762533" cy="1143000"/>
            </a:xfrm>
            <a:prstGeom prst="rect">
              <a:avLst/>
            </a:prstGeom>
          </p:spPr>
        </p:pic>
      </p:grpSp>
      <p:cxnSp>
        <p:nvCxnSpPr>
          <p:cNvPr id="12" name="Elbow Connector 11"/>
          <p:cNvCxnSpPr/>
          <p:nvPr/>
        </p:nvCxnSpPr>
        <p:spPr>
          <a:xfrm rot="16200000" flipV="1">
            <a:off x="1519990" y="3622889"/>
            <a:ext cx="1524000" cy="1138989"/>
          </a:xfrm>
          <a:prstGeom prst="bentConnector3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75" y="3429000"/>
            <a:ext cx="1805925" cy="4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680" y="4191694"/>
            <a:ext cx="610986" cy="91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384620" y="3886200"/>
            <a:ext cx="304800" cy="609600"/>
            <a:chOff x="4495800" y="4876800"/>
            <a:chExt cx="304800" cy="609600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20837712">
            <a:off x="3865765" y="3395731"/>
            <a:ext cx="453573" cy="557614"/>
            <a:chOff x="6281962" y="4191371"/>
            <a:chExt cx="453573" cy="557614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Elbow Connector 20"/>
          <p:cNvCxnSpPr/>
          <p:nvPr/>
        </p:nvCxnSpPr>
        <p:spPr>
          <a:xfrm rot="5400000" flipH="1" flipV="1">
            <a:off x="1411793" y="3318176"/>
            <a:ext cx="3075901" cy="196516"/>
          </a:xfrm>
          <a:prstGeom prst="bentConnector3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r="19619"/>
          <a:stretch/>
        </p:blipFill>
        <p:spPr>
          <a:xfrm>
            <a:off x="4285920" y="2110191"/>
            <a:ext cx="893674" cy="143042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851485" y="4952999"/>
            <a:ext cx="360852" cy="1385"/>
          </a:xfrm>
          <a:prstGeom prst="line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12495" y="3428999"/>
            <a:ext cx="2021305" cy="0"/>
          </a:xfrm>
          <a:prstGeom prst="line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rot="18899380">
            <a:off x="3770982" y="2969519"/>
            <a:ext cx="619280" cy="758271"/>
            <a:chOff x="6281962" y="4191371"/>
            <a:chExt cx="453573" cy="557614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683914" y="5715000"/>
            <a:ext cx="3413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কোষের  বর্তনী। </a:t>
            </a:r>
            <a:endParaRPr lang="en-US" sz="4000" dirty="0"/>
          </a:p>
        </p:txBody>
      </p:sp>
      <p:sp>
        <p:nvSpPr>
          <p:cNvPr id="36" name="Oval 35"/>
          <p:cNvSpPr/>
          <p:nvPr/>
        </p:nvSpPr>
        <p:spPr>
          <a:xfrm rot="18899380">
            <a:off x="4895509" y="3244785"/>
            <a:ext cx="312116" cy="371195"/>
          </a:xfrm>
          <a:prstGeom prst="ellipse">
            <a:avLst/>
          </a:prstGeom>
          <a:solidFill>
            <a:srgbClr val="D0A15C"/>
          </a:solidFill>
          <a:ln>
            <a:solidFill>
              <a:srgbClr val="C6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717125" y="3657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134001"/>
              </p:ext>
            </p:extLst>
          </p:nvPr>
        </p:nvGraphicFramePr>
        <p:xfrm>
          <a:off x="4800600" y="29995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9951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4895671"/>
            <a:ext cx="8839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বর্তনী তৈরী হওয়ার ফলে বাল্ব জ্বলছে এবং আলোক শক্তি দিচ্ছে।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872836"/>
            <a:ext cx="21820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3" y="3072522"/>
            <a:ext cx="89691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কোষের একটি বর্তনী আঁক এবং শুষ্ককোষের সাহায্যে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আমরা যে কাজ করি তার একটি তালিকা প্রস্তুত কর।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1818" y="587514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Images\Gif\Animated_circuit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25" y="43766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219199"/>
            <a:ext cx="766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অ্যামোনিয়াম ক্লোরাইড এর সংকেত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035812"/>
            <a:ext cx="2324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লেই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352800"/>
            <a:ext cx="8364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 ধনাত্মক তড়িৎদ্বার হিসাবে কোনটি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 করে?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764" y="457200"/>
            <a:ext cx="2286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65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512" y="2167207"/>
            <a:ext cx="499897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তড়িৎ  দ্বার কয়টি ও কী কী?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134" y="3108570"/>
            <a:ext cx="6858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কোষে অ্যানোড হিসাবে  কাজ করে কোনটি?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636" y="4148407"/>
            <a:ext cx="8763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কোষে  সিলিন্ডার আকৃতির চোঙটি কিসের তৈরি 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119" y="5373469"/>
            <a:ext cx="76260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কোষের  বর্তনীর বাল্বটির জ্বলে উঠার কারণ কী?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5713" y="518615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7409" y="354842"/>
            <a:ext cx="1828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050" y="27835"/>
            <a:ext cx="3361899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45" y="1064523"/>
            <a:ext cx="5938154" cy="36420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1345" y="5056952"/>
            <a:ext cx="95494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&amp;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একটি পুরাতন ব্যাটারি ভেঙে এর মধ্যে কী কী আছে তার একটি তালিকা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তৈরি কর।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47415" y="3521128"/>
            <a:ext cx="5868537" cy="292062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eUdnyg.jpg"/>
          <p:cNvPicPr>
            <a:picLocks noChangeAspect="1"/>
          </p:cNvPicPr>
          <p:nvPr/>
        </p:nvPicPr>
        <p:blipFill>
          <a:blip r:embed="rId2"/>
          <a:srcRect b="3947"/>
          <a:stretch>
            <a:fillRect/>
          </a:stretch>
        </p:blipFill>
        <p:spPr>
          <a:xfrm>
            <a:off x="2450046" y="1681923"/>
            <a:ext cx="3006496" cy="21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331" y="1442237"/>
            <a:ext cx="7055893" cy="3477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ই-মেইলঃmdjahangirhossain</a:t>
            </a:r>
            <a:r>
              <a:rPr lang="en-US" sz="2000" dirty="0" smtClean="0">
                <a:solidFill>
                  <a:srgbClr val="0070C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352973"/>
            <a:ext cx="2882207" cy="290853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47912" y="382142"/>
            <a:ext cx="379407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801503" y="1219137"/>
            <a:ext cx="4409397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Untitled1.png"/>
          <p:cNvPicPr>
            <a:picLocks noChangeAspect="1"/>
          </p:cNvPicPr>
          <p:nvPr/>
        </p:nvPicPr>
        <p:blipFill>
          <a:blip r:embed="rId2"/>
          <a:srcRect l="36389" t="18831" r="34722" b="12902"/>
          <a:stretch>
            <a:fillRect/>
          </a:stretch>
        </p:blipFill>
        <p:spPr>
          <a:xfrm>
            <a:off x="6251845" y="1232787"/>
            <a:ext cx="1788346" cy="2216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560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03" y="162610"/>
            <a:ext cx="42268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26289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Images\Gif\toytrain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71" y="1142828"/>
            <a:ext cx="3613662" cy="2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Images\Gif\girl_and_stuffed_to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81" y="1343271"/>
            <a:ext cx="2274113" cy="24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8750" y="5305671"/>
            <a:ext cx="348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ছবি গুলো কিভাবে চলে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21" y="46707"/>
            <a:ext cx="3671248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76" y="1028098"/>
            <a:ext cx="3679394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শু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ষ্ক কোষ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৭৪</a:t>
            </a:r>
            <a:endParaRPr lang="en-US" sz="4400" dirty="0"/>
          </a:p>
        </p:txBody>
      </p:sp>
      <p:pic>
        <p:nvPicPr>
          <p:cNvPr id="4" name="Picture 3" descr="E:\Images\Gif\battery_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60" y="1041154"/>
            <a:ext cx="4025518" cy="44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024" y="87655"/>
            <a:ext cx="3643953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4400" dirty="0" err="1" smtClean="0">
                <a:solidFill>
                  <a:srgbClr val="7030A0"/>
                </a:solidFill>
              </a:rPr>
              <a:t>শিখনফল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1" y="1402080"/>
            <a:ext cx="394851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IN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927" y="2424525"/>
            <a:ext cx="540083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ড্রাইসেল সম্পর্কে বর্ণনা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172" y="3352775"/>
            <a:ext cx="68730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ড্রাইসেল তৈরি করার প্রক্রিয়া বর্ণনা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।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0192" y="4457647"/>
            <a:ext cx="99044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শুষ্ক কোষ দিয়ে তড়িৎ বর্তনী তৈরি করে শক্তির রূপান্তরবর্ণনা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79" y="405825"/>
            <a:ext cx="485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ড্রাইসেল তৈরি করতে যা 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5207" y="1099066"/>
            <a:ext cx="3352801" cy="2511077"/>
            <a:chOff x="5914182" y="4062499"/>
            <a:chExt cx="3048001" cy="2511077"/>
          </a:xfrm>
        </p:grpSpPr>
        <p:pic>
          <p:nvPicPr>
            <p:cNvPr id="5" name="Picture 3" descr="E:\Images\Science\NH4C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013" y="4062499"/>
              <a:ext cx="1419558" cy="1419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914182" y="5496358"/>
              <a:ext cx="304800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অ্যামোনিয়াম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ক্লোরাইড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(NH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Cl)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0556" y="990600"/>
            <a:ext cx="2179320" cy="2352379"/>
            <a:chOff x="3200400" y="1552748"/>
            <a:chExt cx="1981200" cy="202618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552748"/>
              <a:ext cx="1981200" cy="16259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283614" y="3075244"/>
              <a:ext cx="1645555" cy="503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কয়লার গুড়া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29855" y="880708"/>
            <a:ext cx="3199915" cy="2948238"/>
            <a:chOff x="2514600" y="3781678"/>
            <a:chExt cx="2909014" cy="2948238"/>
          </a:xfrm>
        </p:grpSpPr>
        <p:pic>
          <p:nvPicPr>
            <p:cNvPr id="11" name="Picture 6" descr="E:\Images\Science\MnO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957" y="3781678"/>
              <a:ext cx="1981200" cy="198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514600" y="5652698"/>
              <a:ext cx="290901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ম্যাংগানিজ ডাই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অক্সাইড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MnO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aseline="30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aseline="-250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17" y="3949285"/>
            <a:ext cx="1259302" cy="192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361630" y="3866337"/>
            <a:ext cx="1676400" cy="1984160"/>
            <a:chOff x="6858000" y="1752059"/>
            <a:chExt cx="1524000" cy="1984160"/>
          </a:xfrm>
        </p:grpSpPr>
        <p:pic>
          <p:nvPicPr>
            <p:cNvPr id="15" name="Picture 2" descr="E:\Images\Science\zinc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752059"/>
              <a:ext cx="15240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391400" y="3151444"/>
              <a:ext cx="6196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দস্তা</a:t>
              </a:r>
              <a:endParaRPr lang="en-US" sz="3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69469" y="5796890"/>
            <a:ext cx="125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লেই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8604" y="23690"/>
            <a:ext cx="24975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উপসথাপন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25"/>
          <p:cNvSpPr/>
          <p:nvPr/>
        </p:nvSpPr>
        <p:spPr>
          <a:xfrm rot="16200000">
            <a:off x="161046" y="2904240"/>
            <a:ext cx="2666998" cy="219252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98282" y="2010226"/>
            <a:ext cx="2192517" cy="332377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17814" y="691302"/>
            <a:ext cx="2279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কাজের ধারা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0698" y="1696872"/>
            <a:ext cx="587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প্রথমে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সিলিন্ডার আকৃতির দস্তার চোঙ নাও।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0698" y="2515464"/>
            <a:ext cx="642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২। NH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কয়লার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bn-IN" sz="32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পানির মিশ্রিত লেই/পেস্টটি চোঙটির মধ্যে নাও।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aseline="-25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2191" y="4862925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৪।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কার্বন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দণ্ডটির মাথায় ধাতব টুপিটি পরিয়ে দাও।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3077" y="3727729"/>
            <a:ext cx="7016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৩।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তার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মধ্যে কার্বন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দণ্ডটি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এমনভাবে বসাও যাতে দন্ডটি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 দস্তার চোঙটিকে স্পর্শ না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1276373" y="1827953"/>
            <a:ext cx="533400" cy="28956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26574" y="1529227"/>
            <a:ext cx="398377" cy="375773"/>
            <a:chOff x="5562600" y="788108"/>
            <a:chExt cx="838200" cy="381000"/>
          </a:xfrm>
        </p:grpSpPr>
        <p:sp>
          <p:nvSpPr>
            <p:cNvPr id="18" name="Can 17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92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2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1518791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৫।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দণ্ডটির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চারপাশ দিয়ে পিচের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আস্তরন দিয়ে ঢেকে দাও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3212912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  <a:sym typeface="Webdings"/>
              </a:rPr>
              <a:t>৬। </a:t>
            </a:r>
            <a:r>
              <a:rPr lang="bn-IN" sz="3200" smtClean="0">
                <a:latin typeface="NikoshBAN" pitchFamily="2" charset="0"/>
                <a:cs typeface="NikoshBAN" pitchFamily="2" charset="0"/>
                <a:sym typeface="Webdings"/>
              </a:rPr>
              <a:t>দস্তার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চোঙটিকে একটি শক্ত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কাগজ  দিয়ে ঘিরে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Stored Data 4"/>
          <p:cNvSpPr/>
          <p:nvPr/>
        </p:nvSpPr>
        <p:spPr>
          <a:xfrm rot="16200000">
            <a:off x="1782470" y="4130399"/>
            <a:ext cx="3439179" cy="2158637"/>
          </a:xfrm>
          <a:prstGeom prst="flowChartOnlineStorage">
            <a:avLst/>
          </a:prstGeom>
          <a:solidFill>
            <a:srgbClr val="D0A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tored Data 25"/>
          <p:cNvSpPr/>
          <p:nvPr/>
        </p:nvSpPr>
        <p:spPr>
          <a:xfrm rot="16200000" flipH="1">
            <a:off x="1866557" y="3919822"/>
            <a:ext cx="3271393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644 w 10000"/>
              <a:gd name="connsiteY2" fmla="*/ 5068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422 w 10000"/>
              <a:gd name="connsiteY2" fmla="*/ 5136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422" y="2375"/>
                  <a:pt x="8422" y="5136"/>
                </a:cubicBezTo>
                <a:cubicBezTo>
                  <a:pt x="8422" y="7897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tored Data 25"/>
          <p:cNvSpPr/>
          <p:nvPr/>
        </p:nvSpPr>
        <p:spPr>
          <a:xfrm rot="16200000">
            <a:off x="1888975" y="4215228"/>
            <a:ext cx="3226556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tored Data 23"/>
          <p:cNvSpPr/>
          <p:nvPr/>
        </p:nvSpPr>
        <p:spPr>
          <a:xfrm rot="16200000" flipH="1">
            <a:off x="1664388" y="3423892"/>
            <a:ext cx="3646714" cy="213360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969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1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651 w 10000"/>
              <a:gd name="connsiteY2" fmla="*/ 5204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650" y="2511"/>
                  <a:pt x="8651" y="5204"/>
                </a:cubicBezTo>
                <a:cubicBezTo>
                  <a:pt x="8652" y="7897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tored Data 11"/>
          <p:cNvSpPr/>
          <p:nvPr/>
        </p:nvSpPr>
        <p:spPr>
          <a:xfrm rot="16200000">
            <a:off x="1784152" y="3991707"/>
            <a:ext cx="3421035" cy="2133601"/>
          </a:xfrm>
          <a:prstGeom prst="flowChartOnlineStorage">
            <a:avLst/>
          </a:prstGeom>
          <a:solidFill>
            <a:schemeClr val="bg1">
              <a:lumMod val="9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3162302" y="1871210"/>
            <a:ext cx="533400" cy="441960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175002" y="1551048"/>
            <a:ext cx="520700" cy="320163"/>
            <a:chOff x="5562600" y="788108"/>
            <a:chExt cx="838200" cy="381000"/>
          </a:xfrm>
        </p:grpSpPr>
        <p:sp>
          <p:nvSpPr>
            <p:cNvPr id="15" name="Can 14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61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333</Words>
  <Application>Microsoft Office PowerPoint</Application>
  <PresentationFormat>Widescreen</PresentationFormat>
  <Paragraphs>72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Modern No. 20</vt:lpstr>
      <vt:lpstr>NikoshBAN</vt:lpstr>
      <vt:lpstr>Times New Roman</vt:lpstr>
      <vt:lpstr>Webdings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68</cp:revision>
  <dcterms:created xsi:type="dcterms:W3CDTF">2020-11-23T11:57:31Z</dcterms:created>
  <dcterms:modified xsi:type="dcterms:W3CDTF">2021-02-15T11:08:28Z</dcterms:modified>
</cp:coreProperties>
</file>