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73" r:id="rId2"/>
    <p:sldId id="274" r:id="rId3"/>
    <p:sldId id="278" r:id="rId4"/>
    <p:sldId id="259" r:id="rId5"/>
    <p:sldId id="260" r:id="rId6"/>
    <p:sldId id="264" r:id="rId7"/>
    <p:sldId id="271" r:id="rId8"/>
    <p:sldId id="265" r:id="rId9"/>
    <p:sldId id="272" r:id="rId10"/>
    <p:sldId id="266" r:id="rId11"/>
    <p:sldId id="270" r:id="rId12"/>
    <p:sldId id="267" r:id="rId13"/>
    <p:sldId id="268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8.7247182337503741E-4"/>
          <c:y val="2.403100775193821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4960629921259949E-2"/>
          <c:y val="0.2420083682008369"/>
          <c:w val="0.74809623797025371"/>
          <c:h val="0.60376107798240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Office PowerPoint]Sheet1'!$B$1</c:f>
              <c:strCache>
                <c:ptCount val="1"/>
                <c:pt idx="0">
                  <c:v>গনসংখ্যা </c:v>
                </c:pt>
              </c:strCache>
            </c:strRef>
          </c:tx>
          <c:invertIfNegative val="0"/>
          <c:cat>
            <c:strRef>
              <c:f>'[Chart in Microsoft Office PowerPoint]Sheet1'!$A$2:$A$8</c:f>
              <c:strCache>
                <c:ptCount val="7"/>
                <c:pt idx="0">
                  <c:v>২৫ – ২৯ </c:v>
                </c:pt>
                <c:pt idx="1">
                  <c:v>৩০ – ৩৪ </c:v>
                </c:pt>
                <c:pt idx="2">
                  <c:v>৩৫ – ৩৯ </c:v>
                </c:pt>
                <c:pt idx="3">
                  <c:v>৪০ – ৪৪ </c:v>
                </c:pt>
                <c:pt idx="4">
                  <c:v>৪৫ – ৪৯ </c:v>
                </c:pt>
                <c:pt idx="5">
                  <c:v>৫০ – ৫৪ </c:v>
                </c:pt>
                <c:pt idx="6">
                  <c:v>৫৫ - ৫৯ </c:v>
                </c:pt>
              </c:strCache>
            </c:strRef>
          </c:cat>
          <c:val>
            <c:numRef>
              <c:f>'[Chart in Microsoft Office PowerPoint]Sheet1'!$B$2:$B$8</c:f>
              <c:numCache>
                <c:formatCode>[$-5000445]0</c:formatCode>
                <c:ptCount val="7"/>
                <c:pt idx="0">
                  <c:v>8</c:v>
                </c:pt>
                <c:pt idx="1">
                  <c:v>3</c:v>
                </c:pt>
                <c:pt idx="2">
                  <c:v>10</c:v>
                </c:pt>
                <c:pt idx="3">
                  <c:v>4</c:v>
                </c:pt>
                <c:pt idx="4">
                  <c:v>7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FC-48E2-8A9F-D113C5A1B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40512"/>
        <c:axId val="55669504"/>
      </c:barChart>
      <c:catAx>
        <c:axId val="5384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669504"/>
        <c:crosses val="autoZero"/>
        <c:auto val="1"/>
        <c:lblAlgn val="ctr"/>
        <c:lblOffset val="100"/>
        <c:noMultiLvlLbl val="0"/>
      </c:catAx>
      <c:valAx>
        <c:axId val="55669504"/>
        <c:scaling>
          <c:orientation val="minMax"/>
        </c:scaling>
        <c:delete val="0"/>
        <c:axPos val="l"/>
        <c:majorGridlines/>
        <c:numFmt formatCode="[$-5000445]0" sourceLinked="1"/>
        <c:majorTickMark val="out"/>
        <c:minorTickMark val="none"/>
        <c:tickLblPos val="nextTo"/>
        <c:crossAx val="53840512"/>
        <c:crosses val="autoZero"/>
        <c:crossBetween val="between"/>
      </c:valAx>
      <c:spPr>
        <a:solidFill>
          <a:srgbClr val="92D050"/>
        </a:solidFill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NikoshBAN" pitchFamily="2" charset="0"/>
          <a:cs typeface="NikoshBAN" pitchFamily="2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40E67-2D6A-405C-90C5-FE4E8C5505D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0DE8C-E2BB-4116-B27F-BE3B4776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0DE8C-E2BB-4116-B27F-BE3B47763B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07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0DE8C-E2BB-4116-B27F-BE3B47763BE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9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d/imgres?imgurl=http://dreamatico.com/data_images/flowers/flowers-3.jpg&amp;imgrefurl=http://dreamatico.com/flowers.html&amp;h=1270&amp;w=1950&amp;tbnid=9OwyAXbDGhqrNM:&amp;zoom=1&amp;docid=wVUJ8AVPXT2R1M&amp;ei=09k9VdD5FsTjuQSfqoGQBA&amp;tbm=isch&amp;ved=0CE4QMygUMBQ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s://encrypted-tbn2.gstatic.com/images?q=tbn:ANd9GcQwHXWGdfvqWBrsnMsWhxsJN_gWAmelw-JWiBZNKZxNAcyPzgjtww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2.gstatic.com/images?q=tbn:ANd9GcTJIwebWb3aSoIkDH82grdy8XGbAoAGamH01yAXeY0icziUdQJ1uw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/>
          </p:cNvSpPr>
          <p:nvPr/>
        </p:nvSpPr>
        <p:spPr bwMode="auto">
          <a:xfrm>
            <a:off x="1600200" y="274638"/>
            <a:ext cx="601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</a:rPr>
              <a:t>স্বাগতম</a:t>
            </a:r>
            <a:r>
              <a:rPr kumimoji="0" lang="en-US" sz="16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</a:rPr>
              <a:t> 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2052" name="Picture 2" descr="Image result for flower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86355" y="2133600"/>
            <a:ext cx="819901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5816025"/>
            <a:ext cx="70866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#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সারনি থেকে আয়তলেখ অংকন কর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66800" y="1066800"/>
          <a:ext cx="73152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শ্রেণী</a:t>
                      </a:r>
                      <a:r>
                        <a:rPr lang="bn-BD" sz="3200" baseline="0" dirty="0">
                          <a:latin typeface="NikoshBAN" pitchFamily="2" charset="0"/>
                          <a:cs typeface="NikoshBAN" pitchFamily="2" charset="0"/>
                        </a:rPr>
                        <a:t> ব্যবধান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২৫ – ২৯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৩০ – ৩৪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৩৫ – ৩৯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৪০ – ৪৪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৪৫ – ৪৯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৫০ – ৫৪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৫৫ - ৫৯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07642" y="0"/>
            <a:ext cx="3328155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8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effectLst/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90800" y="457200"/>
          <a:ext cx="2895600" cy="324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শ্রেণী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ব্যবধান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২৫ – ২৯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৩০ – ৩৪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৩৫ – ৩৯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৪০ – ৪৪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৪৫ – ৪৯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৫০ – ৫৪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৫৫ - ৫৯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04800" y="3048000"/>
          <a:ext cx="8458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7400" y="13716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সারণি থেকে আয়ত লেখ অংকন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057400"/>
            <a:ext cx="85344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২২ ৩৩ ৫২ ৪৪ ৫৫ ৫৫ ৬৬ ১১ ২২ ৩৩ ২১ ৩২ ৬২ ৪১ ২৫ ৩৬ ১২ ৩৬ ২৫</a:t>
            </a:r>
          </a:p>
          <a:p>
            <a:pPr marL="0" lvl="1"/>
            <a:r>
              <a:rPr lang="bn-IN" sz="4800" dirty="0">
                <a:latin typeface="NikoshBAN" pitchFamily="2" charset="0"/>
                <a:cs typeface="NikoshBAN" pitchFamily="2" charset="0"/>
              </a:rPr>
              <a:t>১।  </a:t>
            </a:r>
            <a:r>
              <a:rPr lang="bn-IN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 গুলিকে মানের ক্রমানুসারে সাজাও?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lvl="1"/>
            <a:r>
              <a:rPr lang="bn-IN" sz="4800" dirty="0">
                <a:latin typeface="NikoshBAN" pitchFamily="2" charset="0"/>
                <a:cs typeface="NikoshBAN" pitchFamily="2" charset="0"/>
              </a:rPr>
              <a:t>২। আয়তলেখ অংকন কর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0" lvl="1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457200"/>
            <a:ext cx="5715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7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581400"/>
            <a:ext cx="83820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৫৮ ৬৫ ৯৫ ৯৫ ৬৫ ৬৫ ৩৫ ২৫ ২৫ ৩৫ ৩৬ ২৫ ২৫ ৮৫ ৭৪ ৫৪ ৫৮ ৬৫ ৫২ ৩৬ ২৫ ১৪ ২৫ ২৫ ১৫ ১৪ ৪১ ৫৪ ৫৪ ৫৪ ৪৫ ৪৫ ৪৫ ৪৫ ৪৫ ৪৫ ১৫ ৬৫ ৯৫ ৬৯ ৫২ ৫৫ ৪৫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638800"/>
            <a:ext cx="59436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 থেকে আয়তলেখ আঁক ?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304800"/>
            <a:ext cx="2670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3D60291-0AEC-4854-8870-B971B07F5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24" y="1604665"/>
            <a:ext cx="2857500" cy="1600200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651BED-D225-42BB-9D70-5743A9385906}"/>
              </a:ext>
            </a:extLst>
          </p:cNvPr>
          <p:cNvSpPr/>
          <p:nvPr/>
        </p:nvSpPr>
        <p:spPr>
          <a:xfrm>
            <a:off x="228600" y="609600"/>
            <a:ext cx="8458200" cy="5485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pPr algn="ctr"/>
            <a:r>
              <a:rPr lang="en-US" sz="6000" dirty="0" err="1"/>
              <a:t>ধন্যবাদ</a:t>
            </a:r>
            <a:r>
              <a:rPr lang="en-US" sz="6000" dirty="0"/>
              <a:t> </a:t>
            </a:r>
            <a:r>
              <a:rPr lang="en-US" sz="6000" dirty="0" err="1"/>
              <a:t>সবাইকে</a:t>
            </a:r>
            <a:endParaRPr lang="en-US" sz="6000" dirty="0"/>
          </a:p>
        </p:txBody>
      </p:sp>
      <p:pic>
        <p:nvPicPr>
          <p:cNvPr id="4" name="Picture 1" descr="Image result for flower">
            <a:extLst>
              <a:ext uri="{FF2B5EF4-FFF2-40B4-BE49-F238E27FC236}">
                <a16:creationId xmlns:a16="http://schemas.microsoft.com/office/drawing/2014/main" id="{00C309D9-43E7-4763-BC09-233F8E994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066800" y="763044"/>
            <a:ext cx="6248400" cy="327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304800" y="2667000"/>
            <a:ext cx="42672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হারিছুল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হক</a:t>
            </a:r>
            <a:endParaRPr kumimoji="0" lang="bn-BD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       </a:t>
            </a:r>
            <a:r>
              <a:rPr kumimoji="0" lang="bn-BD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কৃষ্ণপুর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খালিয়াজুরী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নেত্রকোণা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5DE26E-93FA-486D-BB2C-B68E595DCE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1438656" cy="180136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75F4AB-51C9-4025-9805-E3DACF8D19FB}"/>
              </a:ext>
            </a:extLst>
          </p:cNvPr>
          <p:cNvSpPr/>
          <p:nvPr/>
        </p:nvSpPr>
        <p:spPr>
          <a:xfrm>
            <a:off x="3200400" y="685800"/>
            <a:ext cx="2590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পরিচিতি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69B858-02AE-49FB-91C2-2DFE89DDFFC3}"/>
              </a:ext>
            </a:extLst>
          </p:cNvPr>
          <p:cNvSpPr txBox="1"/>
          <p:nvPr/>
        </p:nvSpPr>
        <p:spPr>
          <a:xfrm>
            <a:off x="3810000" y="2286000"/>
            <a:ext cx="502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/>
            <a:r>
              <a:rPr lang="bn-IN" sz="3200" b="1" dirty="0">
                <a:latin typeface="NikoshBAN" pitchFamily="2" charset="0"/>
                <a:cs typeface="NikoshBAN" pitchFamily="2" charset="0"/>
              </a:rPr>
              <a:t>শ্রেণীঃ   সপ্তম</a:t>
            </a:r>
          </a:p>
          <a:p>
            <a:pPr lvl="2"/>
            <a:r>
              <a:rPr lang="bn-IN" sz="3200" b="1" dirty="0">
                <a:latin typeface="NikoshBAN" pitchFamily="2" charset="0"/>
                <a:cs typeface="NikoshBAN" pitchFamily="2" charset="0"/>
              </a:rPr>
              <a:t>বিষয়ঃ  গণিত</a:t>
            </a:r>
          </a:p>
          <a:p>
            <a:pPr lvl="2"/>
            <a:r>
              <a:rPr lang="bn-IN" sz="3200" b="1" dirty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ধ্যা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য়ঃ  একাদশ</a:t>
            </a:r>
            <a:endParaRPr lang="bn-IN" sz="1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৫২ ৫৬ ৮৯ ৪৫ ৬৫ ৩৪ ৪৫ ৬৫ ৯৮ ৫৫ ৪৪ ৫৫ ৪৪ ১১ ৫৫ ৬৬ ৯৯ ১৪ ২৫ ৫৪ ৮৫ ৭৮ ৬৫ ৩২ ৬৫ ৯৮ ৩৫ ৬৫ ৯৮ ৩৫ ৬৫ ৩৫ ২৫ ২৫ ২৬ ২৮ ৯৫ ৪৫ ২৪ ৩২ ৩৫ ৬৫ ৩৬ ৪৫ ৬৫ ৪৪ ৭৭ ৮৮ ৫৬ ৫৮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752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এই পাঠ শেষে শিক্ষাথীরা............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333685"/>
            <a:ext cx="5867400" cy="35394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গনসংখ্যা সারনি কি তা ব্যাখ্যা ক্রতে পারবে।</a:t>
            </a:r>
          </a:p>
          <a:p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শ্রেণী ব্যবধানের মাধ্যমে অবিন্যস্ত উপাত্ত বিন্যাস্ত আকারে প্রকাশ করতে পারবে।</a:t>
            </a:r>
          </a:p>
          <a:p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আয়তলেখ অংকন করতে পারবে।</a:t>
            </a:r>
          </a:p>
          <a:p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আয়তলেখ হতে প্রচুরক বের করতে পারবে।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762000"/>
            <a:ext cx="2287806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শিখণ ফল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আজকের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পাঠ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rrr1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043849"/>
            <a:ext cx="2133600" cy="2476500"/>
          </a:xfrm>
          <a:prstGeom prst="rect">
            <a:avLst/>
          </a:prstGeom>
        </p:spPr>
      </p:pic>
      <p:pic>
        <p:nvPicPr>
          <p:cNvPr id="6" name="Picture 5" descr="ttt-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013" y="4139099"/>
            <a:ext cx="2895600" cy="2286000"/>
          </a:xfrm>
          <a:prstGeom prst="rect">
            <a:avLst/>
          </a:prstGeom>
        </p:spPr>
      </p:pic>
      <p:pic>
        <p:nvPicPr>
          <p:cNvPr id="7" name="Picture 6" descr="rrr1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486" y="2125680"/>
            <a:ext cx="2673027" cy="1782018"/>
          </a:xfrm>
          <a:prstGeom prst="rect">
            <a:avLst/>
          </a:prstGeom>
        </p:spPr>
      </p:pic>
      <p:pic>
        <p:nvPicPr>
          <p:cNvPr id="8" name="Picture 7" descr="www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434" y="4463666"/>
            <a:ext cx="2743200" cy="1826971"/>
          </a:xfrm>
          <a:prstGeom prst="rect">
            <a:avLst/>
          </a:prstGeom>
        </p:spPr>
      </p:pic>
      <p:pic>
        <p:nvPicPr>
          <p:cNvPr id="9" name="Picture 8" descr="rrr10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6043" y="379675"/>
            <a:ext cx="2704941" cy="1665848"/>
          </a:xfrm>
          <a:prstGeom prst="rect">
            <a:avLst/>
          </a:prstGeom>
        </p:spPr>
      </p:pic>
      <p:pic>
        <p:nvPicPr>
          <p:cNvPr id="10" name="Picture 9" descr="rrr10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40452" y="2069048"/>
            <a:ext cx="2667000" cy="1921669"/>
          </a:xfrm>
          <a:prstGeom prst="rect">
            <a:avLst/>
          </a:prstGeom>
        </p:spPr>
      </p:pic>
      <p:pic>
        <p:nvPicPr>
          <p:cNvPr id="11" name="Picture 10" descr="rrr10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4423" y="2180033"/>
            <a:ext cx="2462694" cy="218308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09801" y="13716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 ও উপাত্ত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876800"/>
            <a:ext cx="71628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lvl="1"/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 গুলিকে মানের ক্রমানুসারে সাজাও?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066800"/>
            <a:ext cx="6400800" cy="34163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৫২ ৫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৪৫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 ৩৪ ৪৫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 ৫৫ ৪৪ ৫৫ ৪৪ ৫৫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২৮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২৫ ৫৪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 ৩২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 ৩৫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 ৩৫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 ৩৫ ২৫ ২৫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২৬ ২৮ ৪৫ ২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৩২ ৩৫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 ৩৬ ৪৫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 ৪৪ ৫৬ ৫৮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৪৪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28600"/>
            <a:ext cx="2526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534400" cy="538609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মানের উধক্রমানুসারে সাজান হলঃ</a:t>
            </a:r>
          </a:p>
          <a:p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২৫,২৫,২৫,২৫,২৫,২৬,২৮,২৮,৩২,৩২,৩৪,৩৫,৩৫,৩৫,৩৫,৩৫,৩৫,৩৫,৩৫,৩৬,৩৬,৪৪,৪৪,৪৪,৪৪,৪৫,৪৫,৪৫,৪৫,৪৫,৪৫,৪৫,৫১,৫২,৫৪,৫৫,৫৫,৫৫,৫৬,৫৮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638800"/>
            <a:ext cx="830580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শ্রেণী ব্যাপ্তি ৫ ধরে গনসংখ্যা সারনি তৈরি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534400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৫২ ৫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৪৫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৫ ৩৪ ৪৫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৫ ৫৫ ৪৪ ৫৫ ৪৪ ৫৫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২৮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২৫ ৫৪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৫ ৩২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৫ ৩৫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৫ ৩৫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৫ ৩৫ ২৫ ২৫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২৬ ২৮ ৪৫ ২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৩২ ৩৫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৫ ৩৬ ৪৫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৫ ৪৪ ৫৬ ৫৮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৪৪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4993" y="304800"/>
            <a:ext cx="3843407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219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শ্রেণী</a:t>
                      </a:r>
                      <a:r>
                        <a:rPr lang="bn-BD" sz="3600" baseline="0" dirty="0">
                          <a:latin typeface="NikoshBAN" pitchFamily="2" charset="0"/>
                          <a:cs typeface="NikoshBAN" pitchFamily="2" charset="0"/>
                        </a:rPr>
                        <a:t> ব্যবধান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২৫ – ২৯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৩০ – ৩৪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৩৫ – ৩৯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৪০ – ৪৪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৪৫ – ৪৯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৫০ – ৫৪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৫৫ - ৫৯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81000"/>
            <a:ext cx="84582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 ব্যপ্তি ৫ নিয়ে গনস্নগখ্যা সারণি তৈরী করা হলঃ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327</TotalTime>
  <Words>457</Words>
  <Application>Microsoft Office PowerPoint</Application>
  <PresentationFormat>On-screen Show (4:3)</PresentationFormat>
  <Paragraphs>93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 IT Solution</dc:creator>
  <cp:lastModifiedBy>DOEL</cp:lastModifiedBy>
  <cp:revision>86</cp:revision>
  <dcterms:created xsi:type="dcterms:W3CDTF">2006-08-16T00:00:00Z</dcterms:created>
  <dcterms:modified xsi:type="dcterms:W3CDTF">2021-02-15T05:31:21Z</dcterms:modified>
</cp:coreProperties>
</file>