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6" r:id="rId2"/>
    <p:sldId id="258" r:id="rId3"/>
    <p:sldId id="259" r:id="rId4"/>
    <p:sldId id="261" r:id="rId5"/>
    <p:sldId id="262" r:id="rId6"/>
    <p:sldId id="263" r:id="rId7"/>
    <p:sldId id="272" r:id="rId8"/>
    <p:sldId id="264" r:id="rId9"/>
    <p:sldId id="265" r:id="rId10"/>
    <p:sldId id="266" r:id="rId11"/>
    <p:sldId id="274" r:id="rId12"/>
    <p:sldId id="275" r:id="rId13"/>
    <p:sldId id="273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C55619"/>
    <a:srgbClr val="FDF333"/>
    <a:srgbClr val="58EC44"/>
    <a:srgbClr val="F5EC3B"/>
    <a:srgbClr val="F87D38"/>
    <a:srgbClr val="99CCFF"/>
    <a:srgbClr val="339933"/>
    <a:srgbClr val="FF7C8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7D4AE-0359-4A07-A988-9AEFC2AE02A4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A2175-737C-48E4-86B4-8B4493A023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1784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2175-737C-48E4-86B4-8B4493A0236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4770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443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008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0938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3714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391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82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8389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5795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92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609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32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595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286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661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882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643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255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5AF2F6E-3FE0-41B7-BA7D-EEA3231F7497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458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A371DA-0CF6-4176-943C-D5ACD0866B05}"/>
              </a:ext>
            </a:extLst>
          </p:cNvPr>
          <p:cNvSpPr/>
          <p:nvPr/>
        </p:nvSpPr>
        <p:spPr>
          <a:xfrm>
            <a:off x="2683042" y="300790"/>
            <a:ext cx="6858000" cy="2105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/>
              <a:t>স্বাগতম</a:t>
            </a:r>
            <a:endParaRPr lang="en-US" sz="11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DCF817-9444-4A85-9601-A8A8F5EADD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041" y="2755233"/>
            <a:ext cx="6857999" cy="380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969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0" y="411163"/>
            <a:ext cx="9647238" cy="976312"/>
          </a:xfr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চিত্রগুলির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দিকে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তাকায়</a:t>
            </a:r>
            <a:r>
              <a:rPr lang="bn-BD" dirty="0">
                <a:solidFill>
                  <a:srgbClr val="FF0000"/>
                </a:solidFill>
              </a:rPr>
              <a:t> 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77200" y="1767839"/>
            <a:ext cx="3810000" cy="418052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B628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320040" y="1783078"/>
            <a:ext cx="3535680" cy="416528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D40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3009900" y="6058674"/>
            <a:ext cx="583692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/>
              <a:t>বাংলাদেশের বিজয় </a:t>
            </a:r>
            <a:endParaRPr lang="en-AU" sz="4000" dirty="0"/>
          </a:p>
        </p:txBody>
      </p:sp>
      <p:sp>
        <p:nvSpPr>
          <p:cNvPr id="2" name="Rectangle 1"/>
          <p:cNvSpPr/>
          <p:nvPr/>
        </p:nvSpPr>
        <p:spPr>
          <a:xfrm rot="10800000" flipH="1" flipV="1">
            <a:off x="4091941" y="1783077"/>
            <a:ext cx="3665220" cy="4165285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BE20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17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657599" y="515155"/>
            <a:ext cx="4662153" cy="117197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আদর্শ পাঠ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3786389" y="5872766"/>
            <a:ext cx="4533363" cy="9852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গদ্য থেকে কিছু অংশ পড়া </a:t>
            </a:r>
            <a:endParaRPr lang="en-AU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5C092C-379B-4403-857E-257877F8F4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146" y="2069432"/>
            <a:ext cx="5342021" cy="308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6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3166110" y="0"/>
            <a:ext cx="4499610" cy="2011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/>
              <a:t>সরব পাঠ </a:t>
            </a:r>
            <a:endParaRPr lang="en-AU" sz="4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83C0C6-C737-4AB5-B34D-AB43F7EE74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111" y="2886827"/>
            <a:ext cx="4798794" cy="31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0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415" y="119125"/>
            <a:ext cx="5576552" cy="7727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শব্দার্থ </a:t>
            </a:r>
            <a:endParaRPr lang="en-AU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1878" y="1619083"/>
            <a:ext cx="1777285" cy="119773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সুপ্রিমকোর্ট </a:t>
            </a:r>
            <a:endParaRPr lang="en-AU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43521" y="1614148"/>
            <a:ext cx="2427668" cy="10989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 </a:t>
            </a:r>
            <a:r>
              <a:rPr lang="bn-BD" sz="2800" dirty="0"/>
              <a:t>সর্বোচ্চ আদালত</a:t>
            </a:r>
            <a:endParaRPr lang="en-AU" sz="3200" dirty="0"/>
          </a:p>
        </p:txBody>
      </p:sp>
      <p:sp>
        <p:nvSpPr>
          <p:cNvPr id="6" name="Rectangle 5"/>
          <p:cNvSpPr/>
          <p:nvPr/>
        </p:nvSpPr>
        <p:spPr>
          <a:xfrm>
            <a:off x="1179275" y="3024387"/>
            <a:ext cx="1845970" cy="100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ওয়াপদা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7000" y="5567967"/>
            <a:ext cx="1777285" cy="10775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/>
              <a:t>ন্যাশনাল অ্যাসেম্বলি</a:t>
            </a:r>
            <a:endParaRPr lang="en-AU" sz="2400" dirty="0"/>
          </a:p>
        </p:txBody>
      </p:sp>
      <p:sp>
        <p:nvSpPr>
          <p:cNvPr id="8" name="Rectangle 7"/>
          <p:cNvSpPr/>
          <p:nvPr/>
        </p:nvSpPr>
        <p:spPr>
          <a:xfrm>
            <a:off x="9004482" y="4256466"/>
            <a:ext cx="2455574" cy="914400"/>
          </a:xfrm>
          <a:prstGeom prst="rect">
            <a:avLst/>
          </a:prstGeom>
          <a:solidFill>
            <a:srgbClr val="C556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/>
              <a:t>সামরিক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endParaRPr lang="en-AU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89242" y="2910625"/>
            <a:ext cx="2438404" cy="102816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/>
              <a:t>পানি ও বিদ্যুৎ ঊন্নয়ন বোর্ড </a:t>
            </a:r>
            <a:endParaRPr lang="en-AU" sz="2800" dirty="0"/>
          </a:p>
        </p:txBody>
      </p:sp>
      <p:sp>
        <p:nvSpPr>
          <p:cNvPr id="10" name="Rectangle 9"/>
          <p:cNvSpPr/>
          <p:nvPr/>
        </p:nvSpPr>
        <p:spPr>
          <a:xfrm>
            <a:off x="8986669" y="5488543"/>
            <a:ext cx="2427667" cy="112690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জাতীয় পরিষদ </a:t>
            </a:r>
            <a:endParaRPr lang="en-AU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24031" y="5488544"/>
            <a:ext cx="2481321" cy="112690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AU" dirty="0"/>
          </a:p>
        </p:txBody>
      </p:sp>
      <p:sp>
        <p:nvSpPr>
          <p:cNvPr id="12" name="Rectangle 11"/>
          <p:cNvSpPr/>
          <p:nvPr/>
        </p:nvSpPr>
        <p:spPr>
          <a:xfrm>
            <a:off x="4924031" y="4256466"/>
            <a:ext cx="2481321" cy="9144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AU" dirty="0"/>
          </a:p>
        </p:txBody>
      </p:sp>
      <p:sp>
        <p:nvSpPr>
          <p:cNvPr id="13" name="Rectangle 12"/>
          <p:cNvSpPr/>
          <p:nvPr/>
        </p:nvSpPr>
        <p:spPr>
          <a:xfrm>
            <a:off x="4932612" y="2910625"/>
            <a:ext cx="2472740" cy="1028162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AU" dirty="0"/>
          </a:p>
        </p:txBody>
      </p:sp>
      <p:sp>
        <p:nvSpPr>
          <p:cNvPr id="14" name="Rectangle 13"/>
          <p:cNvSpPr/>
          <p:nvPr/>
        </p:nvSpPr>
        <p:spPr>
          <a:xfrm>
            <a:off x="4932612" y="1614148"/>
            <a:ext cx="2472740" cy="1197736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AU" dirty="0"/>
          </a:p>
        </p:txBody>
      </p:sp>
      <p:sp>
        <p:nvSpPr>
          <p:cNvPr id="15" name="Rectangle 14"/>
          <p:cNvSpPr/>
          <p:nvPr/>
        </p:nvSpPr>
        <p:spPr>
          <a:xfrm>
            <a:off x="1220054" y="4256466"/>
            <a:ext cx="1805191" cy="101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মার্শাল-ল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89659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rgbClr val="339933">
                <a:tint val="44500"/>
                <a:satMod val="160000"/>
              </a:srgbClr>
            </a:gs>
            <a:gs pos="100000">
              <a:schemeClr val="accent6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/>
          <a:lstStyle/>
          <a:p>
            <a:pPr algn="ctr"/>
            <a:r>
              <a:rPr lang="bn-BD" dirty="0"/>
              <a:t>১৯৪৭ থেকে ১৯৭১ সাল পর্যন্ত গুরুত্বপূর্ণ ধাপঃ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0895"/>
          </a:xfrm>
          <a:gradFill flip="none" rotWithShape="1">
            <a:gsLst>
              <a:gs pos="0">
                <a:srgbClr val="339933">
                  <a:tint val="66000"/>
                  <a:satMod val="160000"/>
                </a:srgbClr>
              </a:gs>
              <a:gs pos="50000">
                <a:srgbClr val="339933">
                  <a:tint val="44500"/>
                  <a:satMod val="160000"/>
                </a:srgbClr>
              </a:gs>
              <a:gs pos="100000">
                <a:srgbClr val="339933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১৯৪৭ এর দেশ বিভাগ।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১৯৫২ সালের ভাষা-আন্দোলন।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১৯৫৪ সালের নির্বাচন 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১৯৫৮ সালের মার্শাল-ল।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১৯৬৬ এর ৬ দফা।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১৯৬৯ এর গণভ্যুত্থান।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১৯৭০ সালের নির্বাচন।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১৯৭১ সালের ৭ই মার্চ। </a:t>
            </a:r>
            <a:endParaRPr lang="en-AU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9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27100"/>
            <a:ext cx="4946650" cy="1014413"/>
          </a:xfr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anchor="ctr"/>
          <a:lstStyle/>
          <a:p>
            <a:pPr algn="ctr"/>
            <a:r>
              <a:rPr lang="bn-BD" dirty="0"/>
              <a:t>দলগত কাজ 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0" y="2085975"/>
            <a:ext cx="4946650" cy="3783013"/>
          </a:xfrm>
          <a:solidFill>
            <a:srgbClr val="99CCFF"/>
          </a:solidFill>
        </p:spPr>
        <p:txBody>
          <a:bodyPr anchor="ctr">
            <a:normAutofit/>
          </a:bodyPr>
          <a:lstStyle/>
          <a:p>
            <a:r>
              <a:rPr lang="bn-BD" sz="3200" dirty="0"/>
              <a:t>বঙ্গবন্ধুর ৭ই মার্চের ভাষণের কারণ </a:t>
            </a:r>
            <a:r>
              <a:rPr lang="en-US" sz="3200" dirty="0"/>
              <a:t>৩ </a:t>
            </a:r>
            <a:r>
              <a:rPr lang="bn-BD" sz="3200" dirty="0"/>
              <a:t>টি বাক্যে ব্যাখ্যা কর। </a:t>
            </a:r>
            <a:endParaRPr lang="en-AU" sz="3200" dirty="0"/>
          </a:p>
        </p:txBody>
      </p:sp>
      <p:sp>
        <p:nvSpPr>
          <p:cNvPr id="8" name="Rectangle 7"/>
          <p:cNvSpPr/>
          <p:nvPr/>
        </p:nvSpPr>
        <p:spPr>
          <a:xfrm>
            <a:off x="5795493" y="927100"/>
            <a:ext cx="4211392" cy="4941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9E7C1D-BE62-4CC0-933A-B571BA0548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492" y="927100"/>
            <a:ext cx="5060235" cy="494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30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/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59865" y="2552979"/>
            <a:ext cx="6684135" cy="23847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C556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dirty="0"/>
              <a:t>ছয় দফা কর্মসূচি কত সালে ঘোষণা করা হয়েছিল?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dirty="0"/>
              <a:t>শেখ মুজিবুর রহমানকে জাতির জনক বলা হয় কেন? </a:t>
            </a:r>
            <a:endParaRPr lang="en-AU" sz="3200" dirty="0"/>
          </a:p>
        </p:txBody>
      </p:sp>
      <p:sp>
        <p:nvSpPr>
          <p:cNvPr id="5" name="Horizontal Scroll 4"/>
          <p:cNvSpPr/>
          <p:nvPr/>
        </p:nvSpPr>
        <p:spPr>
          <a:xfrm>
            <a:off x="3515932" y="373489"/>
            <a:ext cx="4816699" cy="1429554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/>
              <a:t>মূল্যায়ণ</a:t>
            </a:r>
            <a:r>
              <a:rPr lang="bn-BD" dirty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274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807720" y="548640"/>
            <a:ext cx="3550920" cy="16306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/>
              <a:t>বাড়ির কাজ </a:t>
            </a:r>
            <a:endParaRPr lang="en-AU" sz="5400" dirty="0"/>
          </a:p>
        </p:txBody>
      </p:sp>
      <p:sp>
        <p:nvSpPr>
          <p:cNvPr id="5" name="Rounded Rectangle 4"/>
          <p:cNvSpPr/>
          <p:nvPr/>
        </p:nvSpPr>
        <p:spPr>
          <a:xfrm>
            <a:off x="807719" y="2179320"/>
            <a:ext cx="3956785" cy="4438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bn-BD" sz="3200" dirty="0"/>
              <a:t>পাকিস্তানি  শাসকগোষ্ঠী বাঙালিদের ক্ষমতা হস্তান্তর </a:t>
            </a:r>
            <a:r>
              <a:rPr lang="en-US" sz="2800" dirty="0" err="1"/>
              <a:t>না</a:t>
            </a:r>
            <a:r>
              <a:rPr lang="en-US" sz="2800" dirty="0"/>
              <a:t> </a:t>
            </a:r>
            <a:r>
              <a:rPr lang="en-US" sz="2800" dirty="0" err="1"/>
              <a:t>করার</a:t>
            </a:r>
            <a:r>
              <a:rPr lang="en-US" sz="2800" dirty="0"/>
              <a:t> </a:t>
            </a:r>
            <a:r>
              <a:rPr lang="en-US" sz="2800" dirty="0" err="1"/>
              <a:t>কারণ</a:t>
            </a:r>
            <a:r>
              <a:rPr lang="bn-BD" sz="2800" dirty="0"/>
              <a:t> </a:t>
            </a:r>
            <a:r>
              <a:rPr lang="bn-BD" sz="3200" dirty="0"/>
              <a:t>ব্যাখ্যা কর</a:t>
            </a:r>
            <a:r>
              <a:rPr lang="en-US" sz="3200" dirty="0"/>
              <a:t> ?</a:t>
            </a:r>
            <a:endParaRPr lang="bn-BD" sz="3200" dirty="0"/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/১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লাইনে লিখে আনবে।) </a:t>
            </a:r>
          </a:p>
          <a:p>
            <a:pPr algn="ctr"/>
            <a:endParaRPr lang="en-AU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E61516-12DF-4D86-9B60-557CD3F890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326" y="1558089"/>
            <a:ext cx="4969041" cy="425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8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 </a:t>
            </a:r>
            <a:endParaRPr lang="en-AU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9E0EB1-9FEF-4365-83A0-0759741774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389" y="2574759"/>
            <a:ext cx="7363327" cy="403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85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243841"/>
            <a:ext cx="9371012" cy="1446848"/>
          </a:xfrm>
        </p:spPr>
        <p:txBody>
          <a:bodyPr>
            <a:normAutofit/>
          </a:bodyPr>
          <a:lstStyle/>
          <a:p>
            <a:pPr algn="ctr"/>
            <a:r>
              <a:rPr lang="bn-BD" sz="7200" dirty="0"/>
              <a:t>পরিচিতি </a:t>
            </a:r>
            <a:endParaRPr lang="en-AU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7828" y="1681163"/>
            <a:ext cx="5157787" cy="823912"/>
          </a:xfrm>
        </p:spPr>
        <p:txBody>
          <a:bodyPr anchor="ctr">
            <a:normAutofit/>
          </a:bodyPr>
          <a:lstStyle/>
          <a:p>
            <a:pPr algn="ctr"/>
            <a:r>
              <a:rPr lang="bn-BD" sz="4000" dirty="0">
                <a:solidFill>
                  <a:srgbClr val="FF0000"/>
                </a:solidFill>
              </a:rPr>
              <a:t>উপস্থাপনায়</a:t>
            </a:r>
            <a:r>
              <a:rPr lang="bn-BD" sz="4000" dirty="0">
                <a:solidFill>
                  <a:schemeClr val="tx1"/>
                </a:solidFill>
              </a:rPr>
              <a:t> </a:t>
            </a:r>
            <a:endParaRPr lang="en-AU" sz="40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617029" y="2851484"/>
            <a:ext cx="3821245" cy="3007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মোহাম্মদ</a:t>
            </a:r>
            <a:r>
              <a:rPr lang="en-US" sz="2800" dirty="0"/>
              <a:t> </a:t>
            </a:r>
            <a:r>
              <a:rPr lang="en-US" sz="2800" dirty="0" err="1"/>
              <a:t>হারিছুল</a:t>
            </a:r>
            <a:r>
              <a:rPr lang="en-US" sz="2800" dirty="0"/>
              <a:t> </a:t>
            </a:r>
            <a:r>
              <a:rPr lang="en-US" sz="2800" dirty="0" err="1"/>
              <a:t>হক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সহকারী</a:t>
            </a:r>
            <a:r>
              <a:rPr lang="en-US" sz="2800" dirty="0"/>
              <a:t> </a:t>
            </a:r>
            <a:r>
              <a:rPr lang="en-US" sz="2800" dirty="0" err="1"/>
              <a:t>শিক্ষক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কৃষ্ণপুর</a:t>
            </a:r>
            <a:r>
              <a:rPr lang="en-US" sz="2800" dirty="0"/>
              <a:t> </a:t>
            </a:r>
            <a:r>
              <a:rPr lang="en-US" sz="2800" dirty="0" err="1"/>
              <a:t>আলিম</a:t>
            </a:r>
            <a:r>
              <a:rPr lang="en-US" sz="2800" dirty="0"/>
              <a:t> </a:t>
            </a:r>
            <a:r>
              <a:rPr lang="en-US" sz="2800" dirty="0" err="1"/>
              <a:t>মাদ্রাসা</a:t>
            </a:r>
            <a:r>
              <a:rPr lang="en-US" sz="2800" dirty="0"/>
              <a:t>।</a:t>
            </a:r>
          </a:p>
          <a:p>
            <a:pPr marL="0" indent="0">
              <a:buNone/>
            </a:pPr>
            <a:r>
              <a:rPr lang="en-US" sz="2800" dirty="0" err="1"/>
              <a:t>খালিয়াজুরী</a:t>
            </a:r>
            <a:r>
              <a:rPr lang="en-US" sz="2800" dirty="0"/>
              <a:t> , </a:t>
            </a:r>
            <a:r>
              <a:rPr lang="en-US" sz="2800" dirty="0" err="1"/>
              <a:t>নেত্রকোণা</a:t>
            </a:r>
            <a:r>
              <a:rPr lang="en-US" sz="2800" dirty="0"/>
              <a:t>।</a:t>
            </a:r>
            <a:endParaRPr lang="bn-BD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474721" y="1681163"/>
            <a:ext cx="7880668" cy="822960"/>
          </a:xfrm>
        </p:spPr>
        <p:txBody>
          <a:bodyPr anchor="ctr">
            <a:normAutofit/>
          </a:bodyPr>
          <a:lstStyle/>
          <a:p>
            <a:pPr algn="ctr"/>
            <a:r>
              <a:rPr lang="bn-BD" sz="4000" dirty="0">
                <a:solidFill>
                  <a:schemeClr val="tx1"/>
                </a:solidFill>
              </a:rPr>
              <a:t>শ্রেণিঃ ও বিষয়</a:t>
            </a:r>
            <a:endParaRPr lang="en-AU" sz="4000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67664" y="2851484"/>
            <a:ext cx="5066208" cy="316831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err="1"/>
              <a:t>শ্রেণিঃ</a:t>
            </a:r>
            <a:r>
              <a:rPr lang="en-US" sz="3200" dirty="0"/>
              <a:t> </a:t>
            </a:r>
            <a:r>
              <a:rPr lang="en-US" sz="3200" dirty="0" err="1"/>
              <a:t>দাঃ</a:t>
            </a:r>
            <a:r>
              <a:rPr lang="en-US" sz="3200" dirty="0"/>
              <a:t> </a:t>
            </a:r>
            <a:r>
              <a:rPr lang="en-US" sz="3200" dirty="0" err="1"/>
              <a:t>অষ্টম</a:t>
            </a:r>
            <a:endParaRPr lang="bn-BD" sz="3200" dirty="0"/>
          </a:p>
          <a:p>
            <a:pPr marL="0" indent="0">
              <a:buNone/>
            </a:pPr>
            <a:r>
              <a:rPr lang="en-US" sz="3200" dirty="0" err="1"/>
              <a:t>বিষয়ঃ</a:t>
            </a:r>
            <a:r>
              <a:rPr lang="en-US" sz="3200" dirty="0"/>
              <a:t> </a:t>
            </a:r>
            <a:r>
              <a:rPr lang="en-US" sz="3200" dirty="0" err="1"/>
              <a:t>সাহিত্য</a:t>
            </a:r>
            <a:r>
              <a:rPr lang="en-US" sz="3200" dirty="0"/>
              <a:t> </a:t>
            </a:r>
            <a:r>
              <a:rPr lang="en-US" sz="3200"/>
              <a:t>কনিকা</a:t>
            </a:r>
            <a:r>
              <a:rPr lang="en-US" sz="3200" dirty="0"/>
              <a:t>।</a:t>
            </a:r>
            <a:endParaRPr lang="bn-BD" sz="3200" dirty="0"/>
          </a:p>
          <a:p>
            <a:pPr marL="0" indent="0">
              <a:buNone/>
            </a:pPr>
            <a:r>
              <a:rPr lang="en-US" sz="3200" dirty="0" err="1"/>
              <a:t>পাঠঃ</a:t>
            </a:r>
            <a:r>
              <a:rPr lang="bn-BD" sz="3200" dirty="0"/>
              <a:t> </a:t>
            </a:r>
            <a:r>
              <a:rPr lang="en-US" sz="3200" dirty="0" err="1"/>
              <a:t>এবারের</a:t>
            </a:r>
            <a:r>
              <a:rPr lang="en-US" sz="3200" dirty="0"/>
              <a:t> </a:t>
            </a:r>
            <a:r>
              <a:rPr lang="en-US" sz="3200" dirty="0" err="1"/>
              <a:t>সংগ্রাম</a:t>
            </a:r>
            <a:r>
              <a:rPr lang="en-US" sz="3200" dirty="0"/>
              <a:t> </a:t>
            </a:r>
            <a:r>
              <a:rPr lang="en-US" sz="3200" dirty="0" err="1"/>
              <a:t>স্বাধীনতার</a:t>
            </a:r>
            <a:r>
              <a:rPr lang="en-US" sz="3200" dirty="0"/>
              <a:t> </a:t>
            </a:r>
            <a:r>
              <a:rPr lang="en-US" sz="3200" dirty="0" err="1"/>
              <a:t>সংগ্রাম</a:t>
            </a:r>
            <a:r>
              <a:rPr lang="en-US" sz="3200" dirty="0"/>
              <a:t>।</a:t>
            </a:r>
            <a:endParaRPr lang="bn-BD" sz="3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788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44415" y="234463"/>
            <a:ext cx="10591800" cy="1195752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713456"/>
            <a:ext cx="8170985" cy="4873832"/>
          </a:xfrm>
        </p:spPr>
      </p:pic>
    </p:spTree>
    <p:extLst>
      <p:ext uri="{BB962C8B-B14F-4D97-AF65-F5344CB8AC3E}">
        <p14:creationId xmlns:p14="http://schemas.microsoft.com/office/powerpoint/2010/main" val="250313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0560"/>
            <a:ext cx="10515600" cy="1447800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6600" dirty="0"/>
              <a:t> </a:t>
            </a:r>
            <a:endParaRPr lang="en-AU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84120"/>
            <a:ext cx="10515601" cy="3169920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bn-BD" sz="6000" dirty="0">
                <a:solidFill>
                  <a:srgbClr val="FF0000"/>
                </a:solidFill>
              </a:rPr>
              <a:t>এবারের সংগ্রাম স্বাধীনতার সংগ্রাম</a:t>
            </a:r>
          </a:p>
          <a:p>
            <a:pPr marL="0" indent="0" algn="ctr">
              <a:buNone/>
            </a:pPr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মুজিবুর রহমান</a:t>
            </a:r>
            <a:endParaRPr lang="en-AU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10800000" flipV="1">
            <a:off x="1737360" y="803285"/>
            <a:ext cx="8290560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আজকের</a:t>
            </a:r>
            <a:r>
              <a:rPr lang="en-US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66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পাঠ</a:t>
            </a:r>
            <a:r>
              <a:rPr lang="bn-BD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endParaRPr lang="en-AU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119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5400" dirty="0"/>
              <a:t>শিখনফল </a:t>
            </a:r>
            <a:endParaRPr lang="en-AU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অধ্যায় পাঠ শেষে শিক্ষার্থীরা-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>
                <a:solidFill>
                  <a:srgbClr val="FF0000"/>
                </a:solidFill>
              </a:rPr>
              <a:t>লেখক ব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ঙ্গবন্ধু শেখ মুজিবুর রহমান সম্পর্কে বলতে পারবে।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৭ই মার্চের ভাষণের গুরুত্ব উপলব্ধি করতে পারবে।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মুজিবুর রহমানের ছয় দফা কর্মসূচি ঘোষণা সম্পর্কে বলতে পারবে।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 বাংলাদেশ প্রতিষ্ঠায় বঙ্গবন্ধুর ভূমিকা সম্পর্কে বলতে পারবে ।</a:t>
            </a:r>
          </a:p>
          <a:p>
            <a:pPr marL="0" indent="0">
              <a:buNone/>
            </a:pPr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4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779520" y="1691640"/>
            <a:ext cx="5242560" cy="394716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810000" y="5897880"/>
            <a:ext cx="5212080" cy="7467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/>
              <a:t>শেখ মুজিবুর রহমান </a:t>
            </a:r>
            <a:endParaRPr lang="en-AU" sz="4000" dirty="0"/>
          </a:p>
        </p:txBody>
      </p:sp>
      <p:sp>
        <p:nvSpPr>
          <p:cNvPr id="10" name="Rectangle 9"/>
          <p:cNvSpPr/>
          <p:nvPr/>
        </p:nvSpPr>
        <p:spPr>
          <a:xfrm>
            <a:off x="4023360" y="487680"/>
            <a:ext cx="5135880" cy="7467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/>
              <a:t>চিত্রটি</a:t>
            </a:r>
            <a:r>
              <a:rPr lang="en-US" sz="5400" dirty="0"/>
              <a:t> </a:t>
            </a:r>
            <a:r>
              <a:rPr lang="en-US" sz="5400" dirty="0" err="1"/>
              <a:t>লক্ষ</a:t>
            </a:r>
            <a:r>
              <a:rPr lang="en-US" sz="5400" dirty="0"/>
              <a:t> </a:t>
            </a:r>
            <a:r>
              <a:rPr lang="en-US" sz="5400" dirty="0" err="1"/>
              <a:t>করি</a:t>
            </a:r>
            <a:r>
              <a:rPr lang="bn-BD" sz="5400" dirty="0"/>
              <a:t> 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3359750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47160" y="0"/>
            <a:ext cx="3322320" cy="173736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472440" y="1874520"/>
            <a:ext cx="2301240" cy="9601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/>
              <a:t>জন্মঃ </a:t>
            </a:r>
            <a:endParaRPr lang="en-AU" sz="4000" dirty="0"/>
          </a:p>
        </p:txBody>
      </p:sp>
      <p:sp>
        <p:nvSpPr>
          <p:cNvPr id="6" name="Rectangle 5"/>
          <p:cNvSpPr/>
          <p:nvPr/>
        </p:nvSpPr>
        <p:spPr>
          <a:xfrm>
            <a:off x="3657600" y="1874520"/>
            <a:ext cx="3611880" cy="97536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বার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8869680" y="1874520"/>
            <a:ext cx="2941320" cy="9753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১৯২০সাল ১৭ই মার্চ</a:t>
            </a:r>
            <a:endParaRPr lang="en-AU" sz="3200" dirty="0"/>
          </a:p>
        </p:txBody>
      </p:sp>
      <p:sp>
        <p:nvSpPr>
          <p:cNvPr id="8" name="Rectangle 7"/>
          <p:cNvSpPr/>
          <p:nvPr/>
        </p:nvSpPr>
        <p:spPr>
          <a:xfrm>
            <a:off x="472440" y="3610167"/>
            <a:ext cx="2301240" cy="10210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/>
              <a:t>মাতা ও পিতা </a:t>
            </a:r>
            <a:endParaRPr lang="en-AU" sz="3600" dirty="0"/>
          </a:p>
        </p:txBody>
      </p:sp>
      <p:sp>
        <p:nvSpPr>
          <p:cNvPr id="9" name="Rectangle 8"/>
          <p:cNvSpPr/>
          <p:nvPr/>
        </p:nvSpPr>
        <p:spPr>
          <a:xfrm>
            <a:off x="3657600" y="3610167"/>
            <a:ext cx="3611880" cy="102108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8869680" y="3588918"/>
            <a:ext cx="2941320" cy="104748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bn-BD" sz="2800" dirty="0"/>
              <a:t>শেখ লুৎফর রহমান</a:t>
            </a:r>
          </a:p>
          <a:p>
            <a:pPr algn="ctr"/>
            <a:r>
              <a:rPr lang="bn-BD" sz="2800" dirty="0"/>
              <a:t>মোছাঃ ফয়জুন্নেছা বেগম</a:t>
            </a:r>
          </a:p>
          <a:p>
            <a:pPr algn="ctr"/>
            <a:endParaRPr lang="en-AU" sz="2800" dirty="0"/>
          </a:p>
        </p:txBody>
      </p:sp>
      <p:sp>
        <p:nvSpPr>
          <p:cNvPr id="2" name="Rectangle 1"/>
          <p:cNvSpPr/>
          <p:nvPr/>
        </p:nvSpPr>
        <p:spPr>
          <a:xfrm>
            <a:off x="472440" y="5417282"/>
            <a:ext cx="2301240" cy="10455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/>
              <a:t>মৃত্যুঃ </a:t>
            </a:r>
            <a:endParaRPr lang="en-AU" sz="4000" dirty="0"/>
          </a:p>
        </p:txBody>
      </p:sp>
      <p:sp>
        <p:nvSpPr>
          <p:cNvPr id="3" name="Rectangle 2"/>
          <p:cNvSpPr/>
          <p:nvPr/>
        </p:nvSpPr>
        <p:spPr>
          <a:xfrm>
            <a:off x="3670049" y="5241699"/>
            <a:ext cx="3599431" cy="1105222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8869680" y="5314250"/>
            <a:ext cx="2941320" cy="110522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১৯৭৫সাল ১৫ আগষ্ট</a:t>
            </a:r>
            <a:endParaRPr lang="en-A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2987040"/>
            <a:ext cx="359943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/>
              <a:t>গোপালগঞ্জ এর টুঙ্গিপাড়ার মানচিত্র </a:t>
            </a:r>
            <a:endParaRPr lang="en-A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4715423"/>
            <a:ext cx="361188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/>
              <a:t>পিতা ও মাতার ছবি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6398437"/>
            <a:ext cx="359943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/>
              <a:t>বঙ্গবনধুর মাজার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76970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" grpId="0" animBg="1"/>
      <p:bldP spid="3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চিত্রগুলির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দিকে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তাকায়</a:t>
            </a:r>
            <a:r>
              <a:rPr lang="bn-BD" dirty="0">
                <a:solidFill>
                  <a:srgbClr val="FF0000"/>
                </a:solidFill>
              </a:rPr>
              <a:t> 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tx1"/>
            </a:solidFill>
          </a:ln>
        </p:spPr>
        <p:txBody>
          <a:bodyPr/>
          <a:lstStyle/>
          <a:p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tx1"/>
            </a:solidFill>
          </a:ln>
        </p:spPr>
        <p:txBody>
          <a:bodyPr/>
          <a:lstStyle/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3142445" y="6176963"/>
            <a:ext cx="408260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৭ই মার্চের ভাষণ 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0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5" grpId="0" build="p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br>
              <a:rPr lang="bn-BD" dirty="0"/>
            </a:b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3612524" y="6244966"/>
            <a:ext cx="4495156" cy="521594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ছয় দফা কর্মসূচি</a:t>
            </a:r>
            <a:endParaRPr lang="en-AU" sz="2800" dirty="0"/>
          </a:p>
        </p:txBody>
      </p:sp>
      <p:sp>
        <p:nvSpPr>
          <p:cNvPr id="7" name="Rectangle 6"/>
          <p:cNvSpPr/>
          <p:nvPr/>
        </p:nvSpPr>
        <p:spPr>
          <a:xfrm>
            <a:off x="838200" y="695459"/>
            <a:ext cx="10366420" cy="92333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>
                <a:solidFill>
                  <a:srgbClr val="FF0000"/>
                </a:solidFill>
              </a:rPr>
              <a:t>চিত্রগুলির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দিকে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তাকায়</a:t>
            </a:r>
            <a:r>
              <a:rPr lang="bn-BD" sz="5400" dirty="0">
                <a:solidFill>
                  <a:srgbClr val="FF0000"/>
                </a:solidFill>
              </a:rPr>
              <a:t> </a:t>
            </a:r>
            <a:r>
              <a:rPr lang="bn-BD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 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753727"/>
            <a:ext cx="5181600" cy="44193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919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458</TotalTime>
  <Words>274</Words>
  <Application>Microsoft Office PowerPoint</Application>
  <PresentationFormat>Widescreen</PresentationFormat>
  <Paragraphs>78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NikoshBAN</vt:lpstr>
      <vt:lpstr>Wingdings</vt:lpstr>
      <vt:lpstr>Wingdings 3</vt:lpstr>
      <vt:lpstr>Ion Boardroom</vt:lpstr>
      <vt:lpstr>PowerPoint Presentation</vt:lpstr>
      <vt:lpstr>পরিচিতি </vt:lpstr>
      <vt:lpstr>ছবিতে কি দেখতে পাচ্ছ ? </vt:lpstr>
      <vt:lpstr> </vt:lpstr>
      <vt:lpstr>শিখনফল </vt:lpstr>
      <vt:lpstr>PowerPoint Presentation</vt:lpstr>
      <vt:lpstr>PowerPoint Presentation</vt:lpstr>
      <vt:lpstr>চিত্রগুলির দিকে তাকায় </vt:lpstr>
      <vt:lpstr>   </vt:lpstr>
      <vt:lpstr>চিত্রগুলির দিকে তাকায় </vt:lpstr>
      <vt:lpstr>PowerPoint Presentation</vt:lpstr>
      <vt:lpstr>PowerPoint Presentation</vt:lpstr>
      <vt:lpstr>PowerPoint Presentation</vt:lpstr>
      <vt:lpstr>১৯৪৭ থেকে ১৯৭১ সাল পর্যন্ত গুরুত্বপূর্ণ ধাপঃ</vt:lpstr>
      <vt:lpstr>দলগত কাজ </vt:lpstr>
      <vt:lpstr>PowerPoint Presentation</vt:lpstr>
      <vt:lpstr>PowerPoint Presentation</vt:lpstr>
      <vt:lpstr>আল্লাহ হাফেজ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DOEL</cp:lastModifiedBy>
  <cp:revision>153</cp:revision>
  <dcterms:created xsi:type="dcterms:W3CDTF">2016-03-12T08:53:33Z</dcterms:created>
  <dcterms:modified xsi:type="dcterms:W3CDTF">2021-02-15T13:35:49Z</dcterms:modified>
</cp:coreProperties>
</file>