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2" r:id="rId3"/>
    <p:sldId id="273" r:id="rId4"/>
    <p:sldId id="269" r:id="rId5"/>
    <p:sldId id="258" r:id="rId6"/>
    <p:sldId id="270" r:id="rId7"/>
    <p:sldId id="259" r:id="rId8"/>
    <p:sldId id="257" r:id="rId9"/>
    <p:sldId id="260" r:id="rId10"/>
    <p:sldId id="261" r:id="rId11"/>
    <p:sldId id="262" r:id="rId12"/>
    <p:sldId id="277" r:id="rId13"/>
    <p:sldId id="263" r:id="rId14"/>
    <p:sldId id="264" r:id="rId15"/>
    <p:sldId id="265" r:id="rId16"/>
    <p:sldId id="267" r:id="rId17"/>
    <p:sldId id="276"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7" autoAdjust="0"/>
    <p:restoredTop sz="94660"/>
  </p:normalViewPr>
  <p:slideViewPr>
    <p:cSldViewPr snapToGrid="0">
      <p:cViewPr varScale="1">
        <p:scale>
          <a:sx n="29" d="100"/>
          <a:sy n="29" d="100"/>
        </p:scale>
        <p:origin x="4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D1F4D-D24F-4417-B28B-445D3D9A8546}" type="datetimeFigureOut">
              <a:rPr lang="en-US" smtClean="0"/>
              <a:t>07/21/20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40909915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D1F4D-D24F-4417-B28B-445D3D9A8546}" type="datetimeFigureOut">
              <a:rPr lang="en-US" smtClean="0"/>
              <a:t>07/21/20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4561360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D1F4D-D24F-4417-B28B-445D3D9A8546}" type="datetimeFigureOut">
              <a:rPr lang="en-US" smtClean="0"/>
              <a:t>07/21/20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3542712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D1F4D-D24F-4417-B28B-445D3D9A8546}" type="datetimeFigureOut">
              <a:rPr lang="en-US" smtClean="0"/>
              <a:t>07/21/20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9757425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D1F4D-D24F-4417-B28B-445D3D9A8546}" type="datetimeFigureOut">
              <a:rPr lang="en-US" smtClean="0"/>
              <a:t>07/21/20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7311891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D1F4D-D24F-4417-B28B-445D3D9A8546}" type="datetimeFigureOut">
              <a:rPr lang="en-US" smtClean="0"/>
              <a:t>07/21/20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8309143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D1F4D-D24F-4417-B28B-445D3D9A8546}" type="datetimeFigureOut">
              <a:rPr lang="en-US" smtClean="0"/>
              <a:t>07/21/20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1812992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D1F4D-D24F-4417-B28B-445D3D9A8546}" type="datetimeFigureOut">
              <a:rPr lang="en-US" smtClean="0"/>
              <a:t>07/21/20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0995989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D1F4D-D24F-4417-B28B-445D3D9A8546}" type="datetimeFigureOut">
              <a:rPr lang="en-US" smtClean="0"/>
              <a:t>07/21/20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5519501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D1F4D-D24F-4417-B28B-445D3D9A8546}" type="datetimeFigureOut">
              <a:rPr lang="en-US" smtClean="0"/>
              <a:t>07/21/20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11543203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D1F4D-D24F-4417-B28B-445D3D9A8546}" type="datetimeFigureOut">
              <a:rPr lang="en-US" smtClean="0"/>
              <a:t>07/21/20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42392149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3000">
              <a:srgbClr val="FFFF00"/>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D1F4D-D24F-4417-B28B-445D3D9A8546}" type="datetimeFigureOut">
              <a:rPr lang="en-US" smtClean="0"/>
              <a:t>07/21/20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26E14E-28F7-4E0A-B12A-22F8ED7E153F}" type="slidenum">
              <a:rPr lang="en-US" smtClean="0"/>
              <a:t>‹#›</a:t>
            </a:fld>
            <a:endParaRPr lang="en-US"/>
          </a:p>
        </p:txBody>
      </p:sp>
    </p:spTree>
    <p:extLst>
      <p:ext uri="{BB962C8B-B14F-4D97-AF65-F5344CB8AC3E}">
        <p14:creationId xmlns:p14="http://schemas.microsoft.com/office/powerpoint/2010/main" val="2178317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79264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5423" y="462283"/>
            <a:ext cx="7254908" cy="5016758"/>
          </a:xfrm>
          <a:prstGeom prst="rect">
            <a:avLst/>
          </a:prstGeom>
        </p:spPr>
        <p:txBody>
          <a:bodyPr wrap="square">
            <a:spAutoFit/>
          </a:bodyPr>
          <a:lstStyle/>
          <a:p>
            <a:r>
              <a:rPr lang="en-US" sz="3200" dirty="0"/>
              <a:t>c. Future- Object’s subject+ shall be being/will be being+ Verb’s past participle+ by+ subject’s object</a:t>
            </a:r>
          </a:p>
          <a:p>
            <a:endParaRPr lang="en-US" sz="3200" dirty="0"/>
          </a:p>
          <a:p>
            <a:r>
              <a:rPr lang="en-US" sz="3200" dirty="0"/>
              <a:t>Example:</a:t>
            </a:r>
          </a:p>
          <a:p>
            <a:endParaRPr lang="en-US" sz="3200" dirty="0"/>
          </a:p>
          <a:p>
            <a:r>
              <a:rPr lang="en-US" sz="3200" dirty="0"/>
              <a:t>She will be praising me. (Active)</a:t>
            </a:r>
          </a:p>
          <a:p>
            <a:r>
              <a:rPr lang="en-US" sz="3200" dirty="0"/>
              <a:t>I shall be being praised by her. (Passive)</a:t>
            </a:r>
          </a:p>
          <a:p>
            <a:r>
              <a:rPr lang="en-US" sz="3200" dirty="0"/>
              <a:t>She will be praising them. (Active)</a:t>
            </a:r>
          </a:p>
          <a:p>
            <a:r>
              <a:rPr lang="en-US" sz="3200" dirty="0"/>
              <a:t>They will be being praised by her. (Passive)</a:t>
            </a:r>
          </a:p>
        </p:txBody>
      </p:sp>
      <p:graphicFrame>
        <p:nvGraphicFramePr>
          <p:cNvPr id="2" name="Table 1"/>
          <p:cNvGraphicFramePr>
            <a:graphicFrameLocks noGrp="1"/>
          </p:cNvGraphicFramePr>
          <p:nvPr>
            <p:extLst>
              <p:ext uri="{D42A27DB-BD31-4B8C-83A1-F6EECF244321}">
                <p14:modId xmlns:p14="http://schemas.microsoft.com/office/powerpoint/2010/main" val="4055608785"/>
              </p:ext>
            </p:extLst>
          </p:nvPr>
        </p:nvGraphicFramePr>
        <p:xfrm>
          <a:off x="7393576" y="784810"/>
          <a:ext cx="4650378" cy="5242560"/>
        </p:xfrm>
        <a:graphic>
          <a:graphicData uri="http://schemas.openxmlformats.org/drawingml/2006/table">
            <a:tbl>
              <a:tblPr firstRow="1" bandRow="1">
                <a:tableStyleId>{5C22544A-7EE6-4342-B048-85BDC9FD1C3A}</a:tableStyleId>
              </a:tblPr>
              <a:tblGrid>
                <a:gridCol w="2325189">
                  <a:extLst>
                    <a:ext uri="{9D8B030D-6E8A-4147-A177-3AD203B41FA5}">
                      <a16:colId xmlns:a16="http://schemas.microsoft.com/office/drawing/2014/main" val="2571466641"/>
                    </a:ext>
                  </a:extLst>
                </a:gridCol>
                <a:gridCol w="2325189">
                  <a:extLst>
                    <a:ext uri="{9D8B030D-6E8A-4147-A177-3AD203B41FA5}">
                      <a16:colId xmlns:a16="http://schemas.microsoft.com/office/drawing/2014/main" val="4038983595"/>
                    </a:ext>
                  </a:extLst>
                </a:gridCol>
              </a:tblGrid>
              <a:tr h="370840">
                <a:tc>
                  <a:txBody>
                    <a:bodyPr/>
                    <a:lstStyle/>
                    <a:p>
                      <a:r>
                        <a:rPr lang="en-US" sz="3200" dirty="0" smtClean="0"/>
                        <a:t>Active</a:t>
                      </a:r>
                      <a:endParaRPr lang="en-US" sz="3200" dirty="0"/>
                    </a:p>
                  </a:txBody>
                  <a:tcPr/>
                </a:tc>
                <a:tc>
                  <a:txBody>
                    <a:bodyPr/>
                    <a:lstStyle/>
                    <a:p>
                      <a:r>
                        <a:rPr lang="en-US" sz="3200" dirty="0" smtClean="0"/>
                        <a:t>Passive</a:t>
                      </a:r>
                      <a:endParaRPr lang="en-US" sz="3200" dirty="0"/>
                    </a:p>
                  </a:txBody>
                  <a:tcPr/>
                </a:tc>
                <a:extLst>
                  <a:ext uri="{0D108BD9-81ED-4DB2-BD59-A6C34878D82A}">
                    <a16:rowId xmlns:a16="http://schemas.microsoft.com/office/drawing/2014/main" val="2119059280"/>
                  </a:ext>
                </a:extLst>
              </a:tr>
              <a:tr h="370840">
                <a:tc>
                  <a:txBody>
                    <a:bodyPr/>
                    <a:lstStyle/>
                    <a:p>
                      <a:r>
                        <a:rPr lang="en-US" sz="3200" dirty="0" smtClean="0"/>
                        <a:t>Present </a:t>
                      </a:r>
                      <a:r>
                        <a:rPr lang="en-US" sz="3200" dirty="0" smtClean="0"/>
                        <a:t>continuous</a:t>
                      </a:r>
                      <a:endParaRPr lang="en-US" sz="3200" dirty="0"/>
                    </a:p>
                  </a:txBody>
                  <a:tcPr/>
                </a:tc>
                <a:tc>
                  <a:txBody>
                    <a:bodyPr/>
                    <a:lstStyle/>
                    <a:p>
                      <a:r>
                        <a:rPr lang="en-US" sz="3200" dirty="0" smtClean="0"/>
                        <a:t>Am being/is being/are being </a:t>
                      </a:r>
                      <a:endParaRPr lang="en-US" sz="3200" dirty="0"/>
                    </a:p>
                  </a:txBody>
                  <a:tcPr/>
                </a:tc>
                <a:extLst>
                  <a:ext uri="{0D108BD9-81ED-4DB2-BD59-A6C34878D82A}">
                    <a16:rowId xmlns:a16="http://schemas.microsoft.com/office/drawing/2014/main" val="1154749996"/>
                  </a:ext>
                </a:extLst>
              </a:tr>
              <a:tr h="370840">
                <a:tc>
                  <a:txBody>
                    <a:bodyPr/>
                    <a:lstStyle/>
                    <a:p>
                      <a:r>
                        <a:rPr lang="en-US" sz="3200" b="1" dirty="0" smtClean="0"/>
                        <a:t>Past </a:t>
                      </a:r>
                      <a:r>
                        <a:rPr lang="en-US" sz="3200" dirty="0" smtClean="0"/>
                        <a:t>continuous</a:t>
                      </a:r>
                      <a:endParaRPr lang="en-US" sz="3200" dirty="0"/>
                    </a:p>
                  </a:txBody>
                  <a:tcPr/>
                </a:tc>
                <a:tc>
                  <a:txBody>
                    <a:bodyPr/>
                    <a:lstStyle/>
                    <a:p>
                      <a:r>
                        <a:rPr lang="en-US" sz="3200" dirty="0" smtClean="0"/>
                        <a:t>Was being/were being</a:t>
                      </a:r>
                      <a:endParaRPr lang="en-US" sz="3200" dirty="0"/>
                    </a:p>
                  </a:txBody>
                  <a:tcPr/>
                </a:tc>
                <a:extLst>
                  <a:ext uri="{0D108BD9-81ED-4DB2-BD59-A6C34878D82A}">
                    <a16:rowId xmlns:a16="http://schemas.microsoft.com/office/drawing/2014/main" val="3241336523"/>
                  </a:ext>
                </a:extLst>
              </a:tr>
              <a:tr h="370840">
                <a:tc>
                  <a:txBody>
                    <a:bodyPr/>
                    <a:lstStyle/>
                    <a:p>
                      <a:r>
                        <a:rPr lang="en-US" sz="3200" dirty="0" smtClean="0"/>
                        <a:t>Future </a:t>
                      </a:r>
                      <a:r>
                        <a:rPr lang="en-US" sz="3200" dirty="0" smtClean="0"/>
                        <a:t>continuous</a:t>
                      </a:r>
                      <a:endParaRPr lang="en-US" sz="3200" dirty="0"/>
                    </a:p>
                  </a:txBody>
                  <a:tcPr/>
                </a:tc>
                <a:tc>
                  <a:txBody>
                    <a:bodyPr/>
                    <a:lstStyle/>
                    <a:p>
                      <a:r>
                        <a:rPr lang="en-US" sz="3200" dirty="0" smtClean="0"/>
                        <a:t>Shall </a:t>
                      </a:r>
                      <a:r>
                        <a:rPr lang="en-US" sz="3200" dirty="0" smtClean="0"/>
                        <a:t>be being/will</a:t>
                      </a:r>
                      <a:r>
                        <a:rPr lang="en-US" sz="3200" baseline="0" dirty="0" smtClean="0"/>
                        <a:t> be </a:t>
                      </a:r>
                      <a:r>
                        <a:rPr lang="en-US" sz="3200" dirty="0" smtClean="0"/>
                        <a:t>being</a:t>
                      </a:r>
                      <a:endParaRPr lang="en-US" sz="3200" dirty="0"/>
                    </a:p>
                  </a:txBody>
                  <a:tcPr/>
                </a:tc>
                <a:extLst>
                  <a:ext uri="{0D108BD9-81ED-4DB2-BD59-A6C34878D82A}">
                    <a16:rowId xmlns:a16="http://schemas.microsoft.com/office/drawing/2014/main" val="4285003391"/>
                  </a:ext>
                </a:extLst>
              </a:tr>
            </a:tbl>
          </a:graphicData>
        </a:graphic>
      </p:graphicFrame>
    </p:spTree>
    <p:extLst>
      <p:ext uri="{BB962C8B-B14F-4D97-AF65-F5344CB8AC3E}">
        <p14:creationId xmlns:p14="http://schemas.microsoft.com/office/powerpoint/2010/main" val="22573854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1" y="142416"/>
            <a:ext cx="6675119" cy="6555641"/>
          </a:xfrm>
          <a:prstGeom prst="rect">
            <a:avLst/>
          </a:prstGeom>
          <a:ln w="38100">
            <a:solidFill>
              <a:schemeClr val="accent1"/>
            </a:solidFill>
          </a:ln>
        </p:spPr>
        <p:txBody>
          <a:bodyPr wrap="square">
            <a:spAutoFit/>
          </a:bodyPr>
          <a:lstStyle/>
          <a:p>
            <a:r>
              <a:rPr lang="en-US" sz="2800" b="1" u="sng" dirty="0"/>
              <a:t>⇒Structure of </a:t>
            </a:r>
            <a:r>
              <a:rPr lang="en-US" sz="2800" b="1" u="sng" dirty="0" smtClean="0"/>
              <a:t>perfect </a:t>
            </a:r>
            <a:r>
              <a:rPr lang="en-US" sz="2800" b="1" u="sng" dirty="0"/>
              <a:t>tense-</a:t>
            </a:r>
          </a:p>
          <a:p>
            <a:endParaRPr lang="en-US" sz="2800" dirty="0" smtClean="0"/>
          </a:p>
          <a:p>
            <a:r>
              <a:rPr lang="en-US" sz="2800" dirty="0" smtClean="0"/>
              <a:t>a</a:t>
            </a:r>
            <a:r>
              <a:rPr lang="en-US" sz="2800" dirty="0"/>
              <a:t>. </a:t>
            </a:r>
            <a:r>
              <a:rPr lang="en-US" sz="2800" b="1" dirty="0"/>
              <a:t>Present-</a:t>
            </a:r>
            <a:r>
              <a:rPr lang="en-US" sz="2800" dirty="0"/>
              <a:t> Object’s subject+ has been/ have been+ Verb’s past participle+ by+ subject’s </a:t>
            </a:r>
            <a:r>
              <a:rPr lang="en-US" sz="2800" dirty="0" smtClean="0"/>
              <a:t>object</a:t>
            </a:r>
            <a:endParaRPr lang="en-US" sz="2800" dirty="0"/>
          </a:p>
          <a:p>
            <a:r>
              <a:rPr lang="en-US" sz="2800" dirty="0"/>
              <a:t>Example</a:t>
            </a:r>
            <a:r>
              <a:rPr lang="en-US" sz="2800" dirty="0" smtClean="0"/>
              <a:t>:</a:t>
            </a:r>
            <a:endParaRPr lang="en-US" sz="2800" dirty="0"/>
          </a:p>
          <a:p>
            <a:r>
              <a:rPr lang="en-US" sz="2800" dirty="0"/>
              <a:t>She has praised him. (Active)</a:t>
            </a:r>
          </a:p>
          <a:p>
            <a:r>
              <a:rPr lang="en-US" sz="2800" dirty="0"/>
              <a:t>He has been praised by her. (Passive)</a:t>
            </a:r>
          </a:p>
          <a:p>
            <a:r>
              <a:rPr lang="en-US" sz="2800" dirty="0"/>
              <a:t>She has praised me. (Active)</a:t>
            </a:r>
          </a:p>
          <a:p>
            <a:r>
              <a:rPr lang="en-US" sz="2800" dirty="0"/>
              <a:t>I have been praised by her. (Passive)</a:t>
            </a:r>
          </a:p>
          <a:p>
            <a:r>
              <a:rPr lang="en-US" sz="2800" dirty="0"/>
              <a:t>b. </a:t>
            </a:r>
            <a:r>
              <a:rPr lang="en-US" sz="2800" b="1" dirty="0"/>
              <a:t>Past</a:t>
            </a:r>
            <a:r>
              <a:rPr lang="en-US" sz="2800" dirty="0"/>
              <a:t>- Object’s subject+ had been+ Verb’s past participle+ by+ subject’s </a:t>
            </a:r>
            <a:r>
              <a:rPr lang="en-US" sz="2800" dirty="0" smtClean="0"/>
              <a:t>object</a:t>
            </a:r>
            <a:endParaRPr lang="en-US" sz="2800" dirty="0"/>
          </a:p>
          <a:p>
            <a:r>
              <a:rPr lang="en-US" sz="2800" dirty="0"/>
              <a:t>Example</a:t>
            </a:r>
            <a:r>
              <a:rPr lang="en-US" sz="2800" dirty="0" smtClean="0"/>
              <a:t>:</a:t>
            </a:r>
            <a:endParaRPr lang="en-US" sz="2800" dirty="0"/>
          </a:p>
          <a:p>
            <a:r>
              <a:rPr lang="en-US" sz="2800" dirty="0"/>
              <a:t>She had praised me. (Active)</a:t>
            </a:r>
          </a:p>
          <a:p>
            <a:r>
              <a:rPr lang="en-US" sz="2800" dirty="0"/>
              <a:t>I had been praised by her. (Passive</a:t>
            </a:r>
            <a:r>
              <a:rPr lang="en-US" sz="2800" dirty="0" smtClean="0"/>
              <a:t>)</a:t>
            </a:r>
            <a:endParaRPr lang="en-US" sz="2800" dirty="0"/>
          </a:p>
        </p:txBody>
      </p:sp>
      <p:sp>
        <p:nvSpPr>
          <p:cNvPr id="3" name="Rectangle 2"/>
          <p:cNvSpPr/>
          <p:nvPr/>
        </p:nvSpPr>
        <p:spPr>
          <a:xfrm>
            <a:off x="6984612" y="142416"/>
            <a:ext cx="5003073" cy="6555641"/>
          </a:xfrm>
          <a:prstGeom prst="rect">
            <a:avLst/>
          </a:prstGeom>
          <a:ln w="28575">
            <a:solidFill>
              <a:schemeClr val="accent1"/>
            </a:solidFill>
          </a:ln>
        </p:spPr>
        <p:txBody>
          <a:bodyPr wrap="square">
            <a:spAutoFit/>
          </a:bodyPr>
          <a:lstStyle/>
          <a:p>
            <a:r>
              <a:rPr lang="en-US" sz="2800" dirty="0"/>
              <a:t>c.</a:t>
            </a:r>
            <a:r>
              <a:rPr lang="en-US" sz="2800" b="1" dirty="0"/>
              <a:t> Future- </a:t>
            </a:r>
            <a:r>
              <a:rPr lang="en-US" sz="2800" dirty="0"/>
              <a:t>Object’s subject+ shall have been/ will have been+ Verb’s past participle+ by+ subject’s object</a:t>
            </a:r>
          </a:p>
          <a:p>
            <a:endParaRPr lang="en-US" sz="2800" dirty="0"/>
          </a:p>
          <a:p>
            <a:r>
              <a:rPr lang="en-US" sz="2800" dirty="0"/>
              <a:t>Example:</a:t>
            </a:r>
          </a:p>
          <a:p>
            <a:endParaRPr lang="en-US" sz="2800" dirty="0"/>
          </a:p>
          <a:p>
            <a:r>
              <a:rPr lang="en-US" sz="2800" dirty="0"/>
              <a:t>She will have praised me. (Active)</a:t>
            </a:r>
          </a:p>
          <a:p>
            <a:r>
              <a:rPr lang="en-US" sz="2800" dirty="0"/>
              <a:t>I shall have been praised by her. (Passive)</a:t>
            </a:r>
          </a:p>
          <a:p>
            <a:r>
              <a:rPr lang="en-US" sz="2800" dirty="0"/>
              <a:t>She will have praised him. (Active)</a:t>
            </a:r>
          </a:p>
          <a:p>
            <a:r>
              <a:rPr lang="en-US" sz="2800" dirty="0"/>
              <a:t>He will have been praised by her. (Passive)</a:t>
            </a:r>
          </a:p>
        </p:txBody>
      </p:sp>
    </p:spTree>
    <p:extLst>
      <p:ext uri="{BB962C8B-B14F-4D97-AF65-F5344CB8AC3E}">
        <p14:creationId xmlns:p14="http://schemas.microsoft.com/office/powerpoint/2010/main" val="41900360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9126" y="181604"/>
            <a:ext cx="5003073" cy="6555641"/>
          </a:xfrm>
          <a:prstGeom prst="rect">
            <a:avLst/>
          </a:prstGeom>
          <a:ln w="28575">
            <a:solidFill>
              <a:schemeClr val="accent1"/>
            </a:solidFill>
          </a:ln>
        </p:spPr>
        <p:txBody>
          <a:bodyPr wrap="square">
            <a:spAutoFit/>
          </a:bodyPr>
          <a:lstStyle/>
          <a:p>
            <a:r>
              <a:rPr lang="en-US" sz="2800" dirty="0"/>
              <a:t>c.</a:t>
            </a:r>
            <a:r>
              <a:rPr lang="en-US" sz="2800" b="1" dirty="0"/>
              <a:t> Future- </a:t>
            </a:r>
            <a:r>
              <a:rPr lang="en-US" sz="2800" dirty="0"/>
              <a:t>Object’s subject+ shall have been/ will have been+ Verb’s past participle+ by+ subject’s object</a:t>
            </a:r>
          </a:p>
          <a:p>
            <a:endParaRPr lang="en-US" sz="2800" dirty="0"/>
          </a:p>
          <a:p>
            <a:r>
              <a:rPr lang="en-US" sz="2800" dirty="0"/>
              <a:t>Example:</a:t>
            </a:r>
          </a:p>
          <a:p>
            <a:endParaRPr lang="en-US" sz="2800" dirty="0"/>
          </a:p>
          <a:p>
            <a:r>
              <a:rPr lang="en-US" sz="2800" dirty="0"/>
              <a:t>She will have praised me. (Active)</a:t>
            </a:r>
          </a:p>
          <a:p>
            <a:r>
              <a:rPr lang="en-US" sz="2800" dirty="0"/>
              <a:t>I shall have been praised by her. (Passive)</a:t>
            </a:r>
          </a:p>
          <a:p>
            <a:r>
              <a:rPr lang="en-US" sz="2800" dirty="0"/>
              <a:t>She will have praised him. (Active)</a:t>
            </a:r>
          </a:p>
          <a:p>
            <a:r>
              <a:rPr lang="en-US" sz="2800" dirty="0"/>
              <a:t>He will have been praised by her. (Passive)</a:t>
            </a:r>
          </a:p>
        </p:txBody>
      </p:sp>
      <p:graphicFrame>
        <p:nvGraphicFramePr>
          <p:cNvPr id="4" name="Table 3"/>
          <p:cNvGraphicFramePr>
            <a:graphicFrameLocks noGrp="1"/>
          </p:cNvGraphicFramePr>
          <p:nvPr>
            <p:extLst>
              <p:ext uri="{D42A27DB-BD31-4B8C-83A1-F6EECF244321}">
                <p14:modId xmlns:p14="http://schemas.microsoft.com/office/powerpoint/2010/main" val="2132929627"/>
              </p:ext>
            </p:extLst>
          </p:nvPr>
        </p:nvGraphicFramePr>
        <p:xfrm>
          <a:off x="5930537" y="1569664"/>
          <a:ext cx="5891350" cy="3779520"/>
        </p:xfrm>
        <a:graphic>
          <a:graphicData uri="http://schemas.openxmlformats.org/drawingml/2006/table">
            <a:tbl>
              <a:tblPr firstRow="1" bandRow="1">
                <a:tableStyleId>{5C22544A-7EE6-4342-B048-85BDC9FD1C3A}</a:tableStyleId>
              </a:tblPr>
              <a:tblGrid>
                <a:gridCol w="2945675">
                  <a:extLst>
                    <a:ext uri="{9D8B030D-6E8A-4147-A177-3AD203B41FA5}">
                      <a16:colId xmlns:a16="http://schemas.microsoft.com/office/drawing/2014/main" val="2571466641"/>
                    </a:ext>
                  </a:extLst>
                </a:gridCol>
                <a:gridCol w="2945675">
                  <a:extLst>
                    <a:ext uri="{9D8B030D-6E8A-4147-A177-3AD203B41FA5}">
                      <a16:colId xmlns:a16="http://schemas.microsoft.com/office/drawing/2014/main" val="4038983595"/>
                    </a:ext>
                  </a:extLst>
                </a:gridCol>
              </a:tblGrid>
              <a:tr h="370840">
                <a:tc>
                  <a:txBody>
                    <a:bodyPr/>
                    <a:lstStyle/>
                    <a:p>
                      <a:r>
                        <a:rPr lang="en-US" sz="3200" dirty="0" smtClean="0"/>
                        <a:t>Active</a:t>
                      </a:r>
                      <a:endParaRPr lang="en-US" sz="3200" dirty="0"/>
                    </a:p>
                  </a:txBody>
                  <a:tcPr/>
                </a:tc>
                <a:tc>
                  <a:txBody>
                    <a:bodyPr/>
                    <a:lstStyle/>
                    <a:p>
                      <a:r>
                        <a:rPr lang="en-US" sz="3200" dirty="0" smtClean="0"/>
                        <a:t>Passive</a:t>
                      </a:r>
                      <a:endParaRPr lang="en-US" sz="3200" dirty="0"/>
                    </a:p>
                  </a:txBody>
                  <a:tcPr/>
                </a:tc>
                <a:extLst>
                  <a:ext uri="{0D108BD9-81ED-4DB2-BD59-A6C34878D82A}">
                    <a16:rowId xmlns:a16="http://schemas.microsoft.com/office/drawing/2014/main" val="2119059280"/>
                  </a:ext>
                </a:extLst>
              </a:tr>
              <a:tr h="370840">
                <a:tc>
                  <a:txBody>
                    <a:bodyPr/>
                    <a:lstStyle/>
                    <a:p>
                      <a:r>
                        <a:rPr lang="en-US" sz="3200" dirty="0" smtClean="0"/>
                        <a:t>Present </a:t>
                      </a:r>
                      <a:r>
                        <a:rPr lang="en-US" sz="3200" dirty="0" smtClean="0"/>
                        <a:t>perfect</a:t>
                      </a:r>
                      <a:endParaRPr lang="en-US" sz="3200" dirty="0"/>
                    </a:p>
                  </a:txBody>
                  <a:tcPr/>
                </a:tc>
                <a:tc>
                  <a:txBody>
                    <a:bodyPr/>
                    <a:lstStyle/>
                    <a:p>
                      <a:r>
                        <a:rPr lang="en-US" sz="3200" dirty="0" smtClean="0"/>
                        <a:t>Have been/has been</a:t>
                      </a:r>
                      <a:endParaRPr lang="en-US" sz="3200" dirty="0"/>
                    </a:p>
                  </a:txBody>
                  <a:tcPr/>
                </a:tc>
                <a:extLst>
                  <a:ext uri="{0D108BD9-81ED-4DB2-BD59-A6C34878D82A}">
                    <a16:rowId xmlns:a16="http://schemas.microsoft.com/office/drawing/2014/main" val="1154749996"/>
                  </a:ext>
                </a:extLst>
              </a:tr>
              <a:tr h="370840">
                <a:tc>
                  <a:txBody>
                    <a:bodyPr/>
                    <a:lstStyle/>
                    <a:p>
                      <a:r>
                        <a:rPr lang="en-US" sz="3200" b="1" dirty="0" smtClean="0"/>
                        <a:t>Past </a:t>
                      </a:r>
                      <a:r>
                        <a:rPr lang="en-US" sz="3200" dirty="0" smtClean="0"/>
                        <a:t>perfect</a:t>
                      </a:r>
                      <a:endParaRPr lang="en-US" sz="3200" dirty="0"/>
                    </a:p>
                  </a:txBody>
                  <a:tcPr/>
                </a:tc>
                <a:tc>
                  <a:txBody>
                    <a:bodyPr/>
                    <a:lstStyle/>
                    <a:p>
                      <a:r>
                        <a:rPr lang="en-US" sz="3200" dirty="0" smtClean="0"/>
                        <a:t>Had been</a:t>
                      </a:r>
                      <a:endParaRPr lang="en-US" sz="3200" dirty="0"/>
                    </a:p>
                  </a:txBody>
                  <a:tcPr/>
                </a:tc>
                <a:extLst>
                  <a:ext uri="{0D108BD9-81ED-4DB2-BD59-A6C34878D82A}">
                    <a16:rowId xmlns:a16="http://schemas.microsoft.com/office/drawing/2014/main" val="3241336523"/>
                  </a:ext>
                </a:extLst>
              </a:tr>
              <a:tr h="370840">
                <a:tc>
                  <a:txBody>
                    <a:bodyPr/>
                    <a:lstStyle/>
                    <a:p>
                      <a:r>
                        <a:rPr lang="en-US" sz="3200" dirty="0" smtClean="0"/>
                        <a:t>Future </a:t>
                      </a:r>
                      <a:r>
                        <a:rPr lang="en-US" sz="3200" dirty="0" smtClean="0"/>
                        <a:t>perfect</a:t>
                      </a:r>
                      <a:endParaRPr lang="en-US" sz="3200" dirty="0"/>
                    </a:p>
                  </a:txBody>
                  <a:tcPr/>
                </a:tc>
                <a:tc>
                  <a:txBody>
                    <a:bodyPr/>
                    <a:lstStyle/>
                    <a:p>
                      <a:r>
                        <a:rPr lang="en-US" sz="3200" dirty="0" smtClean="0"/>
                        <a:t>Shall </a:t>
                      </a:r>
                      <a:r>
                        <a:rPr lang="en-US" sz="3200" dirty="0" smtClean="0"/>
                        <a:t>have been/will</a:t>
                      </a:r>
                      <a:r>
                        <a:rPr lang="en-US" sz="3200" baseline="0" dirty="0" smtClean="0"/>
                        <a:t> </a:t>
                      </a:r>
                      <a:r>
                        <a:rPr lang="en-US" sz="3200" dirty="0" smtClean="0"/>
                        <a:t>have been</a:t>
                      </a:r>
                      <a:endParaRPr lang="en-US" sz="3200" dirty="0"/>
                    </a:p>
                  </a:txBody>
                  <a:tcPr/>
                </a:tc>
                <a:extLst>
                  <a:ext uri="{0D108BD9-81ED-4DB2-BD59-A6C34878D82A}">
                    <a16:rowId xmlns:a16="http://schemas.microsoft.com/office/drawing/2014/main" val="4285003391"/>
                  </a:ext>
                </a:extLst>
              </a:tr>
            </a:tbl>
          </a:graphicData>
        </a:graphic>
      </p:graphicFrame>
    </p:spTree>
    <p:extLst>
      <p:ext uri="{BB962C8B-B14F-4D97-AF65-F5344CB8AC3E}">
        <p14:creationId xmlns:p14="http://schemas.microsoft.com/office/powerpoint/2010/main" val="40397005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37632513"/>
              </p:ext>
            </p:extLst>
          </p:nvPr>
        </p:nvGraphicFramePr>
        <p:xfrm>
          <a:off x="267284" y="1366780"/>
          <a:ext cx="11760592" cy="3657600"/>
        </p:xfrm>
        <a:graphic>
          <a:graphicData uri="http://schemas.openxmlformats.org/drawingml/2006/table">
            <a:tbl>
              <a:tblPr firstRow="1" bandRow="1">
                <a:tableStyleId>{5C22544A-7EE6-4342-B048-85BDC9FD1C3A}</a:tableStyleId>
              </a:tblPr>
              <a:tblGrid>
                <a:gridCol w="5880296">
                  <a:extLst>
                    <a:ext uri="{9D8B030D-6E8A-4147-A177-3AD203B41FA5}">
                      <a16:colId xmlns:a16="http://schemas.microsoft.com/office/drawing/2014/main" val="2179813351"/>
                    </a:ext>
                  </a:extLst>
                </a:gridCol>
                <a:gridCol w="5880296">
                  <a:extLst>
                    <a:ext uri="{9D8B030D-6E8A-4147-A177-3AD203B41FA5}">
                      <a16:colId xmlns:a16="http://schemas.microsoft.com/office/drawing/2014/main" val="499773372"/>
                    </a:ext>
                  </a:extLst>
                </a:gridCol>
              </a:tblGrid>
              <a:tr h="370840">
                <a:tc>
                  <a:txBody>
                    <a:bodyPr/>
                    <a:lstStyle/>
                    <a:p>
                      <a:pPr algn="ctr"/>
                      <a:r>
                        <a:rPr lang="en-US" sz="3600" dirty="0" smtClean="0"/>
                        <a:t>Active</a:t>
                      </a:r>
                      <a:endParaRPr lang="en-US" sz="3600" dirty="0"/>
                    </a:p>
                  </a:txBody>
                  <a:tcPr/>
                </a:tc>
                <a:tc>
                  <a:txBody>
                    <a:bodyPr/>
                    <a:lstStyle/>
                    <a:p>
                      <a:pPr algn="ctr"/>
                      <a:r>
                        <a:rPr lang="en-US" sz="3600" dirty="0" smtClean="0"/>
                        <a:t>Passive</a:t>
                      </a:r>
                      <a:endParaRPr lang="en-US" sz="3600" dirty="0"/>
                    </a:p>
                  </a:txBody>
                  <a:tcPr/>
                </a:tc>
                <a:extLst>
                  <a:ext uri="{0D108BD9-81ED-4DB2-BD59-A6C34878D82A}">
                    <a16:rowId xmlns:a16="http://schemas.microsoft.com/office/drawing/2014/main" val="785891422"/>
                  </a:ext>
                </a:extLst>
              </a:tr>
              <a:tr h="370840">
                <a:tc>
                  <a:txBody>
                    <a:bodyPr/>
                    <a:lstStyle/>
                    <a:p>
                      <a:pPr algn="ctr"/>
                      <a:r>
                        <a:rPr lang="en-US" sz="3600" dirty="0" smtClean="0"/>
                        <a:t>Present perfect continuous</a:t>
                      </a:r>
                      <a:endParaRPr lang="en-US" sz="3600" dirty="0"/>
                    </a:p>
                  </a:txBody>
                  <a:tcPr/>
                </a:tc>
                <a:tc>
                  <a:txBody>
                    <a:bodyPr/>
                    <a:lstStyle/>
                    <a:p>
                      <a:pPr algn="ctr"/>
                      <a:r>
                        <a:rPr lang="en-US" sz="3600" dirty="0" smtClean="0"/>
                        <a:t>Have been being/has been being</a:t>
                      </a:r>
                      <a:endParaRPr lang="en-US" sz="3600" dirty="0"/>
                    </a:p>
                  </a:txBody>
                  <a:tcPr/>
                </a:tc>
                <a:extLst>
                  <a:ext uri="{0D108BD9-81ED-4DB2-BD59-A6C34878D82A}">
                    <a16:rowId xmlns:a16="http://schemas.microsoft.com/office/drawing/2014/main" val="4239453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t>Past perfect continuous</a:t>
                      </a:r>
                    </a:p>
                  </a:txBody>
                  <a:tcPr/>
                </a:tc>
                <a:tc>
                  <a:txBody>
                    <a:bodyPr/>
                    <a:lstStyle/>
                    <a:p>
                      <a:pPr algn="ctr"/>
                      <a:r>
                        <a:rPr lang="en-US" sz="3600" dirty="0" smtClean="0"/>
                        <a:t>Had been being</a:t>
                      </a:r>
                      <a:endParaRPr lang="en-US" sz="3600" dirty="0"/>
                    </a:p>
                  </a:txBody>
                  <a:tcPr/>
                </a:tc>
                <a:extLst>
                  <a:ext uri="{0D108BD9-81ED-4DB2-BD59-A6C34878D82A}">
                    <a16:rowId xmlns:a16="http://schemas.microsoft.com/office/drawing/2014/main" val="2312437204"/>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t>Future perfect continuous</a:t>
                      </a:r>
                    </a:p>
                  </a:txBody>
                  <a:tcPr/>
                </a:tc>
                <a:tc>
                  <a:txBody>
                    <a:bodyPr/>
                    <a:lstStyle/>
                    <a:p>
                      <a:pPr algn="ctr"/>
                      <a:r>
                        <a:rPr lang="en-US" sz="3600" dirty="0" smtClean="0"/>
                        <a:t>Shall</a:t>
                      </a:r>
                      <a:r>
                        <a:rPr lang="en-US" sz="3600" baseline="0" dirty="0" smtClean="0"/>
                        <a:t> have been being/will have been</a:t>
                      </a:r>
                      <a:endParaRPr lang="en-US" sz="3600" dirty="0"/>
                    </a:p>
                  </a:txBody>
                  <a:tcPr/>
                </a:tc>
                <a:extLst>
                  <a:ext uri="{0D108BD9-81ED-4DB2-BD59-A6C34878D82A}">
                    <a16:rowId xmlns:a16="http://schemas.microsoft.com/office/drawing/2014/main" val="2041198864"/>
                  </a:ext>
                </a:extLst>
              </a:tr>
            </a:tbl>
          </a:graphicData>
        </a:graphic>
      </p:graphicFrame>
    </p:spTree>
    <p:extLst>
      <p:ext uri="{BB962C8B-B14F-4D97-AF65-F5344CB8AC3E}">
        <p14:creationId xmlns:p14="http://schemas.microsoft.com/office/powerpoint/2010/main" val="11797532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732" y="142079"/>
            <a:ext cx="11901268" cy="6555641"/>
          </a:xfrm>
          <a:prstGeom prst="rect">
            <a:avLst/>
          </a:prstGeom>
        </p:spPr>
        <p:txBody>
          <a:bodyPr wrap="square">
            <a:spAutoFit/>
          </a:bodyPr>
          <a:lstStyle/>
          <a:p>
            <a:r>
              <a:rPr lang="en-US" sz="2800" dirty="0"/>
              <a:t>Rule 3:</a:t>
            </a:r>
          </a:p>
          <a:p>
            <a:endParaRPr lang="en-US" sz="2800" dirty="0"/>
          </a:p>
          <a:p>
            <a:r>
              <a:rPr lang="en-US" sz="2800" dirty="0"/>
              <a:t>Object’s subject+ may/might/can/could/ must/ought to/going to+ be+ Verb’s past participle+ by+ subject’s object</a:t>
            </a:r>
          </a:p>
          <a:p>
            <a:endParaRPr lang="en-US" sz="2800" dirty="0"/>
          </a:p>
          <a:p>
            <a:r>
              <a:rPr lang="en-US" sz="2800" dirty="0"/>
              <a:t>Example:</a:t>
            </a:r>
          </a:p>
          <a:p>
            <a:endParaRPr lang="en-US" sz="2800" dirty="0"/>
          </a:p>
          <a:p>
            <a:r>
              <a:rPr lang="en-US" sz="2800" dirty="0"/>
              <a:t>You must write the poem. (Active)</a:t>
            </a:r>
          </a:p>
          <a:p>
            <a:r>
              <a:rPr lang="en-US" sz="2800" dirty="0"/>
              <a:t>The poem must be written by you. (Passive)</a:t>
            </a:r>
          </a:p>
          <a:p>
            <a:r>
              <a:rPr lang="en-US" sz="2800" dirty="0"/>
              <a:t>She may help you. (Active)</a:t>
            </a:r>
          </a:p>
          <a:p>
            <a:r>
              <a:rPr lang="en-US" sz="2800" dirty="0"/>
              <a:t>You may be helped by her. (Passive)</a:t>
            </a:r>
          </a:p>
          <a:p>
            <a:r>
              <a:rPr lang="en-US" sz="2800" dirty="0"/>
              <a:t>We ought to obey our parents. (Active)</a:t>
            </a:r>
          </a:p>
          <a:p>
            <a:r>
              <a:rPr lang="en-US" sz="2800" dirty="0"/>
              <a:t>Our parents ought to be obeyed by us. (Passive)</a:t>
            </a:r>
          </a:p>
          <a:p>
            <a:r>
              <a:rPr lang="en-US" sz="2800" dirty="0"/>
              <a:t>We are going to organize a party. (Active)</a:t>
            </a:r>
          </a:p>
          <a:p>
            <a:r>
              <a:rPr lang="en-US" sz="2800" dirty="0"/>
              <a:t>A party is going to be organized by us. (Passive)</a:t>
            </a:r>
          </a:p>
        </p:txBody>
      </p:sp>
      <p:graphicFrame>
        <p:nvGraphicFramePr>
          <p:cNvPr id="4" name="Table 3"/>
          <p:cNvGraphicFramePr>
            <a:graphicFrameLocks noGrp="1"/>
          </p:cNvGraphicFramePr>
          <p:nvPr>
            <p:extLst>
              <p:ext uri="{D42A27DB-BD31-4B8C-83A1-F6EECF244321}">
                <p14:modId xmlns:p14="http://schemas.microsoft.com/office/powerpoint/2010/main" val="1501333328"/>
              </p:ext>
            </p:extLst>
          </p:nvPr>
        </p:nvGraphicFramePr>
        <p:xfrm>
          <a:off x="7694022" y="1673254"/>
          <a:ext cx="3984172" cy="4663440"/>
        </p:xfrm>
        <a:graphic>
          <a:graphicData uri="http://schemas.openxmlformats.org/drawingml/2006/table">
            <a:tbl>
              <a:tblPr firstRow="1" bandRow="1">
                <a:tableStyleId>{5C22544A-7EE6-4342-B048-85BDC9FD1C3A}</a:tableStyleId>
              </a:tblPr>
              <a:tblGrid>
                <a:gridCol w="1992086">
                  <a:extLst>
                    <a:ext uri="{9D8B030D-6E8A-4147-A177-3AD203B41FA5}">
                      <a16:colId xmlns:a16="http://schemas.microsoft.com/office/drawing/2014/main" val="1994462459"/>
                    </a:ext>
                  </a:extLst>
                </a:gridCol>
                <a:gridCol w="1992086">
                  <a:extLst>
                    <a:ext uri="{9D8B030D-6E8A-4147-A177-3AD203B41FA5}">
                      <a16:colId xmlns:a16="http://schemas.microsoft.com/office/drawing/2014/main" val="1706534751"/>
                    </a:ext>
                  </a:extLst>
                </a:gridCol>
              </a:tblGrid>
              <a:tr h="370840">
                <a:tc>
                  <a:txBody>
                    <a:bodyPr/>
                    <a:lstStyle/>
                    <a:p>
                      <a:pPr algn="ctr"/>
                      <a:r>
                        <a:rPr lang="en-US" sz="2800" dirty="0" smtClean="0"/>
                        <a:t>Active</a:t>
                      </a:r>
                      <a:endParaRPr lang="en-US" sz="2800" dirty="0"/>
                    </a:p>
                  </a:txBody>
                  <a:tcPr/>
                </a:tc>
                <a:tc>
                  <a:txBody>
                    <a:bodyPr/>
                    <a:lstStyle/>
                    <a:p>
                      <a:pPr algn="ctr"/>
                      <a:r>
                        <a:rPr lang="en-US" sz="2800" dirty="0" smtClean="0"/>
                        <a:t>Passive</a:t>
                      </a:r>
                      <a:endParaRPr lang="en-US" sz="2800" dirty="0"/>
                    </a:p>
                  </a:txBody>
                  <a:tcPr/>
                </a:tc>
                <a:extLst>
                  <a:ext uri="{0D108BD9-81ED-4DB2-BD59-A6C34878D82A}">
                    <a16:rowId xmlns:a16="http://schemas.microsoft.com/office/drawing/2014/main" val="84029209"/>
                  </a:ext>
                </a:extLst>
              </a:tr>
              <a:tr h="370840">
                <a:tc>
                  <a:txBody>
                    <a:bodyPr/>
                    <a:lstStyle/>
                    <a:p>
                      <a:pPr algn="ctr"/>
                      <a:r>
                        <a:rPr lang="en-US" sz="2800" dirty="0" smtClean="0"/>
                        <a:t>must </a:t>
                      </a:r>
                      <a:endParaRPr lang="en-US" sz="2800" dirty="0"/>
                    </a:p>
                  </a:txBody>
                  <a:tcPr/>
                </a:tc>
                <a:tc>
                  <a:txBody>
                    <a:bodyPr/>
                    <a:lstStyle/>
                    <a:p>
                      <a:pPr algn="ctr"/>
                      <a:r>
                        <a:rPr lang="en-US" sz="2800" dirty="0" smtClean="0"/>
                        <a:t>must be</a:t>
                      </a:r>
                      <a:endParaRPr lang="en-US" sz="2800" dirty="0"/>
                    </a:p>
                  </a:txBody>
                  <a:tcPr/>
                </a:tc>
                <a:extLst>
                  <a:ext uri="{0D108BD9-81ED-4DB2-BD59-A6C34878D82A}">
                    <a16:rowId xmlns:a16="http://schemas.microsoft.com/office/drawing/2014/main" val="3252756991"/>
                  </a:ext>
                </a:extLst>
              </a:tr>
              <a:tr h="370840">
                <a:tc>
                  <a:txBody>
                    <a:bodyPr/>
                    <a:lstStyle/>
                    <a:p>
                      <a:pPr algn="ctr"/>
                      <a:r>
                        <a:rPr lang="en-US" sz="2800" dirty="0" smtClean="0"/>
                        <a:t>may</a:t>
                      </a:r>
                      <a:endParaRPr lang="en-US" sz="2800" dirty="0"/>
                    </a:p>
                  </a:txBody>
                  <a:tcPr/>
                </a:tc>
                <a:tc>
                  <a:txBody>
                    <a:bodyPr/>
                    <a:lstStyle/>
                    <a:p>
                      <a:pPr algn="ctr"/>
                      <a:r>
                        <a:rPr lang="en-US" sz="2800" dirty="0" smtClean="0"/>
                        <a:t>May be</a:t>
                      </a:r>
                      <a:endParaRPr lang="en-US" sz="2800" dirty="0"/>
                    </a:p>
                  </a:txBody>
                  <a:tcPr/>
                </a:tc>
                <a:extLst>
                  <a:ext uri="{0D108BD9-81ED-4DB2-BD59-A6C34878D82A}">
                    <a16:rowId xmlns:a16="http://schemas.microsoft.com/office/drawing/2014/main" val="1198306729"/>
                  </a:ext>
                </a:extLst>
              </a:tr>
              <a:tr h="370840">
                <a:tc>
                  <a:txBody>
                    <a:bodyPr/>
                    <a:lstStyle/>
                    <a:p>
                      <a:pPr algn="ctr"/>
                      <a:r>
                        <a:rPr lang="en-US" sz="2800" dirty="0" smtClean="0"/>
                        <a:t>Ought to</a:t>
                      </a:r>
                      <a:endParaRPr lang="en-US" sz="2800" dirty="0"/>
                    </a:p>
                  </a:txBody>
                  <a:tcPr/>
                </a:tc>
                <a:tc>
                  <a:txBody>
                    <a:bodyPr/>
                    <a:lstStyle/>
                    <a:p>
                      <a:pPr algn="ctr"/>
                      <a:r>
                        <a:rPr lang="en-US" sz="2800" dirty="0" smtClean="0"/>
                        <a:t>Ought to be</a:t>
                      </a:r>
                      <a:endParaRPr lang="en-US" sz="2800" dirty="0"/>
                    </a:p>
                  </a:txBody>
                  <a:tcPr/>
                </a:tc>
                <a:extLst>
                  <a:ext uri="{0D108BD9-81ED-4DB2-BD59-A6C34878D82A}">
                    <a16:rowId xmlns:a16="http://schemas.microsoft.com/office/drawing/2014/main" val="3357465718"/>
                  </a:ext>
                </a:extLst>
              </a:tr>
              <a:tr h="370840">
                <a:tc>
                  <a:txBody>
                    <a:bodyPr/>
                    <a:lstStyle/>
                    <a:p>
                      <a:pPr algn="ctr"/>
                      <a:r>
                        <a:rPr lang="en-US" sz="2800" dirty="0" smtClean="0"/>
                        <a:t>can</a:t>
                      </a:r>
                      <a:endParaRPr lang="en-US" sz="2800" dirty="0"/>
                    </a:p>
                  </a:txBody>
                  <a:tcPr/>
                </a:tc>
                <a:tc>
                  <a:txBody>
                    <a:bodyPr/>
                    <a:lstStyle/>
                    <a:p>
                      <a:pPr algn="ctr"/>
                      <a:r>
                        <a:rPr lang="en-US" sz="2800" dirty="0" smtClean="0"/>
                        <a:t>Can be</a:t>
                      </a:r>
                      <a:endParaRPr lang="en-US" sz="2800" dirty="0"/>
                    </a:p>
                  </a:txBody>
                  <a:tcPr/>
                </a:tc>
                <a:extLst>
                  <a:ext uri="{0D108BD9-81ED-4DB2-BD59-A6C34878D82A}">
                    <a16:rowId xmlns:a16="http://schemas.microsoft.com/office/drawing/2014/main" val="1630621772"/>
                  </a:ext>
                </a:extLst>
              </a:tr>
              <a:tr h="370840">
                <a:tc>
                  <a:txBody>
                    <a:bodyPr/>
                    <a:lstStyle/>
                    <a:p>
                      <a:pPr algn="ctr"/>
                      <a:r>
                        <a:rPr lang="en-US" sz="2800" dirty="0" smtClean="0"/>
                        <a:t>could</a:t>
                      </a:r>
                      <a:endParaRPr lang="en-US" sz="2800" dirty="0"/>
                    </a:p>
                  </a:txBody>
                  <a:tcPr/>
                </a:tc>
                <a:tc>
                  <a:txBody>
                    <a:bodyPr/>
                    <a:lstStyle/>
                    <a:p>
                      <a:pPr algn="ctr"/>
                      <a:r>
                        <a:rPr lang="en-US" sz="2800" dirty="0" smtClean="0"/>
                        <a:t>Could be</a:t>
                      </a:r>
                      <a:endParaRPr lang="en-US" sz="2800" dirty="0"/>
                    </a:p>
                  </a:txBody>
                  <a:tcPr/>
                </a:tc>
                <a:extLst>
                  <a:ext uri="{0D108BD9-81ED-4DB2-BD59-A6C34878D82A}">
                    <a16:rowId xmlns:a16="http://schemas.microsoft.com/office/drawing/2014/main" val="650890398"/>
                  </a:ext>
                </a:extLst>
              </a:tr>
              <a:tr h="370840">
                <a:tc>
                  <a:txBody>
                    <a:bodyPr/>
                    <a:lstStyle/>
                    <a:p>
                      <a:pPr algn="ctr"/>
                      <a:r>
                        <a:rPr lang="en-US" sz="2800" dirty="0" smtClean="0"/>
                        <a:t>might</a:t>
                      </a:r>
                      <a:endParaRPr lang="en-US" sz="2800" dirty="0"/>
                    </a:p>
                  </a:txBody>
                  <a:tcPr/>
                </a:tc>
                <a:tc>
                  <a:txBody>
                    <a:bodyPr/>
                    <a:lstStyle/>
                    <a:p>
                      <a:pPr algn="ctr"/>
                      <a:r>
                        <a:rPr lang="en-US" sz="2800" dirty="0" smtClean="0"/>
                        <a:t>Might be</a:t>
                      </a:r>
                      <a:endParaRPr lang="en-US" sz="2800" dirty="0"/>
                    </a:p>
                  </a:txBody>
                  <a:tcPr/>
                </a:tc>
                <a:extLst>
                  <a:ext uri="{0D108BD9-81ED-4DB2-BD59-A6C34878D82A}">
                    <a16:rowId xmlns:a16="http://schemas.microsoft.com/office/drawing/2014/main" val="1905865203"/>
                  </a:ext>
                </a:extLst>
              </a:tr>
              <a:tr h="370840">
                <a:tc>
                  <a:txBody>
                    <a:bodyPr/>
                    <a:lstStyle/>
                    <a:p>
                      <a:pPr algn="ctr"/>
                      <a:r>
                        <a:rPr lang="en-US" sz="2800" dirty="0" smtClean="0"/>
                        <a:t>should</a:t>
                      </a:r>
                      <a:endParaRPr lang="en-US" sz="2800" dirty="0"/>
                    </a:p>
                  </a:txBody>
                  <a:tcPr/>
                </a:tc>
                <a:tc>
                  <a:txBody>
                    <a:bodyPr/>
                    <a:lstStyle/>
                    <a:p>
                      <a:pPr algn="ctr"/>
                      <a:r>
                        <a:rPr lang="en-US" sz="2800" dirty="0" smtClean="0"/>
                        <a:t>Should be</a:t>
                      </a:r>
                      <a:endParaRPr lang="en-US" sz="2800" dirty="0"/>
                    </a:p>
                  </a:txBody>
                  <a:tcPr/>
                </a:tc>
                <a:extLst>
                  <a:ext uri="{0D108BD9-81ED-4DB2-BD59-A6C34878D82A}">
                    <a16:rowId xmlns:a16="http://schemas.microsoft.com/office/drawing/2014/main" val="3635264957"/>
                  </a:ext>
                </a:extLst>
              </a:tr>
              <a:tr h="370840">
                <a:tc>
                  <a:txBody>
                    <a:bodyPr/>
                    <a:lstStyle/>
                    <a:p>
                      <a:pPr algn="ctr"/>
                      <a:r>
                        <a:rPr lang="en-US" sz="2800" dirty="0" smtClean="0"/>
                        <a:t>Going to</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Going to be</a:t>
                      </a:r>
                    </a:p>
                  </a:txBody>
                  <a:tcPr/>
                </a:tc>
                <a:extLst>
                  <a:ext uri="{0D108BD9-81ED-4DB2-BD59-A6C34878D82A}">
                    <a16:rowId xmlns:a16="http://schemas.microsoft.com/office/drawing/2014/main" val="2814856857"/>
                  </a:ext>
                </a:extLst>
              </a:tr>
            </a:tbl>
          </a:graphicData>
        </a:graphic>
      </p:graphicFrame>
    </p:spTree>
    <p:extLst>
      <p:ext uri="{BB962C8B-B14F-4D97-AF65-F5344CB8AC3E}">
        <p14:creationId xmlns:p14="http://schemas.microsoft.com/office/powerpoint/2010/main" val="42353506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2542" y="197346"/>
            <a:ext cx="5655212" cy="6124754"/>
          </a:xfrm>
          <a:prstGeom prst="rect">
            <a:avLst/>
          </a:prstGeom>
          <a:ln w="31750">
            <a:solidFill>
              <a:schemeClr val="accent1"/>
            </a:solidFill>
          </a:ln>
        </p:spPr>
        <p:txBody>
          <a:bodyPr wrap="square">
            <a:spAutoFit/>
          </a:bodyPr>
          <a:lstStyle/>
          <a:p>
            <a:r>
              <a:rPr lang="en-US" sz="2800" dirty="0"/>
              <a:t>Rule 4:</a:t>
            </a:r>
          </a:p>
          <a:p>
            <a:r>
              <a:rPr lang="en-US" sz="2800" b="1" dirty="0" smtClean="0"/>
              <a:t>For Imperative sentence :</a:t>
            </a:r>
            <a:endParaRPr lang="en-US" sz="2800" b="1" dirty="0"/>
          </a:p>
          <a:p>
            <a:endParaRPr lang="en-US" sz="2800" dirty="0"/>
          </a:p>
          <a:p>
            <a:r>
              <a:rPr lang="en-US" sz="2800" dirty="0"/>
              <a:t>a. </a:t>
            </a:r>
            <a:r>
              <a:rPr lang="en-US" sz="2800" dirty="0" smtClean="0"/>
              <a:t>If the sentence begins with Main verb:</a:t>
            </a:r>
            <a:endParaRPr lang="en-US" sz="2800" dirty="0"/>
          </a:p>
          <a:p>
            <a:endParaRPr lang="en-US" sz="2800" dirty="0"/>
          </a:p>
          <a:p>
            <a:r>
              <a:rPr lang="en-US" sz="2800" dirty="0"/>
              <a:t>Let+ Object’s subject + be+ verb’s past </a:t>
            </a:r>
            <a:r>
              <a:rPr lang="en-US" sz="2800" dirty="0" smtClean="0"/>
              <a:t>participle+(by you)</a:t>
            </a:r>
            <a:endParaRPr lang="en-US" sz="2800" dirty="0"/>
          </a:p>
          <a:p>
            <a:r>
              <a:rPr lang="en-US" sz="2800" dirty="0"/>
              <a:t>Example</a:t>
            </a:r>
            <a:r>
              <a:rPr lang="en-US" sz="2800" dirty="0" smtClean="0"/>
              <a:t>:</a:t>
            </a:r>
            <a:endParaRPr lang="en-US" sz="2800" dirty="0"/>
          </a:p>
          <a:p>
            <a:r>
              <a:rPr lang="en-US" sz="2800" dirty="0"/>
              <a:t>Write the article. (Active)</a:t>
            </a:r>
          </a:p>
          <a:p>
            <a:r>
              <a:rPr lang="en-US" sz="2800" dirty="0"/>
              <a:t>Let the article be written. (Passive)</a:t>
            </a:r>
          </a:p>
          <a:p>
            <a:r>
              <a:rPr lang="en-US" sz="2800" dirty="0"/>
              <a:t>Prepare the assignment. (Active)</a:t>
            </a:r>
          </a:p>
          <a:p>
            <a:r>
              <a:rPr lang="en-US" sz="2800" dirty="0"/>
              <a:t>Let the assignment be prepared. (Passive</a:t>
            </a:r>
            <a:r>
              <a:rPr lang="en-US" sz="2800" dirty="0" smtClean="0"/>
              <a:t>)</a:t>
            </a:r>
            <a:endParaRPr lang="en-US" sz="2800" dirty="0"/>
          </a:p>
        </p:txBody>
      </p:sp>
      <p:sp>
        <p:nvSpPr>
          <p:cNvPr id="4" name="Rectangle 3"/>
          <p:cNvSpPr/>
          <p:nvPr/>
        </p:nvSpPr>
        <p:spPr>
          <a:xfrm>
            <a:off x="6091312" y="197346"/>
            <a:ext cx="5753686" cy="6186309"/>
          </a:xfrm>
          <a:prstGeom prst="rect">
            <a:avLst/>
          </a:prstGeom>
          <a:ln w="28575">
            <a:solidFill>
              <a:schemeClr val="accent1"/>
            </a:solidFill>
          </a:ln>
        </p:spPr>
        <p:txBody>
          <a:bodyPr wrap="square">
            <a:spAutoFit/>
          </a:bodyPr>
          <a:lstStyle/>
          <a:p>
            <a:endParaRPr lang="en-US" sz="2800" dirty="0"/>
          </a:p>
          <a:p>
            <a:r>
              <a:rPr lang="en-US" sz="2800" b="1" dirty="0"/>
              <a:t>b. If the sentence begins with </a:t>
            </a:r>
            <a:r>
              <a:rPr lang="en-US" sz="2800" b="1" dirty="0" smtClean="0"/>
              <a:t>“</a:t>
            </a:r>
            <a:r>
              <a:rPr lang="en-US" sz="2800" b="1" dirty="0"/>
              <a:t>Do not</a:t>
            </a:r>
            <a:r>
              <a:rPr lang="en-US" sz="2800" b="1" dirty="0" smtClean="0"/>
              <a:t>”</a:t>
            </a:r>
            <a:endParaRPr lang="en-US" sz="2800" b="1" dirty="0"/>
          </a:p>
          <a:p>
            <a:r>
              <a:rPr lang="en-US" sz="2800" dirty="0"/>
              <a:t>Let not + Object’s subject + be+ verb’s past participle</a:t>
            </a:r>
          </a:p>
          <a:p>
            <a:endParaRPr lang="en-US" sz="3200" dirty="0"/>
          </a:p>
          <a:p>
            <a:r>
              <a:rPr lang="en-US" sz="2800" dirty="0"/>
              <a:t>Example:</a:t>
            </a:r>
          </a:p>
          <a:p>
            <a:endParaRPr lang="en-US" sz="2800" dirty="0"/>
          </a:p>
          <a:p>
            <a:r>
              <a:rPr lang="en-US" sz="2800" dirty="0"/>
              <a:t>Do not write the article. (Active)</a:t>
            </a:r>
          </a:p>
          <a:p>
            <a:r>
              <a:rPr lang="en-US" sz="2800" dirty="0"/>
              <a:t>Let not the article be written. (Passive)</a:t>
            </a:r>
          </a:p>
          <a:p>
            <a:r>
              <a:rPr lang="en-US" sz="2800" dirty="0"/>
              <a:t>Do not prepare the assignment. (Active)</a:t>
            </a:r>
          </a:p>
          <a:p>
            <a:r>
              <a:rPr lang="en-US" sz="2800" dirty="0"/>
              <a:t>Let not the assignment be prepared. (Passive)</a:t>
            </a:r>
          </a:p>
        </p:txBody>
      </p:sp>
    </p:spTree>
    <p:extLst>
      <p:ext uri="{BB962C8B-B14F-4D97-AF65-F5344CB8AC3E}">
        <p14:creationId xmlns:p14="http://schemas.microsoft.com/office/powerpoint/2010/main" val="36562192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9150" y="188636"/>
            <a:ext cx="5809957" cy="6494085"/>
          </a:xfrm>
          <a:prstGeom prst="rect">
            <a:avLst/>
          </a:prstGeom>
          <a:ln w="25400">
            <a:solidFill>
              <a:schemeClr val="accent1"/>
            </a:solidFill>
          </a:ln>
        </p:spPr>
        <p:txBody>
          <a:bodyPr wrap="square">
            <a:spAutoFit/>
          </a:bodyPr>
          <a:lstStyle/>
          <a:p>
            <a:r>
              <a:rPr lang="en-US" sz="3200" b="1" dirty="0"/>
              <a:t>c</a:t>
            </a:r>
            <a:r>
              <a:rPr lang="en-US" sz="3200" b="1" dirty="0" smtClean="0"/>
              <a:t>. If </a:t>
            </a:r>
            <a:r>
              <a:rPr lang="en-US" sz="3200" b="1" dirty="0"/>
              <a:t>the sentence begins with </a:t>
            </a:r>
            <a:r>
              <a:rPr lang="en-US" sz="3200" b="1" dirty="0" smtClean="0"/>
              <a:t>“Let”</a:t>
            </a:r>
            <a:endParaRPr lang="en-US" sz="3200" b="1" dirty="0"/>
          </a:p>
          <a:p>
            <a:r>
              <a:rPr lang="en-US" sz="3200" dirty="0" smtClean="0"/>
              <a:t>Let</a:t>
            </a:r>
            <a:r>
              <a:rPr lang="en-US" sz="3200" dirty="0"/>
              <a:t>+ Object’s subject + be + verb’s past participle+ personal object</a:t>
            </a:r>
          </a:p>
          <a:p>
            <a:endParaRPr lang="en-US" sz="3200" dirty="0"/>
          </a:p>
          <a:p>
            <a:r>
              <a:rPr lang="en-US" sz="3200" dirty="0"/>
              <a:t>Example:</a:t>
            </a:r>
          </a:p>
          <a:p>
            <a:endParaRPr lang="en-US" sz="3200" dirty="0"/>
          </a:p>
          <a:p>
            <a:r>
              <a:rPr lang="en-US" sz="3200" dirty="0"/>
              <a:t>Let me write the article. (Active)</a:t>
            </a:r>
          </a:p>
          <a:p>
            <a:r>
              <a:rPr lang="en-US" sz="3200" dirty="0"/>
              <a:t>Let the article be written by me. (Passive)</a:t>
            </a:r>
          </a:p>
          <a:p>
            <a:r>
              <a:rPr lang="en-US" sz="3200" dirty="0"/>
              <a:t>Let him write the letter. (Active)</a:t>
            </a:r>
          </a:p>
          <a:p>
            <a:r>
              <a:rPr lang="en-US" sz="3200" dirty="0"/>
              <a:t>Let the letter be written by him. (Passive</a:t>
            </a:r>
            <a:r>
              <a:rPr lang="en-US" sz="3200" dirty="0" smtClean="0"/>
              <a:t>)</a:t>
            </a:r>
            <a:endParaRPr lang="en-US" sz="3200" dirty="0"/>
          </a:p>
        </p:txBody>
      </p:sp>
      <p:sp>
        <p:nvSpPr>
          <p:cNvPr id="4" name="Rectangle 3"/>
          <p:cNvSpPr/>
          <p:nvPr/>
        </p:nvSpPr>
        <p:spPr>
          <a:xfrm>
            <a:off x="6246055" y="188636"/>
            <a:ext cx="5809957" cy="6001643"/>
          </a:xfrm>
          <a:prstGeom prst="rect">
            <a:avLst/>
          </a:prstGeom>
          <a:ln w="28575">
            <a:solidFill>
              <a:schemeClr val="accent1"/>
            </a:solidFill>
          </a:ln>
        </p:spPr>
        <p:txBody>
          <a:bodyPr wrap="square">
            <a:spAutoFit/>
          </a:bodyPr>
          <a:lstStyle/>
          <a:p>
            <a:r>
              <a:rPr lang="en-US" sz="3200" dirty="0"/>
              <a:t>d. </a:t>
            </a:r>
            <a:r>
              <a:rPr lang="en-US" sz="3200" b="1" dirty="0"/>
              <a:t>If the sentence begins with “Never”</a:t>
            </a:r>
          </a:p>
          <a:p>
            <a:endParaRPr lang="en-US" sz="3200" dirty="0"/>
          </a:p>
          <a:p>
            <a:r>
              <a:rPr lang="en-US" sz="3200" dirty="0"/>
              <a:t>Let not + Object’s subject + ever be + verb’s past </a:t>
            </a:r>
            <a:r>
              <a:rPr lang="en-US" sz="3200" dirty="0" smtClean="0"/>
              <a:t>participle</a:t>
            </a:r>
            <a:endParaRPr lang="en-US" sz="3200" dirty="0"/>
          </a:p>
          <a:p>
            <a:r>
              <a:rPr lang="en-US" sz="3200" dirty="0"/>
              <a:t>Example</a:t>
            </a:r>
            <a:r>
              <a:rPr lang="en-US" sz="3200" dirty="0" smtClean="0"/>
              <a:t>:</a:t>
            </a:r>
            <a:endParaRPr lang="en-US" sz="3200" dirty="0"/>
          </a:p>
          <a:p>
            <a:r>
              <a:rPr lang="en-US" sz="3200" dirty="0"/>
              <a:t>Never deceive anyone. (Active)</a:t>
            </a:r>
          </a:p>
          <a:p>
            <a:r>
              <a:rPr lang="en-US" sz="3200" dirty="0"/>
              <a:t>Let not anyone ever be deceived. (Passive)</a:t>
            </a:r>
          </a:p>
          <a:p>
            <a:r>
              <a:rPr lang="en-US" sz="3200" dirty="0"/>
              <a:t>Never go there. (Active)</a:t>
            </a:r>
          </a:p>
          <a:p>
            <a:r>
              <a:rPr lang="en-US" sz="3200" dirty="0"/>
              <a:t>Let not there ever be gone. (Passive)</a:t>
            </a:r>
          </a:p>
        </p:txBody>
      </p:sp>
    </p:spTree>
    <p:extLst>
      <p:ext uri="{BB962C8B-B14F-4D97-AF65-F5344CB8AC3E}">
        <p14:creationId xmlns:p14="http://schemas.microsoft.com/office/powerpoint/2010/main" val="30933741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154" y="279404"/>
            <a:ext cx="11605846" cy="5632311"/>
          </a:xfrm>
          <a:prstGeom prst="rect">
            <a:avLst/>
          </a:prstGeom>
        </p:spPr>
        <p:txBody>
          <a:bodyPr wrap="square">
            <a:spAutoFit/>
          </a:bodyPr>
          <a:lstStyle/>
          <a:p>
            <a:r>
              <a:rPr lang="en-US" sz="3600" b="1" dirty="0"/>
              <a:t>If the sentence begins with </a:t>
            </a:r>
            <a:r>
              <a:rPr lang="en-US" sz="3600" b="1" dirty="0" smtClean="0"/>
              <a:t>“main verb + object”</a:t>
            </a:r>
            <a:endParaRPr lang="en-US" sz="3600" b="1" dirty="0"/>
          </a:p>
          <a:p>
            <a:endParaRPr lang="en-US" sz="3600" dirty="0" smtClean="0"/>
          </a:p>
          <a:p>
            <a:r>
              <a:rPr lang="en-US" sz="3600" dirty="0" smtClean="0"/>
              <a:t>Let</a:t>
            </a:r>
            <a:r>
              <a:rPr lang="en-US" sz="3600" dirty="0"/>
              <a:t>+ direct object + be+ verb’s past participle + for + personal object</a:t>
            </a:r>
          </a:p>
          <a:p>
            <a:r>
              <a:rPr lang="en-US" sz="3600" dirty="0" smtClean="0"/>
              <a:t>Example</a:t>
            </a:r>
            <a:r>
              <a:rPr lang="en-US" sz="3600" dirty="0"/>
              <a:t>:</a:t>
            </a:r>
          </a:p>
          <a:p>
            <a:endParaRPr lang="en-US" sz="3600" dirty="0"/>
          </a:p>
          <a:p>
            <a:r>
              <a:rPr lang="en-US" sz="3600" dirty="0" smtClean="0"/>
              <a:t>Give me a pencil. (Active)</a:t>
            </a:r>
          </a:p>
          <a:p>
            <a:r>
              <a:rPr lang="en-US" sz="3600" dirty="0" smtClean="0"/>
              <a:t>Let a pencil be given for me. (Passive)</a:t>
            </a:r>
          </a:p>
          <a:p>
            <a:r>
              <a:rPr lang="en-US" sz="3600" dirty="0" smtClean="0"/>
              <a:t>Give </a:t>
            </a:r>
            <a:r>
              <a:rPr lang="en-US" sz="3600" dirty="0"/>
              <a:t>me an eraser. (Active)</a:t>
            </a:r>
          </a:p>
          <a:p>
            <a:r>
              <a:rPr lang="en-US" sz="3600" dirty="0"/>
              <a:t>Let an eraser be given for me. (Passive)</a:t>
            </a:r>
          </a:p>
        </p:txBody>
      </p:sp>
      <p:sp>
        <p:nvSpPr>
          <p:cNvPr id="5" name="Down Arrow 4"/>
          <p:cNvSpPr/>
          <p:nvPr/>
        </p:nvSpPr>
        <p:spPr>
          <a:xfrm>
            <a:off x="8549640" y="3154679"/>
            <a:ext cx="450668" cy="5421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10295708" y="3291841"/>
            <a:ext cx="300446" cy="4180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067005" y="2416627"/>
            <a:ext cx="4467497" cy="8621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tx1"/>
                </a:solidFill>
              </a:rPr>
              <a:t>Give </a:t>
            </a:r>
            <a:r>
              <a:rPr lang="en-US" sz="4800" u="sng" dirty="0">
                <a:solidFill>
                  <a:schemeClr val="tx1"/>
                </a:solidFill>
              </a:rPr>
              <a:t>me</a:t>
            </a:r>
            <a:r>
              <a:rPr lang="en-US" sz="4800" dirty="0">
                <a:solidFill>
                  <a:schemeClr val="tx1"/>
                </a:solidFill>
              </a:rPr>
              <a:t> </a:t>
            </a:r>
            <a:r>
              <a:rPr lang="en-US" sz="4800" u="sng" dirty="0">
                <a:solidFill>
                  <a:schemeClr val="tx1"/>
                </a:solidFill>
              </a:rPr>
              <a:t>a pencil</a:t>
            </a:r>
            <a:r>
              <a:rPr lang="en-US" sz="4800" dirty="0">
                <a:solidFill>
                  <a:schemeClr val="tx1"/>
                </a:solidFill>
              </a:rPr>
              <a:t>.</a:t>
            </a:r>
          </a:p>
        </p:txBody>
      </p:sp>
      <p:sp>
        <p:nvSpPr>
          <p:cNvPr id="8" name="Rectangle 7"/>
          <p:cNvSpPr/>
          <p:nvPr/>
        </p:nvSpPr>
        <p:spPr>
          <a:xfrm>
            <a:off x="7315199" y="3733097"/>
            <a:ext cx="2286001" cy="3817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Personal object.</a:t>
            </a:r>
            <a:endParaRPr lang="en-US" sz="2400" dirty="0">
              <a:solidFill>
                <a:schemeClr val="tx1"/>
              </a:solidFill>
            </a:endParaRPr>
          </a:p>
        </p:txBody>
      </p:sp>
      <p:sp>
        <p:nvSpPr>
          <p:cNvPr id="9" name="Rectangle 8"/>
          <p:cNvSpPr/>
          <p:nvPr/>
        </p:nvSpPr>
        <p:spPr>
          <a:xfrm>
            <a:off x="9873343" y="3733097"/>
            <a:ext cx="2046514" cy="3817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Direct object.</a:t>
            </a:r>
            <a:endParaRPr lang="en-US" sz="2400" dirty="0">
              <a:solidFill>
                <a:schemeClr val="tx1"/>
              </a:solidFill>
            </a:endParaRPr>
          </a:p>
        </p:txBody>
      </p:sp>
    </p:spTree>
    <p:extLst>
      <p:ext uri="{BB962C8B-B14F-4D97-AF65-F5344CB8AC3E}">
        <p14:creationId xmlns:p14="http://schemas.microsoft.com/office/powerpoint/2010/main" val="14020861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7828" y="2167657"/>
            <a:ext cx="11547566" cy="2646878"/>
          </a:xfrm>
          <a:prstGeom prst="rect">
            <a:avLst/>
          </a:prstGeom>
          <a:ln>
            <a:noFill/>
          </a:ln>
          <a:effectLst/>
          <a:scene3d>
            <a:camera prst="perspectiveLeft"/>
            <a:lightRig rig="chilly" dir="t">
              <a:rot lat="0" lon="0" rev="18480000"/>
            </a:lightRig>
          </a:scene3d>
          <a:sp3d prstMaterial="clear">
            <a:bevelT h="63500"/>
          </a:sp3d>
        </p:spPr>
        <p:txBody>
          <a:bodyPr wrap="square">
            <a:spAutoFit/>
          </a:bodyPr>
          <a:lstStyle/>
          <a:p>
            <a:r>
              <a:rPr lang="en-US" sz="16600" dirty="0" smtClean="0"/>
              <a:t>Thanks to all</a:t>
            </a:r>
            <a:endParaRPr lang="en-US" sz="16600" dirty="0"/>
          </a:p>
        </p:txBody>
      </p:sp>
    </p:spTree>
    <p:extLst>
      <p:ext uri="{BB962C8B-B14F-4D97-AF65-F5344CB8AC3E}">
        <p14:creationId xmlns:p14="http://schemas.microsoft.com/office/powerpoint/2010/main" val="10377482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5016" y="339635"/>
            <a:ext cx="4685213" cy="1015663"/>
          </a:xfrm>
          <a:prstGeom prst="rect">
            <a:avLst/>
          </a:prstGeom>
        </p:spPr>
        <p:txBody>
          <a:bodyPr wrap="square">
            <a:spAutoFit/>
          </a:bodyPr>
          <a:lstStyle/>
          <a:p>
            <a:r>
              <a:rPr lang="en-US" sz="6000" b="1" u="sng" dirty="0" smtClean="0"/>
              <a:t>Todays Lesson</a:t>
            </a:r>
            <a:endParaRPr lang="en-US" sz="6000" dirty="0"/>
          </a:p>
        </p:txBody>
      </p:sp>
      <p:sp>
        <p:nvSpPr>
          <p:cNvPr id="6" name="Rectangle 5"/>
          <p:cNvSpPr/>
          <p:nvPr/>
        </p:nvSpPr>
        <p:spPr>
          <a:xfrm>
            <a:off x="4734448" y="2702003"/>
            <a:ext cx="3103266" cy="1569660"/>
          </a:xfrm>
          <a:prstGeom prst="rect">
            <a:avLst/>
          </a:prstGeom>
        </p:spPr>
        <p:txBody>
          <a:bodyPr wrap="square">
            <a:spAutoFit/>
          </a:bodyPr>
          <a:lstStyle/>
          <a:p>
            <a:r>
              <a:rPr lang="en-US" sz="9600" b="1" u="sng" dirty="0" smtClean="0"/>
              <a:t>Voice</a:t>
            </a:r>
            <a:endParaRPr lang="en-US" sz="9600" dirty="0"/>
          </a:p>
        </p:txBody>
      </p:sp>
    </p:spTree>
    <p:extLst>
      <p:ext uri="{BB962C8B-B14F-4D97-AF65-F5344CB8AC3E}">
        <p14:creationId xmlns:p14="http://schemas.microsoft.com/office/powerpoint/2010/main" val="38333766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890" y="273377"/>
            <a:ext cx="11325497" cy="6247864"/>
          </a:xfrm>
          <a:prstGeom prst="rect">
            <a:avLst/>
          </a:prstGeom>
        </p:spPr>
        <p:txBody>
          <a:bodyPr wrap="square">
            <a:spAutoFit/>
          </a:bodyPr>
          <a:lstStyle/>
          <a:p>
            <a:r>
              <a:rPr lang="en-US" sz="4000" b="1" u="sng" dirty="0" smtClean="0"/>
              <a:t>Voice</a:t>
            </a:r>
            <a:endParaRPr lang="en-US" sz="4000" b="1" u="sng" dirty="0"/>
          </a:p>
          <a:p>
            <a:endParaRPr lang="en-US" sz="4000" dirty="0"/>
          </a:p>
          <a:p>
            <a:r>
              <a:rPr lang="en-US" sz="4000" dirty="0" smtClean="0"/>
              <a:t>Voice </a:t>
            </a:r>
            <a:r>
              <a:rPr lang="en-US" sz="4000" dirty="0"/>
              <a:t>is the way of expressing verbs which describes whether the subject does the work or it has been done by the subject.</a:t>
            </a:r>
          </a:p>
          <a:p>
            <a:endParaRPr lang="en-US" sz="4000" dirty="0"/>
          </a:p>
          <a:p>
            <a:r>
              <a:rPr lang="en-US" sz="4000" dirty="0"/>
              <a:t>Types of Voice:</a:t>
            </a:r>
          </a:p>
          <a:p>
            <a:endParaRPr lang="as-IN" sz="4000" dirty="0"/>
          </a:p>
          <a:p>
            <a:r>
              <a:rPr lang="en-US" sz="4000" dirty="0" smtClean="0"/>
              <a:t>1. Active </a:t>
            </a:r>
            <a:r>
              <a:rPr lang="en-US" sz="4000" dirty="0"/>
              <a:t>voice</a:t>
            </a:r>
          </a:p>
          <a:p>
            <a:r>
              <a:rPr lang="en-US" sz="4000" dirty="0" smtClean="0"/>
              <a:t>2. Passive </a:t>
            </a:r>
            <a:r>
              <a:rPr lang="en-US" sz="4000" dirty="0"/>
              <a:t>voice</a:t>
            </a:r>
          </a:p>
        </p:txBody>
      </p:sp>
    </p:spTree>
    <p:extLst>
      <p:ext uri="{BB962C8B-B14F-4D97-AF65-F5344CB8AC3E}">
        <p14:creationId xmlns:p14="http://schemas.microsoft.com/office/powerpoint/2010/main" val="18602759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2" y="470267"/>
            <a:ext cx="11678195" cy="6186309"/>
          </a:xfrm>
          <a:prstGeom prst="rect">
            <a:avLst/>
          </a:prstGeom>
        </p:spPr>
        <p:txBody>
          <a:bodyPr wrap="square">
            <a:spAutoFit/>
          </a:bodyPr>
          <a:lstStyle/>
          <a:p>
            <a:r>
              <a:rPr lang="en-US" sz="4400" b="1" u="sng" dirty="0"/>
              <a:t>Active </a:t>
            </a:r>
            <a:r>
              <a:rPr lang="en-US" sz="4400" b="1" u="sng" dirty="0" smtClean="0"/>
              <a:t>voice</a:t>
            </a:r>
            <a:r>
              <a:rPr lang="en-US" sz="4400" dirty="0" smtClean="0"/>
              <a:t>:</a:t>
            </a:r>
            <a:endParaRPr lang="as-IN" sz="4400" dirty="0"/>
          </a:p>
          <a:p>
            <a:r>
              <a:rPr lang="en-US" sz="4400" dirty="0"/>
              <a:t>The sentence in which the subject does the work by himself actively in that sentence the verb has an active voice</a:t>
            </a:r>
            <a:r>
              <a:rPr lang="en-US" sz="4400" dirty="0" smtClean="0"/>
              <a:t>.</a:t>
            </a:r>
            <a:endParaRPr lang="en-US" sz="4400" dirty="0"/>
          </a:p>
          <a:p>
            <a:r>
              <a:rPr lang="en-US" sz="4400" dirty="0"/>
              <a:t>Sentence Structure:</a:t>
            </a:r>
          </a:p>
          <a:p>
            <a:endParaRPr lang="en-US" sz="4400" dirty="0"/>
          </a:p>
          <a:p>
            <a:r>
              <a:rPr lang="en-US" sz="4400" dirty="0"/>
              <a:t>Subject + Verb + </a:t>
            </a:r>
            <a:r>
              <a:rPr lang="en-US" sz="4400" dirty="0" smtClean="0"/>
              <a:t>Object</a:t>
            </a:r>
            <a:endParaRPr lang="en-US" sz="4400" dirty="0"/>
          </a:p>
          <a:p>
            <a:r>
              <a:rPr lang="en-US" sz="4400" dirty="0"/>
              <a:t>Example</a:t>
            </a:r>
            <a:r>
              <a:rPr lang="en-US" sz="4400" dirty="0" smtClean="0"/>
              <a:t>:</a:t>
            </a:r>
            <a:endParaRPr lang="en-US" sz="4400" dirty="0"/>
          </a:p>
          <a:p>
            <a:r>
              <a:rPr lang="en-US" sz="4400" dirty="0"/>
              <a:t>I write articles</a:t>
            </a:r>
            <a:r>
              <a:rPr lang="en-US" sz="4400" dirty="0" smtClean="0"/>
              <a:t>.</a:t>
            </a:r>
            <a:endParaRPr lang="en-US" sz="4400" dirty="0"/>
          </a:p>
        </p:txBody>
      </p:sp>
    </p:spTree>
    <p:extLst>
      <p:ext uri="{BB962C8B-B14F-4D97-AF65-F5344CB8AC3E}">
        <p14:creationId xmlns:p14="http://schemas.microsoft.com/office/powerpoint/2010/main" val="8058313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007" y="542671"/>
            <a:ext cx="9392194" cy="6186309"/>
          </a:xfrm>
          <a:prstGeom prst="rect">
            <a:avLst/>
          </a:prstGeom>
        </p:spPr>
        <p:txBody>
          <a:bodyPr wrap="square">
            <a:spAutoFit/>
          </a:bodyPr>
          <a:lstStyle/>
          <a:p>
            <a:r>
              <a:rPr lang="en-US" sz="3600" b="1" u="sng" dirty="0"/>
              <a:t>Passive voice:</a:t>
            </a:r>
          </a:p>
          <a:p>
            <a:r>
              <a:rPr lang="en-US" sz="3600" dirty="0"/>
              <a:t>The sentence in which the subject does not do the work by himself actively rather the object’s work is done by the subject in that sentence the verb has passive voice.</a:t>
            </a:r>
          </a:p>
          <a:p>
            <a:endParaRPr lang="en-US" sz="3600" dirty="0"/>
          </a:p>
          <a:p>
            <a:r>
              <a:rPr lang="en-US" sz="3600" dirty="0"/>
              <a:t>Sentence Structure:</a:t>
            </a:r>
          </a:p>
          <a:p>
            <a:r>
              <a:rPr lang="en-US" sz="3600" dirty="0"/>
              <a:t>Object + be verb+ verb’s past participle + by+ subject</a:t>
            </a:r>
          </a:p>
          <a:p>
            <a:r>
              <a:rPr lang="en-US" sz="3600" dirty="0"/>
              <a:t>Example:</a:t>
            </a:r>
          </a:p>
          <a:p>
            <a:r>
              <a:rPr lang="en-US" sz="3600" dirty="0"/>
              <a:t>Articles are written by me.</a:t>
            </a:r>
          </a:p>
        </p:txBody>
      </p:sp>
      <p:pic>
        <p:nvPicPr>
          <p:cNvPr id="3" name="Picture 2"/>
          <p:cNvPicPr>
            <a:picLocks noChangeAspect="1"/>
          </p:cNvPicPr>
          <p:nvPr/>
        </p:nvPicPr>
        <p:blipFill>
          <a:blip r:embed="rId2"/>
          <a:stretch>
            <a:fillRect/>
          </a:stretch>
        </p:blipFill>
        <p:spPr>
          <a:xfrm>
            <a:off x="8905971" y="2670291"/>
            <a:ext cx="3286029" cy="4334632"/>
          </a:xfrm>
          <a:prstGeom prst="rect">
            <a:avLst/>
          </a:prstGeom>
        </p:spPr>
      </p:pic>
    </p:spTree>
    <p:extLst>
      <p:ext uri="{BB962C8B-B14F-4D97-AF65-F5344CB8AC3E}">
        <p14:creationId xmlns:p14="http://schemas.microsoft.com/office/powerpoint/2010/main" val="4909082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p:tgtEl>
                                          <p:spTgt spid="3"/>
                                        </p:tgtEl>
                                        <p:attrNameLst>
                                          <p:attrName>ppt_y</p:attrName>
                                        </p:attrNameLst>
                                      </p:cBhvr>
                                      <p:tavLst>
                                        <p:tav tm="0">
                                          <p:val>
                                            <p:strVal val="#ppt_y+#ppt_h*1.125000"/>
                                          </p:val>
                                        </p:tav>
                                        <p:tav tm="100000">
                                          <p:val>
                                            <p:strVal val="#ppt_y"/>
                                          </p:val>
                                        </p:tav>
                                      </p:tavLst>
                                    </p:anim>
                                    <p:animEffect transition="in" filter="wipe(up)">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1073" y="427784"/>
            <a:ext cx="11508377" cy="5632311"/>
          </a:xfrm>
          <a:prstGeom prst="rect">
            <a:avLst/>
          </a:prstGeom>
        </p:spPr>
        <p:txBody>
          <a:bodyPr wrap="square">
            <a:spAutoFit/>
          </a:bodyPr>
          <a:lstStyle/>
          <a:p>
            <a:r>
              <a:rPr lang="en-US" sz="3600" b="1" u="sng" dirty="0" smtClean="0"/>
              <a:t>Rules of Voice from</a:t>
            </a:r>
            <a:r>
              <a:rPr lang="as-IN" sz="3600" b="1" u="sng" dirty="0" smtClean="0"/>
              <a:t> </a:t>
            </a:r>
            <a:r>
              <a:rPr lang="en-US" sz="3600" b="1" u="sng" dirty="0"/>
              <a:t>active </a:t>
            </a:r>
            <a:r>
              <a:rPr lang="en-US" sz="3600" b="1" u="sng" dirty="0" smtClean="0"/>
              <a:t>to</a:t>
            </a:r>
            <a:r>
              <a:rPr lang="as-IN" sz="3600" b="1" u="sng" dirty="0" smtClean="0"/>
              <a:t> </a:t>
            </a:r>
            <a:r>
              <a:rPr lang="en-US" sz="3600" b="1" u="sng" dirty="0"/>
              <a:t>passive </a:t>
            </a:r>
            <a:r>
              <a:rPr lang="as-IN" sz="3600" b="1" u="sng" dirty="0" smtClean="0"/>
              <a:t>:</a:t>
            </a:r>
            <a:endParaRPr lang="as-IN" sz="3600" b="1" u="sng" dirty="0"/>
          </a:p>
          <a:p>
            <a:r>
              <a:rPr lang="en-US" sz="3600" dirty="0"/>
              <a:t>Rule 1:</a:t>
            </a:r>
          </a:p>
          <a:p>
            <a:pPr marL="342900" indent="-342900">
              <a:buAutoNum type="alphaLcPeriod"/>
            </a:pPr>
            <a:r>
              <a:rPr lang="en-US" sz="3600" dirty="0" smtClean="0"/>
              <a:t>Active </a:t>
            </a:r>
            <a:r>
              <a:rPr lang="en-US" sz="3600" dirty="0"/>
              <a:t>voice’s subject is changed to passive voice’s object</a:t>
            </a:r>
            <a:r>
              <a:rPr lang="en-US" sz="3600" dirty="0" smtClean="0"/>
              <a:t>.</a:t>
            </a:r>
          </a:p>
          <a:p>
            <a:pPr fontAlgn="base"/>
            <a:r>
              <a:rPr lang="en-US" sz="3600" b="1" dirty="0"/>
              <a:t>b.</a:t>
            </a:r>
            <a:r>
              <a:rPr lang="en-US" sz="3600" dirty="0"/>
              <a:t> </a:t>
            </a:r>
            <a:r>
              <a:rPr lang="en-US" sz="3600" dirty="0" smtClean="0"/>
              <a:t>Active </a:t>
            </a:r>
            <a:r>
              <a:rPr lang="en-US" sz="3600" dirty="0"/>
              <a:t>voice’s object is changed to passive voice’s subject.</a:t>
            </a:r>
          </a:p>
          <a:p>
            <a:pPr fontAlgn="base"/>
            <a:r>
              <a:rPr lang="en-US" sz="3600" b="1" dirty="0"/>
              <a:t>c.</a:t>
            </a:r>
            <a:r>
              <a:rPr lang="en-US" sz="3600" dirty="0"/>
              <a:t> </a:t>
            </a:r>
            <a:r>
              <a:rPr lang="en-US" sz="3600" dirty="0" smtClean="0"/>
              <a:t>Main </a:t>
            </a:r>
            <a:r>
              <a:rPr lang="en-US" sz="3600" dirty="0"/>
              <a:t>verb’s past participle is used, and auxiliary verb/ be verb is chosen according to subject and tense.</a:t>
            </a:r>
          </a:p>
          <a:p>
            <a:pPr fontAlgn="base"/>
            <a:r>
              <a:rPr lang="en-US" sz="3600" b="1" dirty="0"/>
              <a:t>Example:</a:t>
            </a:r>
            <a:endParaRPr lang="en-US" sz="3600" dirty="0"/>
          </a:p>
          <a:p>
            <a:pPr fontAlgn="base"/>
            <a:r>
              <a:rPr lang="en-US" sz="3600" dirty="0"/>
              <a:t>I write poems. (Active)</a:t>
            </a:r>
          </a:p>
          <a:p>
            <a:pPr fontAlgn="base"/>
            <a:r>
              <a:rPr lang="en-US" sz="3600" dirty="0"/>
              <a:t>Poems are written by me. (Passive)</a:t>
            </a:r>
          </a:p>
          <a:p>
            <a:endParaRPr lang="en-US" sz="3600" dirty="0"/>
          </a:p>
        </p:txBody>
      </p:sp>
    </p:spTree>
    <p:extLst>
      <p:ext uri="{BB962C8B-B14F-4D97-AF65-F5344CB8AC3E}">
        <p14:creationId xmlns:p14="http://schemas.microsoft.com/office/powerpoint/2010/main" val="37917462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0263" y="474345"/>
            <a:ext cx="5691386" cy="5509200"/>
          </a:xfrm>
          <a:prstGeom prst="rect">
            <a:avLst/>
          </a:prstGeom>
          <a:ln w="47625">
            <a:solidFill>
              <a:schemeClr val="accent1"/>
            </a:solidFill>
          </a:ln>
        </p:spPr>
        <p:txBody>
          <a:bodyPr wrap="square">
            <a:spAutoFit/>
          </a:bodyPr>
          <a:lstStyle/>
          <a:p>
            <a:r>
              <a:rPr lang="en-US" sz="3200" dirty="0" err="1" smtClean="0"/>
              <a:t>Ruule</a:t>
            </a:r>
            <a:r>
              <a:rPr lang="en-US" sz="3200" dirty="0" smtClean="0"/>
              <a:t> </a:t>
            </a:r>
            <a:r>
              <a:rPr lang="en-US" sz="3200" dirty="0"/>
              <a:t>2:</a:t>
            </a:r>
          </a:p>
          <a:p>
            <a:r>
              <a:rPr lang="en-US" sz="3200" dirty="0" smtClean="0"/>
              <a:t>⇒Structure of Indefinite tense-</a:t>
            </a:r>
            <a:endParaRPr lang="en-US" sz="3200" dirty="0"/>
          </a:p>
          <a:p>
            <a:r>
              <a:rPr lang="en-US" sz="3200" b="1" dirty="0"/>
              <a:t>a. Present- Object’s subject+ am/is/are+ Verb’s past participle+ by+ subject’s </a:t>
            </a:r>
            <a:r>
              <a:rPr lang="en-US" sz="3200" b="1" dirty="0" smtClean="0"/>
              <a:t>object</a:t>
            </a:r>
            <a:endParaRPr lang="en-US" sz="3200" b="1" dirty="0"/>
          </a:p>
          <a:p>
            <a:r>
              <a:rPr lang="en-US" sz="3200" dirty="0"/>
              <a:t>Example</a:t>
            </a:r>
            <a:r>
              <a:rPr lang="en-US" sz="3200" dirty="0" smtClean="0"/>
              <a:t>:</a:t>
            </a:r>
            <a:endParaRPr lang="en-US" sz="3200" dirty="0"/>
          </a:p>
          <a:p>
            <a:r>
              <a:rPr lang="en-US" sz="3200" dirty="0"/>
              <a:t>She praises me. (Active)</a:t>
            </a:r>
          </a:p>
          <a:p>
            <a:r>
              <a:rPr lang="en-US" sz="3200" dirty="0"/>
              <a:t>I am praised by her. (Passive)</a:t>
            </a:r>
          </a:p>
          <a:p>
            <a:r>
              <a:rPr lang="en-US" sz="3200" dirty="0"/>
              <a:t>I praise her. (Active)</a:t>
            </a:r>
          </a:p>
          <a:p>
            <a:r>
              <a:rPr lang="en-US" sz="3200" dirty="0"/>
              <a:t>She is praised by me. (</a:t>
            </a:r>
            <a:r>
              <a:rPr lang="en-US" sz="3200" dirty="0" smtClean="0"/>
              <a:t>Passive)</a:t>
            </a:r>
          </a:p>
          <a:p>
            <a:endParaRPr lang="en-US" sz="3200" dirty="0" smtClean="0"/>
          </a:p>
        </p:txBody>
      </p:sp>
      <p:sp>
        <p:nvSpPr>
          <p:cNvPr id="4" name="Rectangle 3"/>
          <p:cNvSpPr/>
          <p:nvPr/>
        </p:nvSpPr>
        <p:spPr>
          <a:xfrm>
            <a:off x="6492240" y="474345"/>
            <a:ext cx="5042263" cy="5509200"/>
          </a:xfrm>
          <a:prstGeom prst="rect">
            <a:avLst/>
          </a:prstGeom>
          <a:ln w="47625">
            <a:solidFill>
              <a:schemeClr val="accent1"/>
            </a:solidFill>
          </a:ln>
        </p:spPr>
        <p:txBody>
          <a:bodyPr wrap="square">
            <a:spAutoFit/>
          </a:bodyPr>
          <a:lstStyle/>
          <a:p>
            <a:r>
              <a:rPr lang="en-US" sz="3200" b="1" dirty="0"/>
              <a:t>b. Past- Object’s subject+ was/were+ Verb’s past participle+ by+ subject’s object</a:t>
            </a:r>
          </a:p>
          <a:p>
            <a:r>
              <a:rPr lang="en-US" sz="3200" dirty="0"/>
              <a:t>Example:</a:t>
            </a:r>
          </a:p>
          <a:p>
            <a:r>
              <a:rPr lang="en-US" sz="3200" dirty="0"/>
              <a:t>She praised me. (Active)</a:t>
            </a:r>
          </a:p>
          <a:p>
            <a:r>
              <a:rPr lang="en-US" sz="3200" dirty="0"/>
              <a:t>I was praised by her. (Passive)</a:t>
            </a:r>
          </a:p>
          <a:p>
            <a:r>
              <a:rPr lang="en-US" sz="3200" dirty="0"/>
              <a:t>She praised them. (Active)</a:t>
            </a:r>
          </a:p>
          <a:p>
            <a:r>
              <a:rPr lang="en-US" sz="3200" dirty="0"/>
              <a:t>They were praised by her. (Passive)</a:t>
            </a:r>
          </a:p>
        </p:txBody>
      </p:sp>
    </p:spTree>
    <p:extLst>
      <p:ext uri="{BB962C8B-B14F-4D97-AF65-F5344CB8AC3E}">
        <p14:creationId xmlns:p14="http://schemas.microsoft.com/office/powerpoint/2010/main" val="12794933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4571" y="321607"/>
            <a:ext cx="10320663" cy="6186309"/>
          </a:xfrm>
          <a:prstGeom prst="rect">
            <a:avLst/>
          </a:prstGeom>
        </p:spPr>
        <p:txBody>
          <a:bodyPr wrap="square">
            <a:spAutoFit/>
          </a:bodyPr>
          <a:lstStyle/>
          <a:p>
            <a:r>
              <a:rPr lang="en-US" sz="4400" dirty="0"/>
              <a:t>c. Future- Object’s subject+ shall be/will be+ Verb’s past participle+ by+ subject’s object</a:t>
            </a:r>
          </a:p>
          <a:p>
            <a:endParaRPr lang="en-US" sz="4400" dirty="0"/>
          </a:p>
          <a:p>
            <a:r>
              <a:rPr lang="en-US" sz="4400" dirty="0"/>
              <a:t>Example:</a:t>
            </a:r>
          </a:p>
          <a:p>
            <a:endParaRPr lang="en-US" sz="4400" dirty="0"/>
          </a:p>
          <a:p>
            <a:r>
              <a:rPr lang="en-US" sz="4400" dirty="0"/>
              <a:t>She will praise me. (Active)</a:t>
            </a:r>
          </a:p>
          <a:p>
            <a:r>
              <a:rPr lang="en-US" sz="4400" dirty="0"/>
              <a:t>I shall be praised by her. (Passive)</a:t>
            </a:r>
          </a:p>
          <a:p>
            <a:r>
              <a:rPr lang="en-US" sz="4400" dirty="0"/>
              <a:t>She will praise him. (Active)</a:t>
            </a:r>
          </a:p>
          <a:p>
            <a:r>
              <a:rPr lang="en-US" sz="4400" dirty="0"/>
              <a:t>He will be praised by her. (Passive)</a:t>
            </a:r>
          </a:p>
        </p:txBody>
      </p:sp>
      <p:graphicFrame>
        <p:nvGraphicFramePr>
          <p:cNvPr id="2" name="Table 1"/>
          <p:cNvGraphicFramePr>
            <a:graphicFrameLocks noGrp="1"/>
          </p:cNvGraphicFramePr>
          <p:nvPr>
            <p:extLst>
              <p:ext uri="{D42A27DB-BD31-4B8C-83A1-F6EECF244321}">
                <p14:modId xmlns:p14="http://schemas.microsoft.com/office/powerpoint/2010/main" val="997413185"/>
              </p:ext>
            </p:extLst>
          </p:nvPr>
        </p:nvGraphicFramePr>
        <p:xfrm>
          <a:off x="8046720" y="2101219"/>
          <a:ext cx="3944984" cy="3779520"/>
        </p:xfrm>
        <a:graphic>
          <a:graphicData uri="http://schemas.openxmlformats.org/drawingml/2006/table">
            <a:tbl>
              <a:tblPr firstRow="1" bandRow="1">
                <a:tableStyleId>{5C22544A-7EE6-4342-B048-85BDC9FD1C3A}</a:tableStyleId>
              </a:tblPr>
              <a:tblGrid>
                <a:gridCol w="1972492">
                  <a:extLst>
                    <a:ext uri="{9D8B030D-6E8A-4147-A177-3AD203B41FA5}">
                      <a16:colId xmlns:a16="http://schemas.microsoft.com/office/drawing/2014/main" val="3255301398"/>
                    </a:ext>
                  </a:extLst>
                </a:gridCol>
                <a:gridCol w="1972492">
                  <a:extLst>
                    <a:ext uri="{9D8B030D-6E8A-4147-A177-3AD203B41FA5}">
                      <a16:colId xmlns:a16="http://schemas.microsoft.com/office/drawing/2014/main" val="3494227080"/>
                    </a:ext>
                  </a:extLst>
                </a:gridCol>
              </a:tblGrid>
              <a:tr h="370840">
                <a:tc>
                  <a:txBody>
                    <a:bodyPr/>
                    <a:lstStyle/>
                    <a:p>
                      <a:r>
                        <a:rPr lang="en-US" sz="3200" dirty="0" smtClean="0"/>
                        <a:t>Active</a:t>
                      </a:r>
                      <a:endParaRPr lang="en-US" sz="3200" dirty="0"/>
                    </a:p>
                  </a:txBody>
                  <a:tcPr/>
                </a:tc>
                <a:tc>
                  <a:txBody>
                    <a:bodyPr/>
                    <a:lstStyle/>
                    <a:p>
                      <a:r>
                        <a:rPr lang="en-US" sz="3200" dirty="0" smtClean="0"/>
                        <a:t>Passive</a:t>
                      </a:r>
                      <a:endParaRPr lang="en-US" sz="3200" dirty="0"/>
                    </a:p>
                  </a:txBody>
                  <a:tcPr/>
                </a:tc>
                <a:extLst>
                  <a:ext uri="{0D108BD9-81ED-4DB2-BD59-A6C34878D82A}">
                    <a16:rowId xmlns:a16="http://schemas.microsoft.com/office/drawing/2014/main" val="1827442117"/>
                  </a:ext>
                </a:extLst>
              </a:tr>
              <a:tr h="370840">
                <a:tc>
                  <a:txBody>
                    <a:bodyPr/>
                    <a:lstStyle/>
                    <a:p>
                      <a:r>
                        <a:rPr lang="en-US" sz="3200" dirty="0" smtClean="0"/>
                        <a:t>Present Indefinite</a:t>
                      </a:r>
                      <a:endParaRPr lang="en-US" sz="3200" dirty="0"/>
                    </a:p>
                  </a:txBody>
                  <a:tcPr/>
                </a:tc>
                <a:tc>
                  <a:txBody>
                    <a:bodyPr/>
                    <a:lstStyle/>
                    <a:p>
                      <a:r>
                        <a:rPr lang="en-US" sz="3200" dirty="0" smtClean="0"/>
                        <a:t>Am/is/are</a:t>
                      </a:r>
                      <a:endParaRPr lang="en-US" sz="3200" dirty="0"/>
                    </a:p>
                  </a:txBody>
                  <a:tcPr/>
                </a:tc>
                <a:extLst>
                  <a:ext uri="{0D108BD9-81ED-4DB2-BD59-A6C34878D82A}">
                    <a16:rowId xmlns:a16="http://schemas.microsoft.com/office/drawing/2014/main" val="1172361822"/>
                  </a:ext>
                </a:extLst>
              </a:tr>
              <a:tr h="370840">
                <a:tc>
                  <a:txBody>
                    <a:bodyPr/>
                    <a:lstStyle/>
                    <a:p>
                      <a:r>
                        <a:rPr lang="en-US" sz="3200" b="1" dirty="0" smtClean="0"/>
                        <a:t>Past </a:t>
                      </a:r>
                      <a:r>
                        <a:rPr lang="en-US" sz="3200" dirty="0" smtClean="0"/>
                        <a:t>Indefinite</a:t>
                      </a:r>
                      <a:endParaRPr lang="en-US" sz="3200" dirty="0"/>
                    </a:p>
                  </a:txBody>
                  <a:tcPr/>
                </a:tc>
                <a:tc>
                  <a:txBody>
                    <a:bodyPr/>
                    <a:lstStyle/>
                    <a:p>
                      <a:r>
                        <a:rPr lang="en-US" sz="3200" dirty="0" smtClean="0"/>
                        <a:t>Was/were</a:t>
                      </a:r>
                      <a:endParaRPr lang="en-US" sz="3200" dirty="0"/>
                    </a:p>
                  </a:txBody>
                  <a:tcPr/>
                </a:tc>
                <a:extLst>
                  <a:ext uri="{0D108BD9-81ED-4DB2-BD59-A6C34878D82A}">
                    <a16:rowId xmlns:a16="http://schemas.microsoft.com/office/drawing/2014/main" val="3322864891"/>
                  </a:ext>
                </a:extLst>
              </a:tr>
              <a:tr h="370840">
                <a:tc>
                  <a:txBody>
                    <a:bodyPr/>
                    <a:lstStyle/>
                    <a:p>
                      <a:r>
                        <a:rPr lang="en-US" sz="3200" dirty="0" smtClean="0"/>
                        <a:t>Future Indefinite</a:t>
                      </a:r>
                      <a:endParaRPr lang="en-US" sz="3200" dirty="0"/>
                    </a:p>
                  </a:txBody>
                  <a:tcPr/>
                </a:tc>
                <a:tc>
                  <a:txBody>
                    <a:bodyPr/>
                    <a:lstStyle/>
                    <a:p>
                      <a:r>
                        <a:rPr lang="en-US" sz="3200" dirty="0" smtClean="0"/>
                        <a:t>Shall be/will</a:t>
                      </a:r>
                      <a:r>
                        <a:rPr lang="en-US" sz="3200" baseline="0" dirty="0" smtClean="0"/>
                        <a:t> be</a:t>
                      </a:r>
                      <a:endParaRPr lang="en-US" sz="3200" dirty="0"/>
                    </a:p>
                  </a:txBody>
                  <a:tcPr/>
                </a:tc>
                <a:extLst>
                  <a:ext uri="{0D108BD9-81ED-4DB2-BD59-A6C34878D82A}">
                    <a16:rowId xmlns:a16="http://schemas.microsoft.com/office/drawing/2014/main" val="2689525351"/>
                  </a:ext>
                </a:extLst>
              </a:tr>
            </a:tbl>
          </a:graphicData>
        </a:graphic>
      </p:graphicFrame>
    </p:spTree>
    <p:extLst>
      <p:ext uri="{BB962C8B-B14F-4D97-AF65-F5344CB8AC3E}">
        <p14:creationId xmlns:p14="http://schemas.microsoft.com/office/powerpoint/2010/main" val="19424703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245" y="219777"/>
            <a:ext cx="6032945" cy="6494085"/>
          </a:xfrm>
          <a:prstGeom prst="rect">
            <a:avLst/>
          </a:prstGeom>
          <a:ln w="44450">
            <a:solidFill>
              <a:schemeClr val="accent1"/>
            </a:solidFill>
          </a:ln>
        </p:spPr>
        <p:txBody>
          <a:bodyPr wrap="square">
            <a:spAutoFit/>
          </a:bodyPr>
          <a:lstStyle/>
          <a:p>
            <a:r>
              <a:rPr lang="en-US" sz="3200" b="1" u="sng" dirty="0"/>
              <a:t>⇒Structure of </a:t>
            </a:r>
            <a:r>
              <a:rPr lang="en-US" sz="3200" b="1" u="sng" dirty="0" smtClean="0"/>
              <a:t>continuous tense-</a:t>
            </a:r>
          </a:p>
          <a:p>
            <a:pPr fontAlgn="base"/>
            <a:r>
              <a:rPr lang="en-US" sz="3200" b="1" dirty="0"/>
              <a:t>a. Present-</a:t>
            </a:r>
            <a:r>
              <a:rPr lang="en-US" sz="3200" dirty="0"/>
              <a:t> Object’s subject+ am being/is being/are being+ Verb’s past participle+ by+ subject’s object</a:t>
            </a:r>
          </a:p>
          <a:p>
            <a:pPr fontAlgn="base"/>
            <a:r>
              <a:rPr lang="en-US" sz="3200" b="1" dirty="0"/>
              <a:t>Example:</a:t>
            </a:r>
            <a:endParaRPr lang="en-US" sz="3200" dirty="0"/>
          </a:p>
          <a:p>
            <a:pPr fontAlgn="base"/>
            <a:r>
              <a:rPr lang="en-US" sz="3200" dirty="0"/>
              <a:t>She is praising me. (Active)</a:t>
            </a:r>
          </a:p>
          <a:p>
            <a:pPr fontAlgn="base"/>
            <a:r>
              <a:rPr lang="en-US" sz="3200" dirty="0"/>
              <a:t>I am being praised by her. (Passive)</a:t>
            </a:r>
          </a:p>
          <a:p>
            <a:pPr fontAlgn="base"/>
            <a:r>
              <a:rPr lang="en-US" sz="3200" dirty="0"/>
              <a:t>She is praising him. (Active)</a:t>
            </a:r>
          </a:p>
          <a:p>
            <a:pPr fontAlgn="base"/>
            <a:r>
              <a:rPr lang="en-US" sz="3200" dirty="0"/>
              <a:t>He is being praised by her. (Passive)</a:t>
            </a:r>
          </a:p>
          <a:p>
            <a:pPr fontAlgn="base"/>
            <a:r>
              <a:rPr lang="en-US" sz="3200" dirty="0"/>
              <a:t>She is praising them. (Active)</a:t>
            </a:r>
          </a:p>
          <a:p>
            <a:pPr fontAlgn="base"/>
            <a:r>
              <a:rPr lang="en-US" sz="3200" dirty="0"/>
              <a:t>They are being praised by her. (Passive</a:t>
            </a:r>
            <a:r>
              <a:rPr lang="en-US" sz="3200" dirty="0" smtClean="0"/>
              <a:t>)</a:t>
            </a:r>
            <a:endParaRPr lang="en-US" sz="3200" dirty="0"/>
          </a:p>
        </p:txBody>
      </p:sp>
      <p:sp>
        <p:nvSpPr>
          <p:cNvPr id="4" name="Rectangle 3"/>
          <p:cNvSpPr/>
          <p:nvPr/>
        </p:nvSpPr>
        <p:spPr>
          <a:xfrm>
            <a:off x="6445098" y="233844"/>
            <a:ext cx="5582779" cy="6186309"/>
          </a:xfrm>
          <a:prstGeom prst="rect">
            <a:avLst/>
          </a:prstGeom>
          <a:ln w="44450">
            <a:solidFill>
              <a:schemeClr val="accent1"/>
            </a:solidFill>
          </a:ln>
        </p:spPr>
        <p:txBody>
          <a:bodyPr wrap="square">
            <a:spAutoFit/>
          </a:bodyPr>
          <a:lstStyle/>
          <a:p>
            <a:pPr fontAlgn="base"/>
            <a:r>
              <a:rPr lang="en-US" sz="3600" b="1" dirty="0"/>
              <a:t>b. Past-</a:t>
            </a:r>
            <a:r>
              <a:rPr lang="en-US" sz="3600" dirty="0"/>
              <a:t> Object’s subject+ was being/ were being+ Verb’s past participle+ by+ subject’s object</a:t>
            </a:r>
          </a:p>
          <a:p>
            <a:pPr fontAlgn="base"/>
            <a:r>
              <a:rPr lang="en-US" sz="3600" b="1" dirty="0"/>
              <a:t>Example:</a:t>
            </a:r>
            <a:endParaRPr lang="en-US" sz="3600" dirty="0"/>
          </a:p>
          <a:p>
            <a:pPr fontAlgn="base"/>
            <a:r>
              <a:rPr lang="en-US" sz="3600" dirty="0"/>
              <a:t>She was praising me. (Active)</a:t>
            </a:r>
          </a:p>
          <a:p>
            <a:pPr fontAlgn="base"/>
            <a:r>
              <a:rPr lang="en-US" sz="3600" dirty="0"/>
              <a:t>I was being praised by her. </a:t>
            </a:r>
          </a:p>
          <a:p>
            <a:pPr fontAlgn="base"/>
            <a:r>
              <a:rPr lang="en-US" sz="3600" dirty="0"/>
              <a:t>She was praising them. (Active)</a:t>
            </a:r>
          </a:p>
          <a:p>
            <a:pPr fontAlgn="base"/>
            <a:r>
              <a:rPr lang="en-US" sz="3600" dirty="0"/>
              <a:t>They were being praised by her. </a:t>
            </a:r>
          </a:p>
        </p:txBody>
      </p:sp>
    </p:spTree>
    <p:extLst>
      <p:ext uri="{BB962C8B-B14F-4D97-AF65-F5344CB8AC3E}">
        <p14:creationId xmlns:p14="http://schemas.microsoft.com/office/powerpoint/2010/main" val="8798264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TotalTime>
  <Words>1169</Words>
  <Application>Microsoft Office PowerPoint</Application>
  <PresentationFormat>Widescreen</PresentationFormat>
  <Paragraphs>220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dc:creator>
  <cp:lastModifiedBy>Azad</cp:lastModifiedBy>
  <cp:revision>58</cp:revision>
  <dcterms:created xsi:type="dcterms:W3CDTF">2020-07-17T07:34:50Z</dcterms:created>
  <dcterms:modified xsi:type="dcterms:W3CDTF">2020-07-21T18:04:45Z</dcterms:modified>
</cp:coreProperties>
</file>