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Lst>
  <p:sldIdLst>
    <p:sldId id="274" r:id="rId3"/>
    <p:sldId id="256" r:id="rId4"/>
    <p:sldId id="257" r:id="rId5"/>
    <p:sldId id="258" r:id="rId6"/>
    <p:sldId id="275" r:id="rId7"/>
    <p:sldId id="259" r:id="rId8"/>
    <p:sldId id="280" r:id="rId9"/>
    <p:sldId id="281" r:id="rId10"/>
    <p:sldId id="282" r:id="rId11"/>
    <p:sldId id="283" r:id="rId12"/>
    <p:sldId id="284" r:id="rId13"/>
    <p:sldId id="285" r:id="rId14"/>
    <p:sldId id="286" r:id="rId15"/>
    <p:sldId id="287" r:id="rId16"/>
    <p:sldId id="288" r:id="rId17"/>
    <p:sldId id="289" r:id="rId18"/>
    <p:sldId id="290" r:id="rId19"/>
    <p:sldId id="291" r:id="rId20"/>
    <p:sldId id="292" r:id="rId21"/>
    <p:sldId id="293" r:id="rId22"/>
    <p:sldId id="294" r:id="rId23"/>
    <p:sldId id="295" r:id="rId24"/>
    <p:sldId id="296" r:id="rId25"/>
    <p:sldId id="297" r:id="rId26"/>
    <p:sldId id="298" r:id="rId27"/>
    <p:sldId id="299" r:id="rId28"/>
    <p:sldId id="300" r:id="rId29"/>
    <p:sldId id="301" r:id="rId30"/>
    <p:sldId id="279"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1286D5-6D5C-4A42-86EB-E3DB87CB5FD8}" type="datetimeFigureOut">
              <a:rPr lang="en-US" smtClean="0"/>
              <a:t>07/27/20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B7D9E7-C8ED-424A-A8DC-EC4D99FD282D}" type="slidenum">
              <a:rPr lang="en-US" smtClean="0"/>
              <a:t>‹#›</a:t>
            </a:fld>
            <a:endParaRPr lang="en-US"/>
          </a:p>
        </p:txBody>
      </p:sp>
    </p:spTree>
    <p:extLst>
      <p:ext uri="{BB962C8B-B14F-4D97-AF65-F5344CB8AC3E}">
        <p14:creationId xmlns:p14="http://schemas.microsoft.com/office/powerpoint/2010/main" val="25984198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1286D5-6D5C-4A42-86EB-E3DB87CB5FD8}" type="datetimeFigureOut">
              <a:rPr lang="en-US" smtClean="0"/>
              <a:t>07/27/20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B7D9E7-C8ED-424A-A8DC-EC4D99FD282D}" type="slidenum">
              <a:rPr lang="en-US" smtClean="0"/>
              <a:t>‹#›</a:t>
            </a:fld>
            <a:endParaRPr lang="en-US"/>
          </a:p>
        </p:txBody>
      </p:sp>
    </p:spTree>
    <p:extLst>
      <p:ext uri="{BB962C8B-B14F-4D97-AF65-F5344CB8AC3E}">
        <p14:creationId xmlns:p14="http://schemas.microsoft.com/office/powerpoint/2010/main" val="163739163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1286D5-6D5C-4A42-86EB-E3DB87CB5FD8}" type="datetimeFigureOut">
              <a:rPr lang="en-US" smtClean="0"/>
              <a:t>07/27/20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B7D9E7-C8ED-424A-A8DC-EC4D99FD282D}" type="slidenum">
              <a:rPr lang="en-US" smtClean="0"/>
              <a:t>‹#›</a:t>
            </a:fld>
            <a:endParaRPr lang="en-US"/>
          </a:p>
        </p:txBody>
      </p:sp>
    </p:spTree>
    <p:extLst>
      <p:ext uri="{BB962C8B-B14F-4D97-AF65-F5344CB8AC3E}">
        <p14:creationId xmlns:p14="http://schemas.microsoft.com/office/powerpoint/2010/main" val="89907995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07D1F4D-D24F-4417-B28B-445D3D9A8546}"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07/27/20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26E14E-28F7-4E0A-B12A-22F8ED7E153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8358998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07D1F4D-D24F-4417-B28B-445D3D9A8546}"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07/27/20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26E14E-28F7-4E0A-B12A-22F8ED7E153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6677929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07D1F4D-D24F-4417-B28B-445D3D9A8546}"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07/27/20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26E14E-28F7-4E0A-B12A-22F8ED7E153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1518628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07D1F4D-D24F-4417-B28B-445D3D9A8546}"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07/27/20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26E14E-28F7-4E0A-B12A-22F8ED7E153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7744270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07D1F4D-D24F-4417-B28B-445D3D9A8546}"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07/27/20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26E14E-28F7-4E0A-B12A-22F8ED7E153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9846632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07D1F4D-D24F-4417-B28B-445D3D9A8546}"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07/27/20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26E14E-28F7-4E0A-B12A-22F8ED7E153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918014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07D1F4D-D24F-4417-B28B-445D3D9A8546}"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07/27/20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26E14E-28F7-4E0A-B12A-22F8ED7E153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491456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07D1F4D-D24F-4417-B28B-445D3D9A8546}"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07/27/20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26E14E-28F7-4E0A-B12A-22F8ED7E153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5888544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1286D5-6D5C-4A42-86EB-E3DB87CB5FD8}" type="datetimeFigureOut">
              <a:rPr lang="en-US" smtClean="0"/>
              <a:t>07/27/20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B7D9E7-C8ED-424A-A8DC-EC4D99FD282D}" type="slidenum">
              <a:rPr lang="en-US" smtClean="0"/>
              <a:t>‹#›</a:t>
            </a:fld>
            <a:endParaRPr lang="en-US"/>
          </a:p>
        </p:txBody>
      </p:sp>
    </p:spTree>
    <p:extLst>
      <p:ext uri="{BB962C8B-B14F-4D97-AF65-F5344CB8AC3E}">
        <p14:creationId xmlns:p14="http://schemas.microsoft.com/office/powerpoint/2010/main" val="165728468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07D1F4D-D24F-4417-B28B-445D3D9A8546}"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07/27/20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26E14E-28F7-4E0A-B12A-22F8ED7E153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3190806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07D1F4D-D24F-4417-B28B-445D3D9A8546}"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07/27/20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26E14E-28F7-4E0A-B12A-22F8ED7E153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5483154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07D1F4D-D24F-4417-B28B-445D3D9A8546}"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07/27/20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26E14E-28F7-4E0A-B12A-22F8ED7E153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3817863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41286D5-6D5C-4A42-86EB-E3DB87CB5FD8}" type="datetimeFigureOut">
              <a:rPr lang="en-US" smtClean="0"/>
              <a:t>07/27/20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B7D9E7-C8ED-424A-A8DC-EC4D99FD282D}" type="slidenum">
              <a:rPr lang="en-US" smtClean="0"/>
              <a:t>‹#›</a:t>
            </a:fld>
            <a:endParaRPr lang="en-US"/>
          </a:p>
        </p:txBody>
      </p:sp>
    </p:spTree>
    <p:extLst>
      <p:ext uri="{BB962C8B-B14F-4D97-AF65-F5344CB8AC3E}">
        <p14:creationId xmlns:p14="http://schemas.microsoft.com/office/powerpoint/2010/main" val="66040419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1286D5-6D5C-4A42-86EB-E3DB87CB5FD8}" type="datetimeFigureOut">
              <a:rPr lang="en-US" smtClean="0"/>
              <a:t>07/27/20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B7D9E7-C8ED-424A-A8DC-EC4D99FD282D}" type="slidenum">
              <a:rPr lang="en-US" smtClean="0"/>
              <a:t>‹#›</a:t>
            </a:fld>
            <a:endParaRPr lang="en-US"/>
          </a:p>
        </p:txBody>
      </p:sp>
    </p:spTree>
    <p:extLst>
      <p:ext uri="{BB962C8B-B14F-4D97-AF65-F5344CB8AC3E}">
        <p14:creationId xmlns:p14="http://schemas.microsoft.com/office/powerpoint/2010/main" val="260855513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1286D5-6D5C-4A42-86EB-E3DB87CB5FD8}" type="datetimeFigureOut">
              <a:rPr lang="en-US" smtClean="0"/>
              <a:t>07/27/20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B7D9E7-C8ED-424A-A8DC-EC4D99FD282D}" type="slidenum">
              <a:rPr lang="en-US" smtClean="0"/>
              <a:t>‹#›</a:t>
            </a:fld>
            <a:endParaRPr lang="en-US"/>
          </a:p>
        </p:txBody>
      </p:sp>
    </p:spTree>
    <p:extLst>
      <p:ext uri="{BB962C8B-B14F-4D97-AF65-F5344CB8AC3E}">
        <p14:creationId xmlns:p14="http://schemas.microsoft.com/office/powerpoint/2010/main" val="418185060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1286D5-6D5C-4A42-86EB-E3DB87CB5FD8}" type="datetimeFigureOut">
              <a:rPr lang="en-US" smtClean="0"/>
              <a:t>07/27/20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B7D9E7-C8ED-424A-A8DC-EC4D99FD282D}" type="slidenum">
              <a:rPr lang="en-US" smtClean="0"/>
              <a:t>‹#›</a:t>
            </a:fld>
            <a:endParaRPr lang="en-US"/>
          </a:p>
        </p:txBody>
      </p:sp>
    </p:spTree>
    <p:extLst>
      <p:ext uri="{BB962C8B-B14F-4D97-AF65-F5344CB8AC3E}">
        <p14:creationId xmlns:p14="http://schemas.microsoft.com/office/powerpoint/2010/main" val="300308240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1286D5-6D5C-4A42-86EB-E3DB87CB5FD8}" type="datetimeFigureOut">
              <a:rPr lang="en-US" smtClean="0"/>
              <a:t>07/27/20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B7D9E7-C8ED-424A-A8DC-EC4D99FD282D}" type="slidenum">
              <a:rPr lang="en-US" smtClean="0"/>
              <a:t>‹#›</a:t>
            </a:fld>
            <a:endParaRPr lang="en-US"/>
          </a:p>
        </p:txBody>
      </p:sp>
    </p:spTree>
    <p:extLst>
      <p:ext uri="{BB962C8B-B14F-4D97-AF65-F5344CB8AC3E}">
        <p14:creationId xmlns:p14="http://schemas.microsoft.com/office/powerpoint/2010/main" val="367579950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1286D5-6D5C-4A42-86EB-E3DB87CB5FD8}" type="datetimeFigureOut">
              <a:rPr lang="en-US" smtClean="0"/>
              <a:t>07/27/20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B7D9E7-C8ED-424A-A8DC-EC4D99FD282D}" type="slidenum">
              <a:rPr lang="en-US" smtClean="0"/>
              <a:t>‹#›</a:t>
            </a:fld>
            <a:endParaRPr lang="en-US"/>
          </a:p>
        </p:txBody>
      </p:sp>
    </p:spTree>
    <p:extLst>
      <p:ext uri="{BB962C8B-B14F-4D97-AF65-F5344CB8AC3E}">
        <p14:creationId xmlns:p14="http://schemas.microsoft.com/office/powerpoint/2010/main" val="86059642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1286D5-6D5C-4A42-86EB-E3DB87CB5FD8}" type="datetimeFigureOut">
              <a:rPr lang="en-US" smtClean="0"/>
              <a:t>07/27/20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B7D9E7-C8ED-424A-A8DC-EC4D99FD282D}" type="slidenum">
              <a:rPr lang="en-US" smtClean="0"/>
              <a:t>‹#›</a:t>
            </a:fld>
            <a:endParaRPr lang="en-US"/>
          </a:p>
        </p:txBody>
      </p:sp>
    </p:spTree>
    <p:extLst>
      <p:ext uri="{BB962C8B-B14F-4D97-AF65-F5344CB8AC3E}">
        <p14:creationId xmlns:p14="http://schemas.microsoft.com/office/powerpoint/2010/main" val="319962790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1286D5-6D5C-4A42-86EB-E3DB87CB5FD8}" type="datetimeFigureOut">
              <a:rPr lang="en-US" smtClean="0"/>
              <a:t>07/27/20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B7D9E7-C8ED-424A-A8DC-EC4D99FD282D}" type="slidenum">
              <a:rPr lang="en-US" smtClean="0"/>
              <a:t>‹#›</a:t>
            </a:fld>
            <a:endParaRPr lang="en-US"/>
          </a:p>
        </p:txBody>
      </p:sp>
    </p:spTree>
    <p:extLst>
      <p:ext uri="{BB962C8B-B14F-4D97-AF65-F5344CB8AC3E}">
        <p14:creationId xmlns:p14="http://schemas.microsoft.com/office/powerpoint/2010/main" val="8122647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3000">
              <a:srgbClr val="FFFF00"/>
            </a:gs>
            <a:gs pos="35000">
              <a:schemeClr val="accent2">
                <a:lumMod val="0"/>
                <a:lumOff val="100000"/>
              </a:schemeClr>
            </a:gs>
            <a:gs pos="100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A07D1F4D-D24F-4417-B28B-445D3D9A8546}"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07/27/20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A326E14E-28F7-4E0A-B12A-22F8ED7E153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4840540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359978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20583" y="135374"/>
            <a:ext cx="5840958" cy="1015663"/>
          </a:xfrm>
          <a:prstGeom prst="rect">
            <a:avLst/>
          </a:prstGeom>
        </p:spPr>
        <p:txBody>
          <a:bodyPr wrap="none">
            <a:spAutoFit/>
          </a:bodyPr>
          <a:lstStyle/>
          <a:p>
            <a:r>
              <a:rPr lang="en-US" sz="6000" dirty="0"/>
              <a:t>Punctuation Rules</a:t>
            </a:r>
          </a:p>
        </p:txBody>
      </p:sp>
      <p:sp>
        <p:nvSpPr>
          <p:cNvPr id="4" name="Rectangle 3"/>
          <p:cNvSpPr/>
          <p:nvPr/>
        </p:nvSpPr>
        <p:spPr>
          <a:xfrm>
            <a:off x="4312951" y="1151037"/>
            <a:ext cx="2322687" cy="523220"/>
          </a:xfrm>
          <a:prstGeom prst="rect">
            <a:avLst/>
          </a:prstGeom>
        </p:spPr>
        <p:txBody>
          <a:bodyPr wrap="none">
            <a:spAutoFit/>
          </a:bodyPr>
          <a:lstStyle/>
          <a:p>
            <a:r>
              <a:rPr lang="en-US" sz="2800" b="1" u="sng" dirty="0"/>
              <a:t>Apostrophe (')</a:t>
            </a:r>
          </a:p>
        </p:txBody>
      </p:sp>
      <p:sp>
        <p:nvSpPr>
          <p:cNvPr id="5" name="Rectangle 4"/>
          <p:cNvSpPr/>
          <p:nvPr/>
        </p:nvSpPr>
        <p:spPr>
          <a:xfrm>
            <a:off x="457200" y="1835727"/>
            <a:ext cx="5590904" cy="5078313"/>
          </a:xfrm>
          <a:prstGeom prst="rect">
            <a:avLst/>
          </a:prstGeom>
          <a:ln w="28575">
            <a:solidFill>
              <a:schemeClr val="accent1"/>
            </a:solidFill>
          </a:ln>
        </p:spPr>
        <p:txBody>
          <a:bodyPr wrap="square">
            <a:spAutoFit/>
          </a:bodyPr>
          <a:lstStyle/>
          <a:p>
            <a:r>
              <a:rPr lang="en-US" sz="3600" dirty="0"/>
              <a:t>There are three main uses of apostrophe ('):</a:t>
            </a:r>
          </a:p>
          <a:p>
            <a:endParaRPr lang="en-US" sz="3600" dirty="0"/>
          </a:p>
          <a:p>
            <a:r>
              <a:rPr lang="en-US" sz="3600" dirty="0"/>
              <a:t>1. Contracted words:</a:t>
            </a:r>
          </a:p>
          <a:p>
            <a:r>
              <a:rPr lang="en-US" sz="3600" dirty="0"/>
              <a:t>Apostrophe marks dropped letters</a:t>
            </a:r>
            <a:r>
              <a:rPr lang="en-US" sz="3600" dirty="0" smtClean="0"/>
              <a:t>.</a:t>
            </a:r>
            <a:endParaRPr lang="en-US" sz="3600" dirty="0"/>
          </a:p>
          <a:p>
            <a:r>
              <a:rPr lang="en-US" sz="3600" dirty="0"/>
              <a:t>mustn't-must not / what's-what </a:t>
            </a:r>
            <a:r>
              <a:rPr lang="en-US" sz="3600" dirty="0" smtClean="0"/>
              <a:t>is</a:t>
            </a:r>
            <a:endParaRPr lang="en-US" sz="3600" dirty="0"/>
          </a:p>
          <a:p>
            <a:r>
              <a:rPr lang="en-US" sz="3600" dirty="0" smtClean="0"/>
              <a:t>.</a:t>
            </a:r>
            <a:endParaRPr lang="en-US" sz="3600" dirty="0"/>
          </a:p>
        </p:txBody>
      </p:sp>
      <p:sp>
        <p:nvSpPr>
          <p:cNvPr id="6" name="Rectangle 5"/>
          <p:cNvSpPr/>
          <p:nvPr/>
        </p:nvSpPr>
        <p:spPr>
          <a:xfrm>
            <a:off x="6753498" y="1835727"/>
            <a:ext cx="4754880" cy="4031873"/>
          </a:xfrm>
          <a:prstGeom prst="rect">
            <a:avLst/>
          </a:prstGeom>
          <a:ln w="25400">
            <a:solidFill>
              <a:schemeClr val="accent1"/>
            </a:solidFill>
          </a:ln>
        </p:spPr>
        <p:txBody>
          <a:bodyPr wrap="square">
            <a:spAutoFit/>
          </a:bodyPr>
          <a:lstStyle/>
          <a:p>
            <a:r>
              <a:rPr lang="en-US" sz="3200" dirty="0" smtClean="0"/>
              <a:t>2.Possession</a:t>
            </a:r>
            <a:r>
              <a:rPr lang="en-US" sz="3200" dirty="0"/>
              <a:t>:</a:t>
            </a:r>
          </a:p>
          <a:p>
            <a:r>
              <a:rPr lang="en-US" sz="3200" dirty="0" err="1" smtClean="0"/>
              <a:t>Dalim's</a:t>
            </a:r>
            <a:r>
              <a:rPr lang="en-US" sz="3200" dirty="0" smtClean="0"/>
              <a:t> </a:t>
            </a:r>
            <a:r>
              <a:rPr lang="en-US" sz="3200" dirty="0"/>
              <a:t>money / Nora's son</a:t>
            </a:r>
          </a:p>
          <a:p>
            <a:r>
              <a:rPr lang="en-US" sz="3200" dirty="0"/>
              <a:t>The car's color / Bicycle's tire</a:t>
            </a:r>
          </a:p>
          <a:p>
            <a:endParaRPr lang="en-US" sz="3200" dirty="0"/>
          </a:p>
          <a:p>
            <a:r>
              <a:rPr lang="en-US" sz="3200" dirty="0"/>
              <a:t>3. Plurals of "non-words":</a:t>
            </a:r>
          </a:p>
          <a:p>
            <a:r>
              <a:rPr lang="en-US" sz="3200" dirty="0"/>
              <a:t>I only get A's and B's.</a:t>
            </a:r>
          </a:p>
          <a:p>
            <a:r>
              <a:rPr lang="en-US" sz="3200" dirty="0"/>
              <a:t>Number 7's are the best.</a:t>
            </a:r>
          </a:p>
        </p:txBody>
      </p:sp>
    </p:spTree>
    <p:extLst>
      <p:ext uri="{BB962C8B-B14F-4D97-AF65-F5344CB8AC3E}">
        <p14:creationId xmlns:p14="http://schemas.microsoft.com/office/powerpoint/2010/main" val="239208668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65611" y="286274"/>
            <a:ext cx="5116286" cy="6986528"/>
          </a:xfrm>
          <a:prstGeom prst="rect">
            <a:avLst/>
          </a:prstGeom>
          <a:ln w="31750">
            <a:solidFill>
              <a:schemeClr val="accent1"/>
            </a:solidFill>
          </a:ln>
        </p:spPr>
        <p:txBody>
          <a:bodyPr wrap="square">
            <a:spAutoFit/>
          </a:bodyPr>
          <a:lstStyle/>
          <a:p>
            <a:r>
              <a:rPr lang="en-US" sz="3200" b="1" dirty="0"/>
              <a:t>1. Contraction of "is"</a:t>
            </a:r>
          </a:p>
          <a:p>
            <a:r>
              <a:rPr lang="en-US" sz="3200" b="1" dirty="0"/>
              <a:t>With pronouns, nouns, question words or words like "there" and "here</a:t>
            </a:r>
            <a:r>
              <a:rPr lang="en-US" sz="3200" b="1" dirty="0" smtClean="0"/>
              <a:t>".</a:t>
            </a:r>
            <a:endParaRPr lang="en-US" sz="3200" b="1" dirty="0"/>
          </a:p>
          <a:p>
            <a:r>
              <a:rPr lang="en-US" sz="3200" b="1" dirty="0" smtClean="0"/>
              <a:t>There's</a:t>
            </a:r>
            <a:r>
              <a:rPr lang="en-US" sz="3200" dirty="0" smtClean="0"/>
              <a:t> my </a:t>
            </a:r>
            <a:r>
              <a:rPr lang="en-US" sz="3200" dirty="0"/>
              <a:t>best friend. (There is)</a:t>
            </a:r>
          </a:p>
          <a:p>
            <a:r>
              <a:rPr lang="en-US" sz="3200" b="1" dirty="0"/>
              <a:t>Here's</a:t>
            </a:r>
            <a:r>
              <a:rPr lang="en-US" sz="3200" dirty="0"/>
              <a:t> Jack. (Here is)</a:t>
            </a:r>
          </a:p>
          <a:p>
            <a:r>
              <a:rPr lang="en-US" sz="3200" b="1" dirty="0"/>
              <a:t>He's</a:t>
            </a:r>
            <a:r>
              <a:rPr lang="en-US" sz="3200" dirty="0"/>
              <a:t> my father. (He is)</a:t>
            </a:r>
          </a:p>
          <a:p>
            <a:r>
              <a:rPr lang="en-US" sz="3200" b="1" dirty="0"/>
              <a:t>When's</a:t>
            </a:r>
            <a:r>
              <a:rPr lang="en-US" sz="3200" dirty="0"/>
              <a:t> your birthday? (When is)</a:t>
            </a:r>
          </a:p>
          <a:p>
            <a:r>
              <a:rPr lang="en-US" sz="3200" b="1" dirty="0"/>
              <a:t>How's</a:t>
            </a:r>
            <a:r>
              <a:rPr lang="en-US" sz="3200" dirty="0"/>
              <a:t> your sister?(How is)</a:t>
            </a:r>
          </a:p>
          <a:p>
            <a:r>
              <a:rPr lang="en-US" sz="3200" b="1" dirty="0"/>
              <a:t>Andre's</a:t>
            </a:r>
            <a:r>
              <a:rPr lang="en-US" sz="3200" dirty="0"/>
              <a:t> studying. (Andre is)</a:t>
            </a:r>
          </a:p>
          <a:p>
            <a:endParaRPr lang="en-US" sz="3200" dirty="0"/>
          </a:p>
          <a:p>
            <a:endParaRPr lang="en-US" sz="3200" dirty="0"/>
          </a:p>
        </p:txBody>
      </p:sp>
      <p:sp>
        <p:nvSpPr>
          <p:cNvPr id="7" name="Rectangle 6"/>
          <p:cNvSpPr/>
          <p:nvPr/>
        </p:nvSpPr>
        <p:spPr>
          <a:xfrm>
            <a:off x="5947954" y="286274"/>
            <a:ext cx="6096000" cy="6463308"/>
          </a:xfrm>
          <a:prstGeom prst="rect">
            <a:avLst/>
          </a:prstGeom>
          <a:ln w="38100">
            <a:solidFill>
              <a:schemeClr val="accent1"/>
            </a:solidFill>
          </a:ln>
        </p:spPr>
        <p:txBody>
          <a:bodyPr>
            <a:spAutoFit/>
          </a:bodyPr>
          <a:lstStyle/>
          <a:p>
            <a:r>
              <a:rPr lang="en-US" sz="3600" b="1" dirty="0"/>
              <a:t>2. Contraction of "has"</a:t>
            </a:r>
          </a:p>
          <a:p>
            <a:r>
              <a:rPr lang="en-US" sz="3600" b="1" dirty="0"/>
              <a:t>With pronouns, question words, nouns:</a:t>
            </a:r>
          </a:p>
          <a:p>
            <a:endParaRPr lang="en-US" sz="3600" dirty="0"/>
          </a:p>
          <a:p>
            <a:r>
              <a:rPr lang="en-US" sz="3600" b="1" dirty="0"/>
              <a:t>Selena's</a:t>
            </a:r>
            <a:r>
              <a:rPr lang="en-US" sz="3600" dirty="0"/>
              <a:t> got homework to do. (Selena has got)</a:t>
            </a:r>
          </a:p>
          <a:p>
            <a:r>
              <a:rPr lang="en-US" sz="3600" b="1" dirty="0"/>
              <a:t>What's</a:t>
            </a:r>
            <a:r>
              <a:rPr lang="en-US" sz="3600" dirty="0"/>
              <a:t> happened? (What has)</a:t>
            </a:r>
          </a:p>
          <a:p>
            <a:r>
              <a:rPr lang="en-US" sz="3600" b="1" dirty="0"/>
              <a:t>Frank's</a:t>
            </a:r>
            <a:r>
              <a:rPr lang="en-US" sz="3600" dirty="0"/>
              <a:t> had an accident. (Frank has)</a:t>
            </a:r>
          </a:p>
          <a:p>
            <a:r>
              <a:rPr lang="en-US" sz="3600" b="1" dirty="0"/>
              <a:t>It's </a:t>
            </a:r>
            <a:r>
              <a:rPr lang="en-US" sz="3600" dirty="0"/>
              <a:t>been a long time since I last saw you.(It has been</a:t>
            </a:r>
            <a:r>
              <a:rPr lang="en-US" dirty="0"/>
              <a:t>)</a:t>
            </a:r>
          </a:p>
          <a:p>
            <a:endParaRPr lang="en-US" dirty="0"/>
          </a:p>
        </p:txBody>
      </p:sp>
    </p:spTree>
    <p:extLst>
      <p:ext uri="{BB962C8B-B14F-4D97-AF65-F5344CB8AC3E}">
        <p14:creationId xmlns:p14="http://schemas.microsoft.com/office/powerpoint/2010/main" val="55298412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7646" y="973912"/>
            <a:ext cx="10215154" cy="3477875"/>
          </a:xfrm>
          <a:prstGeom prst="rect">
            <a:avLst/>
          </a:prstGeom>
        </p:spPr>
        <p:txBody>
          <a:bodyPr wrap="square">
            <a:spAutoFit/>
          </a:bodyPr>
          <a:lstStyle/>
          <a:p>
            <a:r>
              <a:rPr lang="en-US" sz="4400" dirty="0"/>
              <a:t>3. Possession</a:t>
            </a:r>
          </a:p>
          <a:p>
            <a:r>
              <a:rPr lang="en-US" sz="4400" dirty="0"/>
              <a:t>The book's cover (The cover of the book) is torn.</a:t>
            </a:r>
          </a:p>
          <a:p>
            <a:r>
              <a:rPr lang="en-US" sz="4400" dirty="0"/>
              <a:t>Her daughter's name is Lisa.</a:t>
            </a:r>
          </a:p>
          <a:p>
            <a:r>
              <a:rPr lang="en-US" sz="4400" dirty="0"/>
              <a:t>My friend's car is red. (The car of my friend)</a:t>
            </a:r>
          </a:p>
        </p:txBody>
      </p:sp>
    </p:spTree>
    <p:extLst>
      <p:ext uri="{BB962C8B-B14F-4D97-AF65-F5344CB8AC3E}">
        <p14:creationId xmlns:p14="http://schemas.microsoft.com/office/powerpoint/2010/main" val="69064477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391263" y="200687"/>
            <a:ext cx="3797835" cy="523220"/>
          </a:xfrm>
          <a:prstGeom prst="rect">
            <a:avLst/>
          </a:prstGeom>
        </p:spPr>
        <p:txBody>
          <a:bodyPr wrap="none">
            <a:spAutoFit/>
          </a:bodyPr>
          <a:lstStyle/>
          <a:p>
            <a:r>
              <a:rPr lang="en-US" sz="2800" b="1" u="sng" dirty="0"/>
              <a:t>Dashes and Hyphens (--)</a:t>
            </a:r>
          </a:p>
        </p:txBody>
      </p:sp>
      <p:sp>
        <p:nvSpPr>
          <p:cNvPr id="4" name="Rectangle 3"/>
          <p:cNvSpPr/>
          <p:nvPr/>
        </p:nvSpPr>
        <p:spPr>
          <a:xfrm>
            <a:off x="378822" y="1057313"/>
            <a:ext cx="11155680" cy="4524315"/>
          </a:xfrm>
          <a:prstGeom prst="rect">
            <a:avLst/>
          </a:prstGeom>
        </p:spPr>
        <p:txBody>
          <a:bodyPr wrap="square">
            <a:spAutoFit/>
          </a:bodyPr>
          <a:lstStyle/>
          <a:p>
            <a:r>
              <a:rPr lang="en-US" sz="3200" b="1" u="sng" dirty="0"/>
              <a:t>Hyphen</a:t>
            </a:r>
          </a:p>
          <a:p>
            <a:r>
              <a:rPr lang="en-US" sz="3200" dirty="0"/>
              <a:t>Hyphens are used to connect two independent words, so they function as one unit. Some compound words are hyphenated, some are one word, and some remain two words. The best idea is to consult a dictionary -- compound words don't always follow consistent rules:</a:t>
            </a:r>
          </a:p>
          <a:p>
            <a:endParaRPr lang="en-US" sz="3200" dirty="0"/>
          </a:p>
          <a:p>
            <a:r>
              <a:rPr lang="en-US" sz="3200" dirty="0"/>
              <a:t>• Water-repellent</a:t>
            </a:r>
          </a:p>
          <a:p>
            <a:endParaRPr lang="en-US" sz="3200" dirty="0"/>
          </a:p>
        </p:txBody>
      </p:sp>
    </p:spTree>
    <p:extLst>
      <p:ext uri="{BB962C8B-B14F-4D97-AF65-F5344CB8AC3E}">
        <p14:creationId xmlns:p14="http://schemas.microsoft.com/office/powerpoint/2010/main" val="119836783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4948" y="247085"/>
            <a:ext cx="11443063" cy="6124754"/>
          </a:xfrm>
          <a:prstGeom prst="rect">
            <a:avLst/>
          </a:prstGeom>
        </p:spPr>
        <p:txBody>
          <a:bodyPr wrap="square">
            <a:spAutoFit/>
          </a:bodyPr>
          <a:lstStyle/>
          <a:p>
            <a:r>
              <a:rPr lang="en-US" sz="2800" b="1" dirty="0"/>
              <a:t>Two words that are functioning together as an adjective require a hyphen between them</a:t>
            </a:r>
            <a:r>
              <a:rPr lang="en-US" sz="2800" b="1" dirty="0" smtClean="0"/>
              <a:t>:</a:t>
            </a:r>
            <a:endParaRPr lang="en-US" sz="2800" dirty="0"/>
          </a:p>
          <a:p>
            <a:r>
              <a:rPr lang="en-US" sz="2800" dirty="0"/>
              <a:t>• A well-known scholar...</a:t>
            </a:r>
          </a:p>
          <a:p>
            <a:r>
              <a:rPr lang="en-US" sz="2800" dirty="0"/>
              <a:t>• A literary-minded critic...</a:t>
            </a:r>
          </a:p>
          <a:p>
            <a:r>
              <a:rPr lang="en-US" sz="2800" dirty="0"/>
              <a:t>• A structure-based </a:t>
            </a:r>
            <a:r>
              <a:rPr lang="en-US" sz="2800" dirty="0" smtClean="0"/>
              <a:t>analysis</a:t>
            </a:r>
            <a:endParaRPr lang="en-US" sz="2800" dirty="0"/>
          </a:p>
          <a:p>
            <a:r>
              <a:rPr lang="en-US" sz="2800" b="1" dirty="0"/>
              <a:t>Also, hyphens are always used with prefixes "self-" "all-" "ex-" and the suffix "elect-</a:t>
            </a:r>
            <a:r>
              <a:rPr lang="en-US" sz="2800" b="1" dirty="0" smtClean="0"/>
              <a:t>":</a:t>
            </a:r>
            <a:endParaRPr lang="en-US" sz="2800" dirty="0"/>
          </a:p>
          <a:p>
            <a:r>
              <a:rPr lang="en-US" sz="2800" dirty="0"/>
              <a:t>• A self-help clinic...</a:t>
            </a:r>
          </a:p>
          <a:p>
            <a:r>
              <a:rPr lang="en-US" sz="2800" dirty="0"/>
              <a:t>• An all-inclusive trip...</a:t>
            </a:r>
          </a:p>
          <a:p>
            <a:r>
              <a:rPr lang="en-US" sz="2800" dirty="0"/>
              <a:t>• His ex-wife...</a:t>
            </a:r>
          </a:p>
          <a:p>
            <a:r>
              <a:rPr lang="en-US" sz="2800" dirty="0"/>
              <a:t>• The president-elect</a:t>
            </a:r>
            <a:r>
              <a:rPr lang="en-US" sz="2800" dirty="0" smtClean="0"/>
              <a:t>...</a:t>
            </a:r>
            <a:endParaRPr lang="en-US" sz="2800" dirty="0"/>
          </a:p>
          <a:p>
            <a:r>
              <a:rPr lang="en-US" sz="2800" b="1" dirty="0"/>
              <a:t>When adjectives are listed in a series, the hyphens stay with the variable part of the compound adjective</a:t>
            </a:r>
            <a:r>
              <a:rPr lang="en-US" sz="2800" b="1" dirty="0" smtClean="0"/>
              <a:t>:</a:t>
            </a:r>
            <a:endParaRPr lang="en-US" sz="2800" dirty="0"/>
          </a:p>
          <a:p>
            <a:r>
              <a:rPr lang="en-US" sz="2800" dirty="0"/>
              <a:t>• A first-class / second-class / third-class ticket</a:t>
            </a:r>
          </a:p>
        </p:txBody>
      </p:sp>
    </p:spTree>
    <p:extLst>
      <p:ext uri="{BB962C8B-B14F-4D97-AF65-F5344CB8AC3E}">
        <p14:creationId xmlns:p14="http://schemas.microsoft.com/office/powerpoint/2010/main" val="213079185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39635" y="363915"/>
            <a:ext cx="11521440" cy="6494085"/>
          </a:xfrm>
          <a:prstGeom prst="rect">
            <a:avLst/>
          </a:prstGeom>
        </p:spPr>
        <p:txBody>
          <a:bodyPr wrap="square">
            <a:spAutoFit/>
          </a:bodyPr>
          <a:lstStyle/>
          <a:p>
            <a:r>
              <a:rPr lang="en-US" sz="3200" b="1" u="sng" dirty="0"/>
              <a:t>Dash</a:t>
            </a:r>
          </a:p>
          <a:p>
            <a:r>
              <a:rPr lang="en-US" sz="3200" dirty="0"/>
              <a:t>A dash looks like a double hyphen. When typing, putting two hyphens together, with no spaces before or after, creates a dash. Dashes are usually used to set off information that would be in parenthesis</a:t>
            </a:r>
          </a:p>
          <a:p>
            <a:endParaRPr lang="en-US" sz="3200" dirty="0"/>
          </a:p>
          <a:p>
            <a:r>
              <a:rPr lang="en-US" sz="3200" dirty="0"/>
              <a:t>• Wikipedia-- a popular website--can be a good source of basic information.</a:t>
            </a:r>
          </a:p>
          <a:p>
            <a:endParaRPr lang="en-US" sz="3200" dirty="0"/>
          </a:p>
          <a:p>
            <a:r>
              <a:rPr lang="en-US" sz="3200" dirty="0"/>
              <a:t>Dashes can also be used to set off appositives (nouns or noun phrases that modify a nearby noun)</a:t>
            </a:r>
          </a:p>
          <a:p>
            <a:endParaRPr lang="en-US" sz="3200" dirty="0"/>
          </a:p>
          <a:p>
            <a:r>
              <a:rPr lang="en-US" sz="3200" dirty="0"/>
              <a:t>• Basic needs--food, clothes, and shelter--can be very expensive.</a:t>
            </a:r>
          </a:p>
        </p:txBody>
      </p:sp>
    </p:spTree>
    <p:extLst>
      <p:ext uri="{BB962C8B-B14F-4D97-AF65-F5344CB8AC3E}">
        <p14:creationId xmlns:p14="http://schemas.microsoft.com/office/powerpoint/2010/main" val="105104717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5943" y="320603"/>
            <a:ext cx="11743508" cy="5016758"/>
          </a:xfrm>
          <a:prstGeom prst="rect">
            <a:avLst/>
          </a:prstGeom>
        </p:spPr>
        <p:txBody>
          <a:bodyPr wrap="square">
            <a:spAutoFit/>
          </a:bodyPr>
          <a:lstStyle/>
          <a:p>
            <a:r>
              <a:rPr lang="en-US" sz="4000" dirty="0"/>
              <a:t>Dashes can also indicate a sharp break in the flow of a sentence, such as a list or shirt in tone:</a:t>
            </a:r>
          </a:p>
          <a:p>
            <a:endParaRPr lang="en-US" sz="4000" dirty="0"/>
          </a:p>
          <a:p>
            <a:r>
              <a:rPr lang="en-US" sz="4000" dirty="0"/>
              <a:t>• Oil can be made from many plants--palm trees, soybeans, sunflowers, peanuts, olives and coconuts.</a:t>
            </a:r>
          </a:p>
          <a:p>
            <a:r>
              <a:rPr lang="en-US" sz="4000" dirty="0"/>
              <a:t>• Sam took a deep breath, dribbled the ball several times, threw the ball with all his strength--and missed the basket</a:t>
            </a:r>
            <a:r>
              <a:rPr lang="en-US" sz="4000" dirty="0" smtClean="0"/>
              <a:t>. </a:t>
            </a:r>
            <a:endParaRPr lang="en-US" sz="4000" dirty="0"/>
          </a:p>
        </p:txBody>
      </p:sp>
    </p:spTree>
    <p:extLst>
      <p:ext uri="{BB962C8B-B14F-4D97-AF65-F5344CB8AC3E}">
        <p14:creationId xmlns:p14="http://schemas.microsoft.com/office/powerpoint/2010/main" val="208353543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70114" y="377879"/>
            <a:ext cx="11430000" cy="5693866"/>
          </a:xfrm>
          <a:prstGeom prst="rect">
            <a:avLst/>
          </a:prstGeom>
        </p:spPr>
        <p:txBody>
          <a:bodyPr wrap="square">
            <a:spAutoFit/>
          </a:bodyPr>
          <a:lstStyle/>
          <a:p>
            <a:r>
              <a:rPr lang="en-US" sz="2800" b="1" u="sng" dirty="0"/>
              <a:t>Period </a:t>
            </a:r>
            <a:r>
              <a:rPr lang="en-US" sz="2800" b="1" u="sng" dirty="0" smtClean="0"/>
              <a:t>'.‘(Full stop)</a:t>
            </a:r>
            <a:endParaRPr lang="en-US" sz="2800" b="1" u="sng" dirty="0"/>
          </a:p>
          <a:p>
            <a:endParaRPr lang="en-US" sz="2800" dirty="0"/>
          </a:p>
          <a:p>
            <a:r>
              <a:rPr lang="en-US" sz="2800" dirty="0"/>
              <a:t>1. A complete sentence that makes a statement ends with a period. A sentence is a group of words containing a subject and predicate. In British English a period is called a 'full stop'.</a:t>
            </a:r>
          </a:p>
          <a:p>
            <a:endParaRPr lang="en-US" sz="2800" dirty="0"/>
          </a:p>
          <a:p>
            <a:r>
              <a:rPr lang="en-US" sz="2800" dirty="0"/>
              <a:t>It's your birthday.</a:t>
            </a:r>
          </a:p>
          <a:p>
            <a:r>
              <a:rPr lang="en-US" sz="2800" dirty="0"/>
              <a:t>You blow out the candle.</a:t>
            </a:r>
          </a:p>
          <a:p>
            <a:r>
              <a:rPr lang="en-US" sz="2800" dirty="0"/>
              <a:t>He went to Detroit last week</a:t>
            </a:r>
            <a:r>
              <a:rPr lang="en-US" sz="2800" dirty="0" smtClean="0"/>
              <a:t>.</a:t>
            </a:r>
            <a:endParaRPr lang="en-US" sz="2800" dirty="0"/>
          </a:p>
          <a:p>
            <a:endParaRPr lang="en-US" sz="2800" dirty="0"/>
          </a:p>
          <a:p>
            <a:r>
              <a:rPr lang="en-US" sz="2800" b="1" dirty="0"/>
              <a:t>2. Most abbreviations end with a period.</a:t>
            </a:r>
          </a:p>
          <a:p>
            <a:endParaRPr lang="en-US" sz="2800" dirty="0"/>
          </a:p>
          <a:p>
            <a:r>
              <a:rPr lang="en-US" sz="2800" dirty="0"/>
              <a:t>Dr. Smith lives on Creek Rd. near St. Mary's Hospital.</a:t>
            </a:r>
          </a:p>
        </p:txBody>
      </p:sp>
    </p:spTree>
    <p:extLst>
      <p:ext uri="{BB962C8B-B14F-4D97-AF65-F5344CB8AC3E}">
        <p14:creationId xmlns:p14="http://schemas.microsoft.com/office/powerpoint/2010/main" val="58435968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6388" y="540157"/>
            <a:ext cx="10750731" cy="3477875"/>
          </a:xfrm>
          <a:prstGeom prst="rect">
            <a:avLst/>
          </a:prstGeom>
        </p:spPr>
        <p:txBody>
          <a:bodyPr wrap="square">
            <a:spAutoFit/>
          </a:bodyPr>
          <a:lstStyle/>
          <a:p>
            <a:r>
              <a:rPr lang="en-US" sz="4400" b="1" u="sng" dirty="0"/>
              <a:t>Question Mark '?'</a:t>
            </a:r>
          </a:p>
          <a:p>
            <a:endParaRPr lang="en-US" sz="4400" dirty="0"/>
          </a:p>
          <a:p>
            <a:r>
              <a:rPr lang="en-US" sz="4400" dirty="0"/>
              <a:t>1. A question ends with a question mark.</a:t>
            </a:r>
          </a:p>
          <a:p>
            <a:endParaRPr lang="en-US" sz="4400" dirty="0"/>
          </a:p>
          <a:p>
            <a:r>
              <a:rPr lang="en-US" sz="4400" dirty="0"/>
              <a:t>When is she coming?</a:t>
            </a:r>
          </a:p>
        </p:txBody>
      </p:sp>
    </p:spTree>
    <p:extLst>
      <p:ext uri="{BB962C8B-B14F-4D97-AF65-F5344CB8AC3E}">
        <p14:creationId xmlns:p14="http://schemas.microsoft.com/office/powerpoint/2010/main" val="11746788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44138" y="422426"/>
            <a:ext cx="11482251" cy="6001643"/>
          </a:xfrm>
          <a:prstGeom prst="rect">
            <a:avLst/>
          </a:prstGeom>
        </p:spPr>
        <p:txBody>
          <a:bodyPr wrap="square">
            <a:spAutoFit/>
          </a:bodyPr>
          <a:lstStyle/>
          <a:p>
            <a:r>
              <a:rPr lang="en-US" sz="3200" b="1" u="sng" dirty="0"/>
              <a:t>Exclamation Point '!'</a:t>
            </a:r>
          </a:p>
          <a:p>
            <a:endParaRPr lang="en-US" sz="3200" dirty="0"/>
          </a:p>
          <a:p>
            <a:endParaRPr lang="en-US" sz="3200" dirty="0"/>
          </a:p>
          <a:p>
            <a:r>
              <a:rPr lang="en-US" sz="3200" dirty="0"/>
              <a:t>1. The exclamation point is used at the end of a sentence to indicate great surprise. It is also used for emphasis when making a point. (strong feeling / excitement)</a:t>
            </a:r>
          </a:p>
          <a:p>
            <a:r>
              <a:rPr lang="en-US" sz="3200" dirty="0"/>
              <a:t>Be careful not to use exclamation mark too often.</a:t>
            </a:r>
          </a:p>
          <a:p>
            <a:endParaRPr lang="en-US" sz="3200" dirty="0"/>
          </a:p>
          <a:p>
            <a:r>
              <a:rPr lang="en-US" sz="3200" dirty="0"/>
              <a:t>What a wonderful day it is!</a:t>
            </a:r>
          </a:p>
          <a:p>
            <a:r>
              <a:rPr lang="en-US" sz="3200" dirty="0"/>
              <a:t>That ride was fantastic!</a:t>
            </a:r>
          </a:p>
          <a:p>
            <a:r>
              <a:rPr lang="en-US" sz="3200" dirty="0"/>
              <a:t>I can't believe he is going to marry her</a:t>
            </a:r>
            <a:r>
              <a:rPr lang="en-US" sz="3200" dirty="0" smtClean="0"/>
              <a:t>!</a:t>
            </a:r>
          </a:p>
          <a:p>
            <a:r>
              <a:rPr lang="en-US" sz="3200" dirty="0" smtClean="0"/>
              <a:t>Alas! I am undone.</a:t>
            </a:r>
            <a:endParaRPr lang="en-US" sz="3200" dirty="0"/>
          </a:p>
        </p:txBody>
      </p:sp>
    </p:spTree>
    <p:extLst>
      <p:ext uri="{BB962C8B-B14F-4D97-AF65-F5344CB8AC3E}">
        <p14:creationId xmlns:p14="http://schemas.microsoft.com/office/powerpoint/2010/main" val="194150473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anim calcmode="lin" valueType="num">
                                      <p:cBhvr additive="base">
                                        <p:cTn id="1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anim calcmode="lin" valueType="num">
                                      <p:cBhvr additive="base">
                                        <p:cTn id="1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anim calcmode="lin" valueType="num">
                                      <p:cBhvr additive="base">
                                        <p:cTn id="1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6366" y="180304"/>
            <a:ext cx="11500834" cy="646331"/>
          </a:xfrm>
          <a:prstGeom prst="rect">
            <a:avLst/>
          </a:prstGeom>
          <a:noFill/>
        </p:spPr>
        <p:txBody>
          <a:bodyPr wrap="square" rtlCol="0">
            <a:spAutoFit/>
          </a:bodyPr>
          <a:lstStyle/>
          <a:p>
            <a:pPr algn="ctr"/>
            <a:r>
              <a:rPr lang="en-US" sz="3600" dirty="0" smtClean="0"/>
              <a:t>Read the sentence and find out the correct information. </a:t>
            </a:r>
            <a:endParaRPr lang="en-US" sz="3600" dirty="0"/>
          </a:p>
        </p:txBody>
      </p:sp>
      <p:sp>
        <p:nvSpPr>
          <p:cNvPr id="6" name="TextBox 5"/>
          <p:cNvSpPr txBox="1"/>
          <p:nvPr/>
        </p:nvSpPr>
        <p:spPr>
          <a:xfrm>
            <a:off x="1038906" y="2666633"/>
            <a:ext cx="4246594" cy="646331"/>
          </a:xfrm>
          <a:prstGeom prst="rect">
            <a:avLst/>
          </a:prstGeom>
          <a:noFill/>
          <a:ln w="25400">
            <a:solidFill>
              <a:schemeClr val="accent1"/>
            </a:solidFill>
          </a:ln>
        </p:spPr>
        <p:txBody>
          <a:bodyPr wrap="square" rtlCol="0">
            <a:spAutoFit/>
          </a:bodyPr>
          <a:lstStyle/>
          <a:p>
            <a:r>
              <a:rPr lang="en-US" sz="3600" dirty="0" smtClean="0"/>
              <a:t>What are </a:t>
            </a:r>
            <a:r>
              <a:rPr lang="en-US" sz="3600" dirty="0"/>
              <a:t>t</a:t>
            </a:r>
            <a:r>
              <a:rPr lang="en-US" sz="3600" dirty="0" smtClean="0"/>
              <a:t>hey doing.</a:t>
            </a:r>
            <a:endParaRPr lang="en-US" sz="3600" dirty="0"/>
          </a:p>
        </p:txBody>
      </p:sp>
      <p:sp>
        <p:nvSpPr>
          <p:cNvPr id="8" name="TextBox 7"/>
          <p:cNvSpPr txBox="1"/>
          <p:nvPr/>
        </p:nvSpPr>
        <p:spPr>
          <a:xfrm>
            <a:off x="6248036" y="2820595"/>
            <a:ext cx="4246594" cy="646331"/>
          </a:xfrm>
          <a:prstGeom prst="rect">
            <a:avLst/>
          </a:prstGeom>
          <a:noFill/>
          <a:ln w="25400">
            <a:solidFill>
              <a:schemeClr val="accent1"/>
            </a:solidFill>
          </a:ln>
        </p:spPr>
        <p:txBody>
          <a:bodyPr wrap="square" rtlCol="0">
            <a:spAutoFit/>
          </a:bodyPr>
          <a:lstStyle/>
          <a:p>
            <a:r>
              <a:rPr lang="en-US" sz="3600" dirty="0" err="1" smtClean="0"/>
              <a:t>i</a:t>
            </a:r>
            <a:r>
              <a:rPr lang="en-US" sz="3600" dirty="0" smtClean="0"/>
              <a:t> Live in </a:t>
            </a:r>
            <a:r>
              <a:rPr lang="en-US" sz="3600" dirty="0" err="1" smtClean="0"/>
              <a:t>bangladesh</a:t>
            </a:r>
            <a:endParaRPr lang="en-US" sz="3600" dirty="0"/>
          </a:p>
        </p:txBody>
      </p:sp>
      <p:sp>
        <p:nvSpPr>
          <p:cNvPr id="7" name="TextBox 6"/>
          <p:cNvSpPr txBox="1"/>
          <p:nvPr/>
        </p:nvSpPr>
        <p:spPr>
          <a:xfrm>
            <a:off x="1038906" y="1290216"/>
            <a:ext cx="4246594" cy="646331"/>
          </a:xfrm>
          <a:prstGeom prst="rect">
            <a:avLst/>
          </a:prstGeom>
          <a:noFill/>
          <a:ln w="22225">
            <a:solidFill>
              <a:schemeClr val="accent1"/>
            </a:solidFill>
          </a:ln>
        </p:spPr>
        <p:txBody>
          <a:bodyPr wrap="square" rtlCol="0">
            <a:spAutoFit/>
          </a:bodyPr>
          <a:lstStyle/>
          <a:p>
            <a:r>
              <a:rPr lang="en-US" sz="3600" dirty="0" err="1" smtClean="0"/>
              <a:t>rahim</a:t>
            </a:r>
            <a:r>
              <a:rPr lang="en-US" sz="3600" dirty="0" smtClean="0"/>
              <a:t> is a good boy</a:t>
            </a:r>
            <a:endParaRPr lang="en-US" sz="3600" dirty="0"/>
          </a:p>
        </p:txBody>
      </p:sp>
      <p:sp>
        <p:nvSpPr>
          <p:cNvPr id="9" name="TextBox 8"/>
          <p:cNvSpPr txBox="1"/>
          <p:nvPr/>
        </p:nvSpPr>
        <p:spPr>
          <a:xfrm>
            <a:off x="5639042" y="1290216"/>
            <a:ext cx="5235284" cy="646331"/>
          </a:xfrm>
          <a:prstGeom prst="rect">
            <a:avLst/>
          </a:prstGeom>
          <a:noFill/>
          <a:ln w="22225">
            <a:solidFill>
              <a:schemeClr val="accent1"/>
            </a:solidFill>
          </a:ln>
        </p:spPr>
        <p:txBody>
          <a:bodyPr wrap="square" rtlCol="0">
            <a:spAutoFit/>
          </a:bodyPr>
          <a:lstStyle/>
          <a:p>
            <a:r>
              <a:rPr lang="en-US" sz="3600" dirty="0"/>
              <a:t>h</a:t>
            </a:r>
            <a:r>
              <a:rPr lang="en-US" sz="3600" dirty="0" smtClean="0"/>
              <a:t>e plays cricket football</a:t>
            </a:r>
            <a:endParaRPr lang="en-US" sz="3600" dirty="0"/>
          </a:p>
        </p:txBody>
      </p:sp>
      <p:sp>
        <p:nvSpPr>
          <p:cNvPr id="10" name="TextBox 9"/>
          <p:cNvSpPr txBox="1"/>
          <p:nvPr/>
        </p:nvSpPr>
        <p:spPr>
          <a:xfrm>
            <a:off x="659210" y="5419467"/>
            <a:ext cx="4246594" cy="646331"/>
          </a:xfrm>
          <a:prstGeom prst="rect">
            <a:avLst/>
          </a:prstGeom>
          <a:noFill/>
          <a:ln w="25400">
            <a:solidFill>
              <a:schemeClr val="accent1"/>
            </a:solidFill>
          </a:ln>
        </p:spPr>
        <p:txBody>
          <a:bodyPr wrap="square" rtlCol="0">
            <a:spAutoFit/>
          </a:bodyPr>
          <a:lstStyle/>
          <a:p>
            <a:r>
              <a:rPr lang="en-US" sz="3600" dirty="0" smtClean="0"/>
              <a:t>What are </a:t>
            </a:r>
            <a:r>
              <a:rPr lang="en-US" sz="3600" dirty="0"/>
              <a:t>t</a:t>
            </a:r>
            <a:r>
              <a:rPr lang="en-US" sz="3600" dirty="0" smtClean="0"/>
              <a:t>hey doing?</a:t>
            </a:r>
            <a:endParaRPr lang="en-US" sz="3600" dirty="0"/>
          </a:p>
        </p:txBody>
      </p:sp>
      <p:sp>
        <p:nvSpPr>
          <p:cNvPr id="11" name="TextBox 10"/>
          <p:cNvSpPr txBox="1"/>
          <p:nvPr/>
        </p:nvSpPr>
        <p:spPr>
          <a:xfrm>
            <a:off x="5868340" y="5390545"/>
            <a:ext cx="4246594" cy="646331"/>
          </a:xfrm>
          <a:prstGeom prst="rect">
            <a:avLst/>
          </a:prstGeom>
          <a:noFill/>
          <a:ln w="25400">
            <a:solidFill>
              <a:schemeClr val="accent1"/>
            </a:solidFill>
          </a:ln>
        </p:spPr>
        <p:txBody>
          <a:bodyPr wrap="square" rtlCol="0">
            <a:spAutoFit/>
          </a:bodyPr>
          <a:lstStyle/>
          <a:p>
            <a:r>
              <a:rPr lang="en-US" sz="3600" dirty="0" smtClean="0"/>
              <a:t>I live in Bangladesh.</a:t>
            </a:r>
            <a:endParaRPr lang="en-US" sz="3600" dirty="0"/>
          </a:p>
        </p:txBody>
      </p:sp>
      <p:sp>
        <p:nvSpPr>
          <p:cNvPr id="12" name="TextBox 11"/>
          <p:cNvSpPr txBox="1"/>
          <p:nvPr/>
        </p:nvSpPr>
        <p:spPr>
          <a:xfrm>
            <a:off x="659210" y="4043050"/>
            <a:ext cx="4246594" cy="646331"/>
          </a:xfrm>
          <a:prstGeom prst="rect">
            <a:avLst/>
          </a:prstGeom>
          <a:noFill/>
          <a:ln w="22225">
            <a:solidFill>
              <a:schemeClr val="accent1"/>
            </a:solidFill>
          </a:ln>
        </p:spPr>
        <p:txBody>
          <a:bodyPr wrap="square" rtlCol="0">
            <a:spAutoFit/>
          </a:bodyPr>
          <a:lstStyle/>
          <a:p>
            <a:r>
              <a:rPr lang="en-US" sz="3600" dirty="0"/>
              <a:t>R</a:t>
            </a:r>
            <a:r>
              <a:rPr lang="en-US" sz="3600" dirty="0" smtClean="0"/>
              <a:t>ahim is a good boy.</a:t>
            </a:r>
            <a:endParaRPr lang="en-US" sz="3600" dirty="0"/>
          </a:p>
        </p:txBody>
      </p:sp>
      <p:sp>
        <p:nvSpPr>
          <p:cNvPr id="13" name="TextBox 12"/>
          <p:cNvSpPr txBox="1"/>
          <p:nvPr/>
        </p:nvSpPr>
        <p:spPr>
          <a:xfrm>
            <a:off x="5259346" y="4043050"/>
            <a:ext cx="5235284" cy="646331"/>
          </a:xfrm>
          <a:prstGeom prst="rect">
            <a:avLst/>
          </a:prstGeom>
          <a:noFill/>
          <a:ln w="22225">
            <a:solidFill>
              <a:schemeClr val="accent1"/>
            </a:solidFill>
          </a:ln>
        </p:spPr>
        <p:txBody>
          <a:bodyPr wrap="square" rtlCol="0">
            <a:spAutoFit/>
          </a:bodyPr>
          <a:lstStyle/>
          <a:p>
            <a:r>
              <a:rPr lang="en-US" sz="3600" dirty="0" smtClean="0"/>
              <a:t>He plays cricket football.</a:t>
            </a:r>
            <a:endParaRPr lang="en-US" sz="3600" dirty="0"/>
          </a:p>
        </p:txBody>
      </p:sp>
    </p:spTree>
    <p:extLst>
      <p:ext uri="{BB962C8B-B14F-4D97-AF65-F5344CB8AC3E}">
        <p14:creationId xmlns:p14="http://schemas.microsoft.com/office/powerpoint/2010/main" val="167630764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55964" y="0"/>
            <a:ext cx="2307042" cy="707886"/>
          </a:xfrm>
          <a:prstGeom prst="rect">
            <a:avLst/>
          </a:prstGeom>
        </p:spPr>
        <p:txBody>
          <a:bodyPr wrap="none">
            <a:spAutoFit/>
          </a:bodyPr>
          <a:lstStyle/>
          <a:p>
            <a:r>
              <a:rPr lang="en-US" sz="4000" b="1" u="sng" dirty="0"/>
              <a:t>Comma ','</a:t>
            </a:r>
          </a:p>
        </p:txBody>
      </p:sp>
      <p:sp>
        <p:nvSpPr>
          <p:cNvPr id="4" name="Rectangle 3"/>
          <p:cNvSpPr/>
          <p:nvPr/>
        </p:nvSpPr>
        <p:spPr>
          <a:xfrm>
            <a:off x="548765" y="707886"/>
            <a:ext cx="11521440" cy="5632311"/>
          </a:xfrm>
          <a:prstGeom prst="rect">
            <a:avLst/>
          </a:prstGeom>
        </p:spPr>
        <p:txBody>
          <a:bodyPr wrap="square">
            <a:spAutoFit/>
          </a:bodyPr>
          <a:lstStyle/>
          <a:p>
            <a:r>
              <a:rPr lang="en-US" sz="4000" dirty="0"/>
              <a:t>Comma is a punctuation mark that groups and separates words within a sentence. It indicates a pause. Below are some of the most common comma use cases.</a:t>
            </a:r>
          </a:p>
          <a:p>
            <a:endParaRPr lang="en-US" sz="4000" dirty="0"/>
          </a:p>
          <a:p>
            <a:r>
              <a:rPr lang="en-US" sz="4000" dirty="0"/>
              <a:t>•1. Use a comma before and, but, or, nor, for, yet, and so when these words connect two independent clauses</a:t>
            </a:r>
            <a:r>
              <a:rPr lang="en-US" sz="4000" dirty="0" smtClean="0"/>
              <a:t>.</a:t>
            </a:r>
            <a:endParaRPr lang="en-US" sz="4000" dirty="0"/>
          </a:p>
          <a:p>
            <a:r>
              <a:rPr lang="en-US" sz="4000" dirty="0"/>
              <a:t>I was forced to carry the bricks, so I was very tired.</a:t>
            </a:r>
          </a:p>
        </p:txBody>
      </p:sp>
    </p:spTree>
    <p:extLst>
      <p:ext uri="{BB962C8B-B14F-4D97-AF65-F5344CB8AC3E}">
        <p14:creationId xmlns:p14="http://schemas.microsoft.com/office/powerpoint/2010/main" val="28440039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58092" y="388596"/>
            <a:ext cx="10659291" cy="5016758"/>
          </a:xfrm>
          <a:prstGeom prst="rect">
            <a:avLst/>
          </a:prstGeom>
        </p:spPr>
        <p:txBody>
          <a:bodyPr wrap="square">
            <a:spAutoFit/>
          </a:bodyPr>
          <a:lstStyle/>
          <a:p>
            <a:r>
              <a:rPr lang="en-US" sz="4000" dirty="0"/>
              <a:t>2. Use commas to separate items in a series.</a:t>
            </a:r>
          </a:p>
          <a:p>
            <a:endParaRPr lang="en-US" sz="4000" dirty="0"/>
          </a:p>
          <a:p>
            <a:r>
              <a:rPr lang="en-US" sz="4000" dirty="0"/>
              <a:t>I own goats, chickens, geese, and cattle.</a:t>
            </a:r>
          </a:p>
          <a:p>
            <a:r>
              <a:rPr lang="en-US" sz="4000" dirty="0"/>
              <a:t>The dog jumped over the fence, growled at me, and raced up a tree.</a:t>
            </a:r>
          </a:p>
          <a:p>
            <a:r>
              <a:rPr lang="en-US" sz="4000" dirty="0"/>
              <a:t>Unless you come right home, unless you clean up your room, unless you finish your homework, you can't go anywhere.</a:t>
            </a:r>
          </a:p>
        </p:txBody>
      </p:sp>
    </p:spTree>
    <p:extLst>
      <p:ext uri="{BB962C8B-B14F-4D97-AF65-F5344CB8AC3E}">
        <p14:creationId xmlns:p14="http://schemas.microsoft.com/office/powerpoint/2010/main" val="57646362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8010" y="453910"/>
            <a:ext cx="10920548" cy="5632311"/>
          </a:xfrm>
          <a:prstGeom prst="rect">
            <a:avLst/>
          </a:prstGeom>
        </p:spPr>
        <p:txBody>
          <a:bodyPr wrap="square">
            <a:spAutoFit/>
          </a:bodyPr>
          <a:lstStyle/>
          <a:p>
            <a:r>
              <a:rPr lang="en-US" sz="4000" dirty="0"/>
              <a:t>3. Use a comma after introductory dependent clauses, introductory verbal phrases, and lengthy introductory prepositional phrases.</a:t>
            </a:r>
          </a:p>
          <a:p>
            <a:endParaRPr lang="en-US" sz="4000" dirty="0"/>
          </a:p>
          <a:p>
            <a:r>
              <a:rPr lang="en-US" sz="4000" dirty="0"/>
              <a:t>Even though I confessed, the judge will send me to prison.</a:t>
            </a:r>
          </a:p>
          <a:p>
            <a:r>
              <a:rPr lang="en-US" sz="4000" dirty="0"/>
              <a:t>Seeing what the storm did to my hometown, I cried.</a:t>
            </a:r>
          </a:p>
          <a:p>
            <a:r>
              <a:rPr lang="en-US" sz="4000" dirty="0"/>
              <a:t>With a sudden roar from all six engines, the jet took off.</a:t>
            </a:r>
          </a:p>
        </p:txBody>
      </p:sp>
    </p:spTree>
    <p:extLst>
      <p:ext uri="{BB962C8B-B14F-4D97-AF65-F5344CB8AC3E}">
        <p14:creationId xmlns:p14="http://schemas.microsoft.com/office/powerpoint/2010/main" val="268133524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338857"/>
            <a:ext cx="11299371" cy="5632311"/>
          </a:xfrm>
          <a:prstGeom prst="rect">
            <a:avLst/>
          </a:prstGeom>
        </p:spPr>
        <p:txBody>
          <a:bodyPr wrap="square">
            <a:spAutoFit/>
          </a:bodyPr>
          <a:lstStyle/>
          <a:p>
            <a:r>
              <a:rPr lang="en-US" sz="3600" dirty="0"/>
              <a:t>4. Use commas to set off non-essential phrases and clauses and any other element which clearly interrupts the normal flow of the sentence.</a:t>
            </a:r>
          </a:p>
          <a:p>
            <a:endParaRPr lang="en-US" sz="3600" dirty="0"/>
          </a:p>
          <a:p>
            <a:r>
              <a:rPr lang="en-US" sz="3600" dirty="0"/>
              <a:t>Alan, who hates onion, won't eat pizza.</a:t>
            </a:r>
          </a:p>
          <a:p>
            <a:r>
              <a:rPr lang="en-US" sz="3600" dirty="0"/>
              <a:t>Nina, on the other hand, will eat anything.</a:t>
            </a:r>
          </a:p>
          <a:p>
            <a:r>
              <a:rPr lang="en-US" sz="3600" dirty="0"/>
              <a:t>You understand, Randy, that you will receive not another penny?</a:t>
            </a:r>
          </a:p>
          <a:p>
            <a:r>
              <a:rPr lang="en-US" sz="3600" dirty="0"/>
              <a:t>You'll send me a postcard, won't you?</a:t>
            </a:r>
          </a:p>
          <a:p>
            <a:r>
              <a:rPr lang="en-US" sz="3600" dirty="0"/>
              <a:t>I'm going to military, not a resort.</a:t>
            </a:r>
          </a:p>
        </p:txBody>
      </p:sp>
    </p:spTree>
    <p:extLst>
      <p:ext uri="{BB962C8B-B14F-4D97-AF65-F5344CB8AC3E}">
        <p14:creationId xmlns:p14="http://schemas.microsoft.com/office/powerpoint/2010/main" val="417536099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9486" y="132030"/>
            <a:ext cx="5560423" cy="6555641"/>
          </a:xfrm>
          <a:prstGeom prst="rect">
            <a:avLst/>
          </a:prstGeom>
          <a:ln w="28575">
            <a:solidFill>
              <a:schemeClr val="accent1"/>
            </a:solidFill>
          </a:ln>
        </p:spPr>
        <p:txBody>
          <a:bodyPr wrap="square">
            <a:spAutoFit/>
          </a:bodyPr>
          <a:lstStyle/>
          <a:p>
            <a:r>
              <a:rPr lang="en-US" sz="2800" dirty="0"/>
              <a:t> 5. Use commas to set of direct quotations.</a:t>
            </a:r>
          </a:p>
          <a:p>
            <a:endParaRPr lang="en-US" sz="2800" dirty="0"/>
          </a:p>
          <a:p>
            <a:r>
              <a:rPr lang="en-US" sz="2800" dirty="0"/>
              <a:t>"I'm going now," he moaned, "and don't expect me back."</a:t>
            </a:r>
          </a:p>
          <a:p>
            <a:r>
              <a:rPr lang="en-US" sz="2800" dirty="0"/>
              <a:t>He screamed, "Grab the loot, and let's get out of here!"</a:t>
            </a:r>
          </a:p>
          <a:p>
            <a:endParaRPr lang="en-US" sz="2800" dirty="0"/>
          </a:p>
          <a:p>
            <a:endParaRPr lang="en-US" sz="2800" dirty="0"/>
          </a:p>
          <a:p>
            <a:r>
              <a:rPr lang="en-US" sz="2800" dirty="0"/>
              <a:t>• 6. Use a comma to separate items in dates and addresses.</a:t>
            </a:r>
          </a:p>
          <a:p>
            <a:endParaRPr lang="en-US" sz="2800" dirty="0"/>
          </a:p>
          <a:p>
            <a:r>
              <a:rPr lang="en-US" sz="2800" dirty="0"/>
              <a:t>April 7, 2010, is the date of his birth.</a:t>
            </a:r>
          </a:p>
          <a:p>
            <a:r>
              <a:rPr lang="en-US" sz="2800" dirty="0"/>
              <a:t>Her address is 113 Moon Street, Concord, California</a:t>
            </a:r>
            <a:r>
              <a:rPr lang="en-US" sz="2800" dirty="0" smtClean="0"/>
              <a:t>.</a:t>
            </a:r>
            <a:endParaRPr lang="en-US" sz="2800" dirty="0"/>
          </a:p>
        </p:txBody>
      </p:sp>
      <p:sp>
        <p:nvSpPr>
          <p:cNvPr id="5" name="Rectangle 4"/>
          <p:cNvSpPr/>
          <p:nvPr/>
        </p:nvSpPr>
        <p:spPr>
          <a:xfrm>
            <a:off x="6252755" y="137223"/>
            <a:ext cx="5560423" cy="6555641"/>
          </a:xfrm>
          <a:prstGeom prst="rect">
            <a:avLst/>
          </a:prstGeom>
          <a:ln w="31750">
            <a:solidFill>
              <a:schemeClr val="accent1"/>
            </a:solidFill>
          </a:ln>
        </p:spPr>
        <p:txBody>
          <a:bodyPr wrap="square">
            <a:spAutoFit/>
          </a:bodyPr>
          <a:lstStyle/>
          <a:p>
            <a:r>
              <a:rPr lang="en-US" sz="2800" dirty="0"/>
              <a:t> </a:t>
            </a:r>
            <a:r>
              <a:rPr lang="en-US" sz="2800" dirty="0" smtClean="0"/>
              <a:t>• </a:t>
            </a:r>
            <a:r>
              <a:rPr lang="en-US" sz="2800" dirty="0"/>
              <a:t>7. Use a comma to prevent the misreading of a sentence.</a:t>
            </a:r>
          </a:p>
          <a:p>
            <a:endParaRPr lang="en-US" sz="2800" dirty="0"/>
          </a:p>
          <a:p>
            <a:r>
              <a:rPr lang="en-US" sz="2800" dirty="0"/>
              <a:t>While fighting, my brother always attacks first.</a:t>
            </a:r>
          </a:p>
          <a:p>
            <a:endParaRPr lang="en-US" sz="2800" dirty="0"/>
          </a:p>
          <a:p>
            <a:endParaRPr lang="en-US" sz="2800" dirty="0"/>
          </a:p>
          <a:p>
            <a:r>
              <a:rPr lang="en-US" sz="2800" dirty="0"/>
              <a:t>• 8. Use a comma to separate two adjectives if the word 'and' would be used to join them.</a:t>
            </a:r>
          </a:p>
          <a:p>
            <a:endParaRPr lang="en-US" sz="2800" dirty="0"/>
          </a:p>
          <a:p>
            <a:r>
              <a:rPr lang="en-US" sz="2800" dirty="0"/>
              <a:t>It was an old, dilapidated house.</a:t>
            </a:r>
          </a:p>
          <a:p>
            <a:r>
              <a:rPr lang="en-US" sz="2800" dirty="0"/>
              <a:t>It was an old blue house. (not old and blue house so comma not needed)</a:t>
            </a:r>
          </a:p>
        </p:txBody>
      </p:sp>
    </p:spTree>
    <p:extLst>
      <p:ext uri="{BB962C8B-B14F-4D97-AF65-F5344CB8AC3E}">
        <p14:creationId xmlns:p14="http://schemas.microsoft.com/office/powerpoint/2010/main" val="53397462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74321" y="117693"/>
            <a:ext cx="11286309" cy="6740307"/>
          </a:xfrm>
          <a:prstGeom prst="rect">
            <a:avLst/>
          </a:prstGeom>
        </p:spPr>
        <p:txBody>
          <a:bodyPr wrap="square">
            <a:spAutoFit/>
          </a:bodyPr>
          <a:lstStyle/>
          <a:p>
            <a:r>
              <a:rPr lang="en-US" sz="3600" b="1" u="sng" dirty="0"/>
              <a:t>Colon </a:t>
            </a:r>
            <a:r>
              <a:rPr lang="en-US" sz="3600" b="1" u="sng" dirty="0" smtClean="0"/>
              <a:t>':'</a:t>
            </a:r>
            <a:endParaRPr lang="en-US" sz="3600" dirty="0"/>
          </a:p>
          <a:p>
            <a:r>
              <a:rPr lang="en-US" sz="3600" b="1" dirty="0"/>
              <a:t>1. A colon shows the reader that a list or explanation follows</a:t>
            </a:r>
            <a:r>
              <a:rPr lang="en-US" sz="3600" b="1" dirty="0" smtClean="0"/>
              <a:t>.</a:t>
            </a:r>
            <a:endParaRPr lang="en-US" sz="3600" dirty="0"/>
          </a:p>
          <a:p>
            <a:r>
              <a:rPr lang="en-US" sz="3600" dirty="0"/>
              <a:t>I will need the following items: scissors, paper, glue, and paint.</a:t>
            </a:r>
          </a:p>
          <a:p>
            <a:r>
              <a:rPr lang="en-US" sz="3600" dirty="0"/>
              <a:t>He had many reasons for joining the club: to get in shape, to make new friends, to lose some weight, and to get out of the house</a:t>
            </a:r>
            <a:r>
              <a:rPr lang="en-US" sz="3600" dirty="0" smtClean="0"/>
              <a:t>.</a:t>
            </a:r>
            <a:endParaRPr lang="en-US" sz="3600" dirty="0"/>
          </a:p>
          <a:p>
            <a:r>
              <a:rPr lang="en-US" sz="3600" b="1" dirty="0"/>
              <a:t>2. To introduce a direct quote (a comma can also be used in this situation</a:t>
            </a:r>
            <a:r>
              <a:rPr lang="en-US" sz="3600" b="1" dirty="0" smtClean="0"/>
              <a:t>)</a:t>
            </a:r>
            <a:endParaRPr lang="en-US" sz="3600" dirty="0"/>
          </a:p>
          <a:p>
            <a:r>
              <a:rPr lang="en-US" sz="3600" dirty="0"/>
              <a:t>He announced to his friends: "I'm getting married!"</a:t>
            </a:r>
          </a:p>
          <a:p>
            <a:r>
              <a:rPr lang="en-US" sz="3600" dirty="0"/>
              <a:t>She cried out: "I never want to see you again!"</a:t>
            </a:r>
          </a:p>
        </p:txBody>
      </p:sp>
    </p:spTree>
    <p:extLst>
      <p:ext uri="{BB962C8B-B14F-4D97-AF65-F5344CB8AC3E}">
        <p14:creationId xmlns:p14="http://schemas.microsoft.com/office/powerpoint/2010/main" val="158340800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7383" y="228995"/>
            <a:ext cx="11469188" cy="6001643"/>
          </a:xfrm>
          <a:prstGeom prst="rect">
            <a:avLst/>
          </a:prstGeom>
        </p:spPr>
        <p:txBody>
          <a:bodyPr wrap="square">
            <a:spAutoFit/>
          </a:bodyPr>
          <a:lstStyle/>
          <a:p>
            <a:r>
              <a:rPr lang="en-US" sz="3200" b="1" u="sng" dirty="0"/>
              <a:t>Semicolon ';'</a:t>
            </a:r>
          </a:p>
          <a:p>
            <a:endParaRPr lang="en-US" sz="3200" dirty="0"/>
          </a:p>
          <a:p>
            <a:r>
              <a:rPr lang="en-US" sz="3200" dirty="0"/>
              <a:t>The semicolon signals a pause longer than a comma but briefer than a period.</a:t>
            </a:r>
          </a:p>
          <a:p>
            <a:endParaRPr lang="en-US" sz="3200" dirty="0"/>
          </a:p>
          <a:p>
            <a:r>
              <a:rPr lang="en-US" sz="3200" dirty="0"/>
              <a:t>There are two uses for a semicolon:</a:t>
            </a:r>
          </a:p>
          <a:p>
            <a:endParaRPr lang="en-US" sz="3200" dirty="0"/>
          </a:p>
          <a:p>
            <a:r>
              <a:rPr lang="en-US" sz="3200" dirty="0"/>
              <a:t>1. To separate two independent clauses. One or both of the clauses are short and the ideas expressed are usually very similar.</a:t>
            </a:r>
          </a:p>
          <a:p>
            <a:endParaRPr lang="en-US" sz="3200" dirty="0"/>
          </a:p>
          <a:p>
            <a:r>
              <a:rPr lang="en-US" sz="3200" dirty="0"/>
              <a:t>He loves studying; he can't get enough of school.</a:t>
            </a:r>
          </a:p>
          <a:p>
            <a:r>
              <a:rPr lang="en-US" sz="3200" dirty="0"/>
              <a:t>What an incredible situation; it must make you nervous.</a:t>
            </a:r>
          </a:p>
        </p:txBody>
      </p:sp>
    </p:spTree>
    <p:extLst>
      <p:ext uri="{BB962C8B-B14F-4D97-AF65-F5344CB8AC3E}">
        <p14:creationId xmlns:p14="http://schemas.microsoft.com/office/powerpoint/2010/main" val="421183624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39634" y="270864"/>
            <a:ext cx="11482251" cy="6186309"/>
          </a:xfrm>
          <a:prstGeom prst="rect">
            <a:avLst/>
          </a:prstGeom>
        </p:spPr>
        <p:txBody>
          <a:bodyPr wrap="square">
            <a:spAutoFit/>
          </a:bodyPr>
          <a:lstStyle/>
          <a:p>
            <a:r>
              <a:rPr lang="en-US" sz="3600" b="1" dirty="0"/>
              <a:t>2. To separate groups of words that are themselves separated by commas</a:t>
            </a:r>
            <a:r>
              <a:rPr lang="en-US" sz="3600" b="1" dirty="0" smtClean="0"/>
              <a:t>.</a:t>
            </a:r>
            <a:endParaRPr lang="en-US" sz="3600" b="1" dirty="0"/>
          </a:p>
          <a:p>
            <a:r>
              <a:rPr lang="en-US" sz="3600" dirty="0"/>
              <a:t>I took a holiday and played golf, which I love; read a lot, which I needed to do; and slept late; which I hadn't done for quite a while.</a:t>
            </a:r>
          </a:p>
          <a:p>
            <a:endParaRPr lang="en-US" sz="3600" dirty="0"/>
          </a:p>
          <a:p>
            <a:r>
              <a:rPr lang="en-US" sz="3600" dirty="0"/>
              <a:t>They plan to study German, for their travels; chemistry, for their work; and literature, for their own enjoyment.</a:t>
            </a:r>
          </a:p>
          <a:p>
            <a:endParaRPr lang="en-US" sz="3600" dirty="0"/>
          </a:p>
          <a:p>
            <a:r>
              <a:rPr lang="en-US" sz="3600" dirty="0"/>
              <a:t>Warning: Do not use a capital letter after a semicolon, unless it is followed by a proper noun.</a:t>
            </a:r>
          </a:p>
        </p:txBody>
      </p:sp>
    </p:spTree>
    <p:extLst>
      <p:ext uri="{BB962C8B-B14F-4D97-AF65-F5344CB8AC3E}">
        <p14:creationId xmlns:p14="http://schemas.microsoft.com/office/powerpoint/2010/main" val="145705757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7234" y="361972"/>
            <a:ext cx="11791406" cy="5509200"/>
          </a:xfrm>
          <a:prstGeom prst="rect">
            <a:avLst/>
          </a:prstGeom>
        </p:spPr>
        <p:txBody>
          <a:bodyPr wrap="square">
            <a:spAutoFit/>
          </a:bodyPr>
          <a:lstStyle/>
          <a:p>
            <a:r>
              <a:rPr lang="en-US" sz="3200" b="1" u="sng" dirty="0"/>
              <a:t>Quotation Marks (double " or single </a:t>
            </a:r>
            <a:r>
              <a:rPr lang="en-US" sz="3200" b="1" u="sng" dirty="0" smtClean="0"/>
              <a:t>')</a:t>
            </a:r>
            <a:endParaRPr lang="en-US" sz="3200" dirty="0"/>
          </a:p>
          <a:p>
            <a:r>
              <a:rPr lang="en-US" sz="3200" b="1" dirty="0"/>
              <a:t>1. Quotation marks are used to identify the exact words of a speaker</a:t>
            </a:r>
            <a:r>
              <a:rPr lang="en-US" sz="3200" b="1" dirty="0" smtClean="0"/>
              <a:t>.</a:t>
            </a:r>
            <a:endParaRPr lang="en-US" sz="3200" b="1" dirty="0"/>
          </a:p>
          <a:p>
            <a:r>
              <a:rPr lang="en-US" sz="3200" dirty="0"/>
              <a:t>President Bush said, "We will not tire, we will not falter, and we will not fail</a:t>
            </a:r>
            <a:r>
              <a:rPr lang="en-US" sz="3200" dirty="0" smtClean="0"/>
              <a:t>."</a:t>
            </a:r>
            <a:endParaRPr lang="en-US" sz="3200" dirty="0"/>
          </a:p>
          <a:p>
            <a:r>
              <a:rPr lang="en-US" sz="3200" b="1" dirty="0"/>
              <a:t>2. For speech within speech, the other style is used as inner quotation marks</a:t>
            </a:r>
            <a:r>
              <a:rPr lang="en-US" sz="3200" b="1" dirty="0" smtClean="0"/>
              <a:t>:</a:t>
            </a:r>
            <a:endParaRPr lang="en-US" sz="3200" b="1" dirty="0"/>
          </a:p>
          <a:p>
            <a:r>
              <a:rPr lang="en-US" sz="3200" dirty="0"/>
              <a:t>'Dave said, "Good afternoon, Frank"', recalled Frank.</a:t>
            </a:r>
          </a:p>
          <a:p>
            <a:r>
              <a:rPr lang="en-US" sz="3200" b="1" dirty="0"/>
              <a:t>Warning: Place the punctuation marks outside quotation marks, unless they are logically parts of the quotation</a:t>
            </a:r>
            <a:r>
              <a:rPr lang="en-US" sz="3200" b="1" dirty="0" smtClean="0"/>
              <a:t>.</a:t>
            </a:r>
            <a:endParaRPr lang="en-US" sz="3200" dirty="0"/>
          </a:p>
          <a:p>
            <a:r>
              <a:rPr lang="en-US" sz="3200" dirty="0" smtClean="0"/>
              <a:t>His </a:t>
            </a:r>
            <a:r>
              <a:rPr lang="en-US" sz="3200" dirty="0"/>
              <a:t>answer to this was "no"; but two years later, he changed his mind.</a:t>
            </a:r>
          </a:p>
          <a:p>
            <a:r>
              <a:rPr lang="en-US" sz="3200" dirty="0"/>
              <a:t>Did he say "yes" or "no"?</a:t>
            </a:r>
          </a:p>
        </p:txBody>
      </p:sp>
    </p:spTree>
    <p:extLst>
      <p:ext uri="{BB962C8B-B14F-4D97-AF65-F5344CB8AC3E}">
        <p14:creationId xmlns:p14="http://schemas.microsoft.com/office/powerpoint/2010/main" val="116684142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87828" y="2167657"/>
            <a:ext cx="11547566" cy="2646878"/>
          </a:xfrm>
          <a:prstGeom prst="rect">
            <a:avLst/>
          </a:prstGeom>
          <a:ln>
            <a:noFill/>
          </a:ln>
          <a:effectLst/>
          <a:scene3d>
            <a:camera prst="perspectiveLeft"/>
            <a:lightRig rig="chilly" dir="t">
              <a:rot lat="0" lon="0" rev="18480000"/>
            </a:lightRig>
          </a:scene3d>
          <a:sp3d prstMaterial="clear">
            <a:bevelT h="63500"/>
          </a:sp3d>
        </p:spPr>
        <p:txBody>
          <a:bodyPr wrap="square">
            <a:spAutoFit/>
          </a:bodyPr>
          <a:lstStyle/>
          <a:p>
            <a:r>
              <a:rPr lang="en-US" sz="16600" dirty="0" smtClean="0"/>
              <a:t>Thanks to all</a:t>
            </a:r>
            <a:endParaRPr lang="en-US" sz="16600" dirty="0"/>
          </a:p>
        </p:txBody>
      </p:sp>
    </p:spTree>
    <p:extLst>
      <p:ext uri="{BB962C8B-B14F-4D97-AF65-F5344CB8AC3E}">
        <p14:creationId xmlns:p14="http://schemas.microsoft.com/office/powerpoint/2010/main" val="105696056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6366" y="180304"/>
            <a:ext cx="11500834" cy="1015663"/>
          </a:xfrm>
          <a:prstGeom prst="rect">
            <a:avLst/>
          </a:prstGeom>
          <a:noFill/>
        </p:spPr>
        <p:txBody>
          <a:bodyPr wrap="square" rtlCol="0">
            <a:spAutoFit/>
          </a:bodyPr>
          <a:lstStyle/>
          <a:p>
            <a:pPr algn="ctr"/>
            <a:r>
              <a:rPr lang="en-US" sz="6000" b="1" u="sng" dirty="0" smtClean="0"/>
              <a:t>Today’s lesson</a:t>
            </a:r>
            <a:endParaRPr lang="en-US" sz="6000" b="1" u="sng" dirty="0"/>
          </a:p>
        </p:txBody>
      </p:sp>
      <p:sp>
        <p:nvSpPr>
          <p:cNvPr id="6" name="TextBox 5"/>
          <p:cNvSpPr txBox="1"/>
          <p:nvPr/>
        </p:nvSpPr>
        <p:spPr>
          <a:xfrm>
            <a:off x="244698" y="2262124"/>
            <a:ext cx="11500834" cy="1107996"/>
          </a:xfrm>
          <a:prstGeom prst="rect">
            <a:avLst/>
          </a:prstGeom>
          <a:noFill/>
        </p:spPr>
        <p:txBody>
          <a:bodyPr wrap="square" rtlCol="0">
            <a:spAutoFit/>
          </a:bodyPr>
          <a:lstStyle/>
          <a:p>
            <a:pPr algn="ctr"/>
            <a:r>
              <a:rPr lang="en-US" sz="6600" dirty="0" smtClean="0"/>
              <a:t>Capitalization and Punctuation</a:t>
            </a:r>
            <a:endParaRPr lang="en-US" sz="6600" dirty="0"/>
          </a:p>
        </p:txBody>
      </p:sp>
    </p:spTree>
    <p:extLst>
      <p:ext uri="{BB962C8B-B14F-4D97-AF65-F5344CB8AC3E}">
        <p14:creationId xmlns:p14="http://schemas.microsoft.com/office/powerpoint/2010/main" val="55379750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70265" y="270357"/>
            <a:ext cx="11469188" cy="523220"/>
          </a:xfrm>
          <a:prstGeom prst="rect">
            <a:avLst/>
          </a:prstGeom>
        </p:spPr>
        <p:txBody>
          <a:bodyPr wrap="square">
            <a:spAutoFit/>
          </a:bodyPr>
          <a:lstStyle/>
          <a:p>
            <a:r>
              <a:rPr lang="en-US" sz="2800" u="sng" dirty="0"/>
              <a:t>Capitalization Rules</a:t>
            </a:r>
          </a:p>
        </p:txBody>
      </p:sp>
      <p:sp>
        <p:nvSpPr>
          <p:cNvPr id="4" name="Rectangle 3"/>
          <p:cNvSpPr/>
          <p:nvPr/>
        </p:nvSpPr>
        <p:spPr>
          <a:xfrm>
            <a:off x="287384" y="979776"/>
            <a:ext cx="11652069" cy="5509200"/>
          </a:xfrm>
          <a:prstGeom prst="rect">
            <a:avLst/>
          </a:prstGeom>
        </p:spPr>
        <p:txBody>
          <a:bodyPr wrap="square">
            <a:spAutoFit/>
          </a:bodyPr>
          <a:lstStyle/>
          <a:p>
            <a:r>
              <a:rPr lang="en-US" sz="3200" b="1" dirty="0"/>
              <a:t>•Capitalize the First Word of a </a:t>
            </a:r>
            <a:r>
              <a:rPr lang="en-US" sz="3200" b="1" dirty="0" smtClean="0"/>
              <a:t>Sentence</a:t>
            </a:r>
            <a:endParaRPr lang="en-US" sz="3200" b="1" dirty="0"/>
          </a:p>
          <a:p>
            <a:r>
              <a:rPr lang="en-US" sz="3200" dirty="0"/>
              <a:t>She is a very respectable girl.</a:t>
            </a:r>
          </a:p>
          <a:p>
            <a:r>
              <a:rPr lang="en-US" sz="3200" dirty="0"/>
              <a:t>How can you jump so high?</a:t>
            </a:r>
          </a:p>
          <a:p>
            <a:r>
              <a:rPr lang="en-US" sz="3200" dirty="0"/>
              <a:t>Captain of the ship is having lunch with us</a:t>
            </a:r>
            <a:r>
              <a:rPr lang="en-US" sz="3200" dirty="0" smtClean="0"/>
              <a:t>.</a:t>
            </a:r>
            <a:endParaRPr lang="en-US" sz="3200" dirty="0"/>
          </a:p>
          <a:p>
            <a:r>
              <a:rPr lang="en-US" sz="3200" b="1" dirty="0"/>
              <a:t>•For titles of books, magazines, journals, plays capitalize first and last words and all the words except for the articles, prepositions, conjunctions with less than 5 letters.(a, the, for</a:t>
            </a:r>
            <a:r>
              <a:rPr lang="en-US" sz="3200" b="1" dirty="0" smtClean="0"/>
              <a:t>...)</a:t>
            </a:r>
            <a:endParaRPr lang="en-US" sz="3200" b="1" dirty="0"/>
          </a:p>
          <a:p>
            <a:r>
              <a:rPr lang="en-US" sz="3200" dirty="0"/>
              <a:t>Gone with the Wind</a:t>
            </a:r>
          </a:p>
          <a:p>
            <a:r>
              <a:rPr lang="en-US" sz="3200" dirty="0"/>
              <a:t>The Boston Globe</a:t>
            </a:r>
          </a:p>
          <a:p>
            <a:r>
              <a:rPr lang="en-US" sz="3200" dirty="0"/>
              <a:t>I Am America</a:t>
            </a:r>
          </a:p>
          <a:p>
            <a:r>
              <a:rPr lang="en-US" sz="3200" dirty="0"/>
              <a:t>Pride and Prejudice</a:t>
            </a:r>
          </a:p>
        </p:txBody>
      </p:sp>
    </p:spTree>
    <p:extLst>
      <p:ext uri="{BB962C8B-B14F-4D97-AF65-F5344CB8AC3E}">
        <p14:creationId xmlns:p14="http://schemas.microsoft.com/office/powerpoint/2010/main" val="251028101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 calcmode="lin" valueType="num">
                                      <p:cBhvr additive="base">
                                        <p:cTn id="2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 calcmode="lin" valueType="num">
                                      <p:cBhvr additive="base">
                                        <p:cTn id="3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8" end="8"/>
                                            </p:txEl>
                                          </p:spTgt>
                                        </p:tgtEl>
                                        <p:attrNameLst>
                                          <p:attrName>style.visibility</p:attrName>
                                        </p:attrNameLst>
                                      </p:cBhvr>
                                      <p:to>
                                        <p:strVal val="visible"/>
                                      </p:to>
                                    </p:set>
                                    <p:anim calcmode="lin" valueType="num">
                                      <p:cBhvr additive="base">
                                        <p:cTn id="4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3894" y="127340"/>
            <a:ext cx="5434149" cy="6494085"/>
          </a:xfrm>
          <a:prstGeom prst="rect">
            <a:avLst/>
          </a:prstGeom>
          <a:ln w="31750">
            <a:solidFill>
              <a:schemeClr val="accent1"/>
            </a:solidFill>
          </a:ln>
        </p:spPr>
        <p:txBody>
          <a:bodyPr wrap="square">
            <a:spAutoFit/>
          </a:bodyPr>
          <a:lstStyle/>
          <a:p>
            <a:r>
              <a:rPr lang="en-US" sz="3200" dirty="0"/>
              <a:t>•</a:t>
            </a:r>
            <a:r>
              <a:rPr lang="en-US" sz="3200" b="1" dirty="0"/>
              <a:t>Proper nouns, including the names of racial and ethnic groups; countries, nationalities, their languages, religious, etc. are capitalized</a:t>
            </a:r>
            <a:r>
              <a:rPr lang="en-US" sz="3200" dirty="0" smtClean="0"/>
              <a:t>.</a:t>
            </a:r>
            <a:endParaRPr lang="en-US" sz="3200" dirty="0"/>
          </a:p>
          <a:p>
            <a:r>
              <a:rPr lang="en-US" sz="3200" dirty="0"/>
              <a:t>Robin Williams</a:t>
            </a:r>
          </a:p>
          <a:p>
            <a:r>
              <a:rPr lang="en-US" sz="3200" dirty="0"/>
              <a:t>English</a:t>
            </a:r>
          </a:p>
          <a:p>
            <a:r>
              <a:rPr lang="en-US" sz="3200" dirty="0"/>
              <a:t>Orthodox</a:t>
            </a:r>
          </a:p>
          <a:p>
            <a:r>
              <a:rPr lang="en-US" sz="3200" dirty="0"/>
              <a:t>Romanticism</a:t>
            </a:r>
          </a:p>
          <a:p>
            <a:r>
              <a:rPr lang="en-US" sz="3200" dirty="0"/>
              <a:t>Mr. Perkins</a:t>
            </a:r>
          </a:p>
          <a:p>
            <a:r>
              <a:rPr lang="en-US" sz="3200" dirty="0" smtClean="0"/>
              <a:t> </a:t>
            </a:r>
            <a:r>
              <a:rPr lang="en-US" sz="3200" b="1" dirty="0" smtClean="0"/>
              <a:t>Proper Adjectives</a:t>
            </a:r>
            <a:endParaRPr lang="en-US" sz="3200" b="1" dirty="0"/>
          </a:p>
          <a:p>
            <a:r>
              <a:rPr lang="en-US" sz="3200" dirty="0"/>
              <a:t>Italian-style pasta</a:t>
            </a:r>
          </a:p>
          <a:p>
            <a:r>
              <a:rPr lang="en-US" sz="3200" dirty="0"/>
              <a:t>a British </a:t>
            </a:r>
            <a:r>
              <a:rPr lang="en-US" sz="3200" dirty="0" smtClean="0"/>
              <a:t>accent</a:t>
            </a:r>
            <a:endParaRPr lang="en-US" sz="3200" dirty="0"/>
          </a:p>
        </p:txBody>
      </p:sp>
      <p:sp>
        <p:nvSpPr>
          <p:cNvPr id="4" name="Rectangle 3"/>
          <p:cNvSpPr/>
          <p:nvPr/>
        </p:nvSpPr>
        <p:spPr>
          <a:xfrm>
            <a:off x="6296297" y="58847"/>
            <a:ext cx="5434149" cy="6555641"/>
          </a:xfrm>
          <a:prstGeom prst="rect">
            <a:avLst/>
          </a:prstGeom>
          <a:ln w="31750">
            <a:solidFill>
              <a:schemeClr val="accent1"/>
            </a:solidFill>
          </a:ln>
        </p:spPr>
        <p:txBody>
          <a:bodyPr wrap="square">
            <a:spAutoFit/>
          </a:bodyPr>
          <a:lstStyle/>
          <a:p>
            <a:r>
              <a:rPr lang="en-US" sz="2800" dirty="0" smtClean="0"/>
              <a:t>•</a:t>
            </a:r>
            <a:r>
              <a:rPr lang="en-US" sz="2800" b="1" dirty="0"/>
              <a:t>Capitalize the names of specific places, regions, parks, mountains, streets</a:t>
            </a:r>
            <a:r>
              <a:rPr lang="en-US" sz="2800" b="1" dirty="0" smtClean="0"/>
              <a:t>...</a:t>
            </a:r>
            <a:endParaRPr lang="en-US" sz="2800" b="1" dirty="0"/>
          </a:p>
          <a:p>
            <a:r>
              <a:rPr lang="en-US" sz="2800" dirty="0"/>
              <a:t>Sun Valley Road</a:t>
            </a:r>
          </a:p>
          <a:p>
            <a:r>
              <a:rPr lang="en-US" sz="2800" dirty="0"/>
              <a:t>Elm Street</a:t>
            </a:r>
          </a:p>
          <a:p>
            <a:r>
              <a:rPr lang="en-US" sz="2800" dirty="0"/>
              <a:t>the West Coast</a:t>
            </a:r>
          </a:p>
          <a:p>
            <a:r>
              <a:rPr lang="en-US" sz="2800" dirty="0"/>
              <a:t>Wyoming</a:t>
            </a:r>
          </a:p>
          <a:p>
            <a:r>
              <a:rPr lang="en-US" sz="2800" dirty="0"/>
              <a:t>Mount </a:t>
            </a:r>
            <a:r>
              <a:rPr lang="en-US" sz="2800" dirty="0" smtClean="0"/>
              <a:t>Everest</a:t>
            </a:r>
          </a:p>
          <a:p>
            <a:r>
              <a:rPr lang="en-US" sz="2800" b="1" dirty="0"/>
              <a:t>•Names of the weeks, months, </a:t>
            </a:r>
            <a:r>
              <a:rPr lang="en-US" sz="2800" b="1" dirty="0" smtClean="0"/>
              <a:t>holidays</a:t>
            </a:r>
            <a:r>
              <a:rPr lang="en-US" sz="2800" dirty="0"/>
              <a:t/>
            </a:r>
            <a:br>
              <a:rPr lang="en-US" sz="2800" dirty="0"/>
            </a:br>
            <a:r>
              <a:rPr lang="en-US" sz="2800" dirty="0"/>
              <a:t>Friday, July, Veterans Day</a:t>
            </a:r>
            <a:r>
              <a:rPr lang="en-US" sz="2800" dirty="0" smtClean="0"/>
              <a:t>...</a:t>
            </a:r>
            <a:r>
              <a:rPr lang="en-US" sz="2800" dirty="0"/>
              <a:t/>
            </a:r>
            <a:br>
              <a:rPr lang="en-US" sz="2800" dirty="0"/>
            </a:br>
            <a:r>
              <a:rPr lang="en-US" sz="2800" b="1" dirty="0"/>
              <a:t>Note:</a:t>
            </a:r>
            <a:r>
              <a:rPr lang="en-US" sz="2800" dirty="0"/>
              <a:t> Centuries and decades are not capitalized</a:t>
            </a:r>
            <a:r>
              <a:rPr lang="en-US" sz="2800" dirty="0" smtClean="0"/>
              <a:t>.</a:t>
            </a:r>
            <a:r>
              <a:rPr lang="en-US" sz="2800" dirty="0"/>
              <a:t/>
            </a:r>
            <a:br>
              <a:rPr lang="en-US" sz="2800" dirty="0"/>
            </a:br>
            <a:r>
              <a:rPr lang="en-US" sz="2800" dirty="0"/>
              <a:t>the twenty-first century, the eighties (the '80s</a:t>
            </a:r>
            <a:r>
              <a:rPr lang="en-US" sz="2800" dirty="0" smtClean="0"/>
              <a:t>)</a:t>
            </a:r>
            <a:endParaRPr lang="en-US" sz="2800" dirty="0"/>
          </a:p>
        </p:txBody>
      </p:sp>
    </p:spTree>
    <p:extLst>
      <p:ext uri="{BB962C8B-B14F-4D97-AF65-F5344CB8AC3E}">
        <p14:creationId xmlns:p14="http://schemas.microsoft.com/office/powerpoint/2010/main" val="14324579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additive="base">
                                        <p:cTn id="3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4">
                                            <p:txEl>
                                              <p:pRg st="1" end="1"/>
                                            </p:txEl>
                                          </p:spTgt>
                                        </p:tgtEl>
                                        <p:attrNameLst>
                                          <p:attrName>style.visibility</p:attrName>
                                        </p:attrNameLst>
                                      </p:cBhvr>
                                      <p:to>
                                        <p:strVal val="visible"/>
                                      </p:to>
                                    </p:set>
                                    <p:anim calcmode="lin" valueType="num">
                                      <p:cBhvr additive="base">
                                        <p:cTn id="3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1" end="1"/>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2" end="2"/>
                                            </p:txEl>
                                          </p:spTgt>
                                        </p:tgtEl>
                                        <p:attrNameLst>
                                          <p:attrName>style.visibility</p:attrName>
                                        </p:attrNameLst>
                                      </p:cBhvr>
                                      <p:to>
                                        <p:strVal val="visible"/>
                                      </p:to>
                                    </p:set>
                                    <p:anim calcmode="lin" valueType="num">
                                      <p:cBhvr additive="base">
                                        <p:cTn id="4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2" end="2"/>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4">
                                            <p:txEl>
                                              <p:pRg st="3" end="3"/>
                                            </p:txEl>
                                          </p:spTgt>
                                        </p:tgtEl>
                                        <p:attrNameLst>
                                          <p:attrName>style.visibility</p:attrName>
                                        </p:attrNameLst>
                                      </p:cBhvr>
                                      <p:to>
                                        <p:strVal val="visible"/>
                                      </p:to>
                                    </p:set>
                                    <p:anim calcmode="lin" valueType="num">
                                      <p:cBhvr additive="base">
                                        <p:cTn id="4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4">
                                            <p:txEl>
                                              <p:pRg st="4" end="4"/>
                                            </p:txEl>
                                          </p:spTgt>
                                        </p:tgtEl>
                                        <p:attrNameLst>
                                          <p:attrName>style.visibility</p:attrName>
                                        </p:attrNameLst>
                                      </p:cBhvr>
                                      <p:to>
                                        <p:strVal val="visible"/>
                                      </p:to>
                                    </p:set>
                                    <p:anim calcmode="lin" valueType="num">
                                      <p:cBhvr additive="base">
                                        <p:cTn id="5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4">
                                            <p:txEl>
                                              <p:pRg st="5" end="5"/>
                                            </p:txEl>
                                          </p:spTgt>
                                        </p:tgtEl>
                                        <p:attrNameLst>
                                          <p:attrName>style.visibility</p:attrName>
                                        </p:attrNameLst>
                                      </p:cBhvr>
                                      <p:to>
                                        <p:strVal val="visible"/>
                                      </p:to>
                                    </p:set>
                                    <p:anim calcmode="lin" valueType="num">
                                      <p:cBhvr additive="base">
                                        <p:cTn id="5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6" end="6"/>
                                            </p:txEl>
                                          </p:spTgt>
                                        </p:tgtEl>
                                        <p:attrNameLst>
                                          <p:attrName>style.visibility</p:attrName>
                                        </p:attrNameLst>
                                      </p:cBhvr>
                                      <p:to>
                                        <p:strVal val="visible"/>
                                      </p:to>
                                    </p:set>
                                    <p:anim calcmode="lin" valueType="num">
                                      <p:cBhvr additive="base">
                                        <p:cTn id="6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0263" y="633779"/>
            <a:ext cx="10894423" cy="6001643"/>
          </a:xfrm>
          <a:prstGeom prst="rect">
            <a:avLst/>
          </a:prstGeom>
        </p:spPr>
        <p:txBody>
          <a:bodyPr wrap="square">
            <a:spAutoFit/>
          </a:bodyPr>
          <a:lstStyle/>
          <a:p>
            <a:r>
              <a:rPr lang="en-US" sz="3200" b="1" dirty="0"/>
              <a:t>Governmental assemblies, departments and </a:t>
            </a:r>
            <a:r>
              <a:rPr lang="en-US" sz="3200" b="1" dirty="0" smtClean="0"/>
              <a:t>bureaus</a:t>
            </a:r>
            <a:endParaRPr lang="en-US" sz="3200" dirty="0"/>
          </a:p>
          <a:p>
            <a:r>
              <a:rPr lang="en-US" sz="3200" dirty="0"/>
              <a:t>the United States Congress</a:t>
            </a:r>
          </a:p>
          <a:p>
            <a:r>
              <a:rPr lang="en-US" sz="3200" dirty="0"/>
              <a:t>the Federal Bureau of Investigation</a:t>
            </a:r>
          </a:p>
          <a:p>
            <a:r>
              <a:rPr lang="en-US" sz="3200" dirty="0"/>
              <a:t>the Department of Homeland </a:t>
            </a:r>
            <a:r>
              <a:rPr lang="en-US" sz="3200" dirty="0" smtClean="0"/>
              <a:t>Security</a:t>
            </a:r>
            <a:endParaRPr lang="en-US" sz="3200" dirty="0"/>
          </a:p>
          <a:p>
            <a:r>
              <a:rPr lang="en-US" sz="3200" b="1" dirty="0"/>
              <a:t>Note: Articles, conjunctions and prepositions shorter than 5 letters are not capitalized.</a:t>
            </a:r>
          </a:p>
          <a:p>
            <a:r>
              <a:rPr lang="en-US" sz="3200" b="1" dirty="0" smtClean="0"/>
              <a:t>•</a:t>
            </a:r>
            <a:r>
              <a:rPr lang="en-US" sz="3200" b="1" dirty="0"/>
              <a:t>Titles of rank when they precede a specific name</a:t>
            </a:r>
          </a:p>
          <a:p>
            <a:r>
              <a:rPr lang="en-US" sz="3200" dirty="0" smtClean="0"/>
              <a:t>Governor </a:t>
            </a:r>
            <a:r>
              <a:rPr lang="en-US" sz="3200" dirty="0"/>
              <a:t>Schwarzenegger, Mr. Duncan, Mayor Edwin</a:t>
            </a:r>
          </a:p>
          <a:p>
            <a:r>
              <a:rPr lang="en-US" sz="3200" dirty="0"/>
              <a:t>governor of California, mayor of San Francisco</a:t>
            </a:r>
          </a:p>
          <a:p>
            <a:r>
              <a:rPr lang="en-US" sz="3200" b="1" dirty="0" smtClean="0"/>
              <a:t>Note</a:t>
            </a:r>
            <a:r>
              <a:rPr lang="en-US" sz="3200" b="1" dirty="0"/>
              <a:t>: Some higher rank titles may be capitalized even without a proper name</a:t>
            </a:r>
            <a:r>
              <a:rPr lang="en-US" sz="3200" b="1" dirty="0" smtClean="0"/>
              <a:t>.</a:t>
            </a:r>
            <a:endParaRPr lang="en-US" sz="3200" dirty="0"/>
          </a:p>
          <a:p>
            <a:r>
              <a:rPr lang="en-US" sz="3200" dirty="0"/>
              <a:t>The President arrived yesterday.</a:t>
            </a:r>
          </a:p>
        </p:txBody>
      </p:sp>
    </p:spTree>
    <p:extLst>
      <p:ext uri="{BB962C8B-B14F-4D97-AF65-F5344CB8AC3E}">
        <p14:creationId xmlns:p14="http://schemas.microsoft.com/office/powerpoint/2010/main" val="127738197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 calcmode="lin" valueType="num">
                                      <p:cBhvr additive="base">
                                        <p:cTn id="1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anim calcmode="lin" valueType="num">
                                      <p:cBhvr additive="base">
                                        <p:cTn id="2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 calcmode="lin" valueType="num">
                                      <p:cBhvr additive="base">
                                        <p:cTn id="2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anim calcmode="lin" valueType="num">
                                      <p:cBhvr additive="base">
                                        <p:cTn id="3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78824" y="249598"/>
            <a:ext cx="11508376" cy="6494085"/>
          </a:xfrm>
          <a:prstGeom prst="rect">
            <a:avLst/>
          </a:prstGeom>
        </p:spPr>
        <p:txBody>
          <a:bodyPr wrap="square">
            <a:spAutoFit/>
          </a:bodyPr>
          <a:lstStyle/>
          <a:p>
            <a:r>
              <a:rPr lang="en-US" sz="3200" b="1" dirty="0"/>
              <a:t>Titles and abbreviations of titles that follow a name when addressing the </a:t>
            </a:r>
            <a:r>
              <a:rPr lang="en-US" sz="3200" b="1" dirty="0" smtClean="0"/>
              <a:t>person</a:t>
            </a:r>
            <a:endParaRPr lang="en-US" sz="3200" dirty="0"/>
          </a:p>
          <a:p>
            <a:r>
              <a:rPr lang="en-US" sz="3200" dirty="0"/>
              <a:t>Edgar </a:t>
            </a:r>
            <a:r>
              <a:rPr lang="en-US" sz="3200" dirty="0" err="1"/>
              <a:t>Davids</a:t>
            </a:r>
            <a:r>
              <a:rPr lang="en-US" sz="3200" dirty="0"/>
              <a:t>, Esq.</a:t>
            </a:r>
          </a:p>
          <a:p>
            <a:r>
              <a:rPr lang="en-US" sz="3200" dirty="0"/>
              <a:t>Maxim Smith, </a:t>
            </a:r>
            <a:r>
              <a:rPr lang="en-US" sz="3200" dirty="0" smtClean="0"/>
              <a:t>Editor</a:t>
            </a:r>
            <a:endParaRPr lang="en-US" sz="3200" dirty="0"/>
          </a:p>
          <a:p>
            <a:r>
              <a:rPr lang="en-US" sz="3200" dirty="0"/>
              <a:t>•</a:t>
            </a:r>
            <a:r>
              <a:rPr lang="en-US" sz="3200" b="1" dirty="0"/>
              <a:t>Names referring to God by any religions and the names of sacred literature</a:t>
            </a:r>
          </a:p>
          <a:p>
            <a:r>
              <a:rPr lang="en-US" sz="3200" dirty="0" smtClean="0"/>
              <a:t>Lord</a:t>
            </a:r>
            <a:r>
              <a:rPr lang="en-US" sz="3200" dirty="0"/>
              <a:t>, King of Kings, Allah, the Bible, the Koran, </a:t>
            </a:r>
            <a:r>
              <a:rPr lang="en-US" sz="3200" dirty="0" smtClean="0"/>
              <a:t>Buddha</a:t>
            </a:r>
            <a:endParaRPr lang="en-US" sz="3200" dirty="0"/>
          </a:p>
          <a:p>
            <a:r>
              <a:rPr lang="en-US" sz="3200" b="1" dirty="0"/>
              <a:t>Note: The pronoun he, his, him is capitalized if it's referring to God</a:t>
            </a:r>
            <a:r>
              <a:rPr lang="en-US" sz="3200" b="1" dirty="0" smtClean="0"/>
              <a:t>.</a:t>
            </a:r>
            <a:endParaRPr lang="en-US" sz="3200" dirty="0"/>
          </a:p>
          <a:p>
            <a:r>
              <a:rPr lang="en-US" sz="3200" dirty="0"/>
              <a:t>The man prayed to God hopping He might save him</a:t>
            </a:r>
            <a:r>
              <a:rPr lang="en-US" sz="3200" dirty="0" smtClean="0"/>
              <a:t>.</a:t>
            </a:r>
            <a:endParaRPr lang="en-US" sz="3200" dirty="0"/>
          </a:p>
          <a:p>
            <a:r>
              <a:rPr lang="en-US" sz="3200" dirty="0"/>
              <a:t>•</a:t>
            </a:r>
            <a:r>
              <a:rPr lang="en-US" sz="3200" b="1" dirty="0"/>
              <a:t>Historical events, periods, </a:t>
            </a:r>
            <a:r>
              <a:rPr lang="en-US" sz="3200" b="1" dirty="0" smtClean="0"/>
              <a:t>documents</a:t>
            </a:r>
            <a:endParaRPr lang="en-US" sz="3200" dirty="0"/>
          </a:p>
          <a:p>
            <a:r>
              <a:rPr lang="en-US" sz="3200" dirty="0"/>
              <a:t>the Vietnam War</a:t>
            </a:r>
          </a:p>
          <a:p>
            <a:r>
              <a:rPr lang="en-US" sz="3200" dirty="0"/>
              <a:t>the Stone Age</a:t>
            </a:r>
          </a:p>
          <a:p>
            <a:r>
              <a:rPr lang="en-US" sz="3200" dirty="0"/>
              <a:t>the Declaration of Independence</a:t>
            </a:r>
          </a:p>
        </p:txBody>
      </p:sp>
    </p:spTree>
    <p:extLst>
      <p:ext uri="{BB962C8B-B14F-4D97-AF65-F5344CB8AC3E}">
        <p14:creationId xmlns:p14="http://schemas.microsoft.com/office/powerpoint/2010/main" val="152222326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 calcmode="lin" valueType="num">
                                      <p:cBhvr additive="base">
                                        <p:cTn id="2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 calcmode="lin" valueType="num">
                                      <p:cBhvr additive="base">
                                        <p:cTn id="2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 calcmode="lin" valueType="num">
                                      <p:cBhvr additive="base">
                                        <p:cTn id="3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0445" y="197346"/>
            <a:ext cx="11508377" cy="6494085"/>
          </a:xfrm>
          <a:prstGeom prst="rect">
            <a:avLst/>
          </a:prstGeom>
        </p:spPr>
        <p:txBody>
          <a:bodyPr wrap="square">
            <a:spAutoFit/>
          </a:bodyPr>
          <a:lstStyle/>
          <a:p>
            <a:r>
              <a:rPr lang="en-US" sz="3200" b="1" dirty="0"/>
              <a:t>The Pronouns "I</a:t>
            </a:r>
            <a:r>
              <a:rPr lang="en-US" sz="3200" b="1" dirty="0" smtClean="0"/>
              <a:t>"</a:t>
            </a:r>
            <a:endParaRPr lang="en-US" sz="3200" dirty="0"/>
          </a:p>
          <a:p>
            <a:r>
              <a:rPr lang="en-US" sz="3200" dirty="0"/>
              <a:t>I am a student.</a:t>
            </a:r>
          </a:p>
          <a:p>
            <a:r>
              <a:rPr lang="en-US" sz="3200" dirty="0"/>
              <a:t>Jerry and I are building a castle.</a:t>
            </a:r>
          </a:p>
          <a:p>
            <a:r>
              <a:rPr lang="en-US" sz="3200" dirty="0"/>
              <a:t>Why do I have to go?</a:t>
            </a:r>
          </a:p>
          <a:p>
            <a:r>
              <a:rPr lang="en-US" sz="3200" b="1" dirty="0" smtClean="0"/>
              <a:t>•</a:t>
            </a:r>
            <a:r>
              <a:rPr lang="en-US" sz="3200" b="1" dirty="0"/>
              <a:t>Proper nouns, brand names (shampoo, automobiles, ships, people, monuments, mountains</a:t>
            </a:r>
            <a:r>
              <a:rPr lang="en-US" sz="3200" b="1" dirty="0" smtClean="0"/>
              <a:t>...)</a:t>
            </a:r>
            <a:endParaRPr lang="en-US" sz="3200" b="1" dirty="0"/>
          </a:p>
          <a:p>
            <a:r>
              <a:rPr lang="en-US" sz="3200" dirty="0"/>
              <a:t>John, Colgate tooth paste, BMW, Ford, the Gateway Arch Memorial, University of </a:t>
            </a:r>
            <a:r>
              <a:rPr lang="en-US" sz="3200" dirty="0" smtClean="0"/>
              <a:t>Berkeley</a:t>
            </a:r>
            <a:endParaRPr lang="en-US" sz="3200" dirty="0"/>
          </a:p>
          <a:p>
            <a:r>
              <a:rPr lang="en-US" sz="3200" b="1" dirty="0"/>
              <a:t>•Capitalize all words in titles of </a:t>
            </a:r>
            <a:r>
              <a:rPr lang="en-US" sz="3200" b="1" dirty="0" smtClean="0"/>
              <a:t>distinction</a:t>
            </a:r>
            <a:endParaRPr lang="en-US" sz="3200" dirty="0"/>
          </a:p>
          <a:p>
            <a:r>
              <a:rPr lang="en-US" sz="3200" dirty="0"/>
              <a:t>Vice President</a:t>
            </a:r>
          </a:p>
          <a:p>
            <a:r>
              <a:rPr lang="en-US" sz="3200" dirty="0"/>
              <a:t>First Lieutenant</a:t>
            </a:r>
          </a:p>
          <a:p>
            <a:r>
              <a:rPr lang="en-US" sz="3200" dirty="0" smtClean="0"/>
              <a:t>•</a:t>
            </a:r>
            <a:r>
              <a:rPr lang="en-US" sz="3200" b="1" dirty="0"/>
              <a:t>Capitalize abbreviations of capitalized words</a:t>
            </a:r>
          </a:p>
          <a:p>
            <a:r>
              <a:rPr lang="en-US" sz="3200" dirty="0" smtClean="0"/>
              <a:t>NATO</a:t>
            </a:r>
            <a:r>
              <a:rPr lang="en-US" sz="3200" dirty="0"/>
              <a:t>, U.S.A, FBI, CIA, EU</a:t>
            </a:r>
          </a:p>
        </p:txBody>
      </p:sp>
    </p:spTree>
    <p:extLst>
      <p:ext uri="{BB962C8B-B14F-4D97-AF65-F5344CB8AC3E}">
        <p14:creationId xmlns:p14="http://schemas.microsoft.com/office/powerpoint/2010/main" val="39340327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 calcmode="lin" valueType="num">
                                      <p:cBhvr additive="base">
                                        <p:cTn id="1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 calcmode="lin" valueType="num">
                                      <p:cBhvr additive="base">
                                        <p:cTn id="2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anim calcmode="lin" valueType="num">
                                      <p:cBhvr additive="base">
                                        <p:cTn id="27"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31074" y="346561"/>
            <a:ext cx="11443063" cy="6186309"/>
          </a:xfrm>
          <a:prstGeom prst="rect">
            <a:avLst/>
          </a:prstGeom>
        </p:spPr>
        <p:txBody>
          <a:bodyPr wrap="square">
            <a:spAutoFit/>
          </a:bodyPr>
          <a:lstStyle/>
          <a:p>
            <a:r>
              <a:rPr lang="en-US" sz="3600" b="1" dirty="0"/>
              <a:t>Directions north, south, east, west... are capitalized IF they are used as a noun referring to a particular area of a </a:t>
            </a:r>
            <a:r>
              <a:rPr lang="en-US" sz="3600" b="1" dirty="0" smtClean="0"/>
              <a:t>country</a:t>
            </a:r>
            <a:endParaRPr lang="en-US" sz="3600" dirty="0"/>
          </a:p>
          <a:p>
            <a:r>
              <a:rPr lang="en-US" sz="3600" dirty="0"/>
              <a:t>I am going to drive north. (direction as adverb and not capitalized)</a:t>
            </a:r>
          </a:p>
          <a:p>
            <a:r>
              <a:rPr lang="en-US" sz="3600" dirty="0"/>
              <a:t>We live in the Northeast. (this one is a particular area and used as a noun)</a:t>
            </a:r>
          </a:p>
          <a:p>
            <a:r>
              <a:rPr lang="en-US" sz="3600" b="1" dirty="0" smtClean="0"/>
              <a:t>•</a:t>
            </a:r>
            <a:r>
              <a:rPr lang="en-US" sz="3600" b="1" dirty="0"/>
              <a:t>Do not capitalize father, mother, uncle, aunt... unless they are used as proper </a:t>
            </a:r>
            <a:r>
              <a:rPr lang="en-US" sz="3600" b="1" dirty="0" smtClean="0"/>
              <a:t>names</a:t>
            </a:r>
            <a:endParaRPr lang="en-US" sz="3600" dirty="0"/>
          </a:p>
          <a:p>
            <a:r>
              <a:rPr lang="en-US" sz="3600" dirty="0" smtClean="0"/>
              <a:t>Uncle </a:t>
            </a:r>
            <a:r>
              <a:rPr lang="en-US" sz="3600" dirty="0"/>
              <a:t>Sam, Mother Mary</a:t>
            </a:r>
          </a:p>
          <a:p>
            <a:r>
              <a:rPr lang="en-US" sz="3600" dirty="0"/>
              <a:t>my uncle, her mother</a:t>
            </a:r>
          </a:p>
        </p:txBody>
      </p:sp>
    </p:spTree>
    <p:extLst>
      <p:ext uri="{BB962C8B-B14F-4D97-AF65-F5344CB8AC3E}">
        <p14:creationId xmlns:p14="http://schemas.microsoft.com/office/powerpoint/2010/main" val="428326327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498</TotalTime>
  <Words>2114</Words>
  <Application>Microsoft Office PowerPoint</Application>
  <PresentationFormat>Widescreen</PresentationFormat>
  <Paragraphs>236</Paragraphs>
  <Slides>29</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29</vt:i4>
      </vt:variant>
    </vt:vector>
  </HeadingPairs>
  <TitlesOfParts>
    <vt:vector size="34" baseType="lpstr">
      <vt:lpstr>Arial</vt:lpstr>
      <vt:lpstr>Calibri</vt:lpstr>
      <vt:lpstr>Calibri Light</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johir</dc:creator>
  <cp:lastModifiedBy>Azad</cp:lastModifiedBy>
  <cp:revision>34</cp:revision>
  <dcterms:created xsi:type="dcterms:W3CDTF">2020-07-22T04:31:51Z</dcterms:created>
  <dcterms:modified xsi:type="dcterms:W3CDTF">2020-07-27T03:16:06Z</dcterms:modified>
</cp:coreProperties>
</file>