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56" r:id="rId3"/>
    <p:sldId id="272" r:id="rId4"/>
    <p:sldId id="273" r:id="rId5"/>
    <p:sldId id="269" r:id="rId6"/>
    <p:sldId id="258" r:id="rId7"/>
    <p:sldId id="270" r:id="rId8"/>
    <p:sldId id="259" r:id="rId9"/>
    <p:sldId id="257" r:id="rId10"/>
    <p:sldId id="260" r:id="rId11"/>
    <p:sldId id="261" r:id="rId12"/>
    <p:sldId id="262" r:id="rId13"/>
    <p:sldId id="263" r:id="rId14"/>
    <p:sldId id="264" r:id="rId15"/>
    <p:sldId id="265" r:id="rId16"/>
    <p:sldId id="266" r:id="rId17"/>
    <p:sldId id="267" r:id="rId18"/>
    <p:sldId id="268" r:id="rId19"/>
    <p:sldId id="27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7"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7D1F4D-D24F-4417-B28B-445D3D9A8546}" type="datetimeFigureOut">
              <a:rPr lang="en-US" smtClean="0"/>
              <a:t>07/19/20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6E14E-28F7-4E0A-B12A-22F8ED7E153F}" type="slidenum">
              <a:rPr lang="en-US" smtClean="0"/>
              <a:t>‹#›</a:t>
            </a:fld>
            <a:endParaRPr lang="en-US"/>
          </a:p>
        </p:txBody>
      </p:sp>
    </p:spTree>
    <p:extLst>
      <p:ext uri="{BB962C8B-B14F-4D97-AF65-F5344CB8AC3E}">
        <p14:creationId xmlns:p14="http://schemas.microsoft.com/office/powerpoint/2010/main" val="40909915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D1F4D-D24F-4417-B28B-445D3D9A8546}" type="datetimeFigureOut">
              <a:rPr lang="en-US" smtClean="0"/>
              <a:t>07/19/20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6E14E-28F7-4E0A-B12A-22F8ED7E153F}" type="slidenum">
              <a:rPr lang="en-US" smtClean="0"/>
              <a:t>‹#›</a:t>
            </a:fld>
            <a:endParaRPr lang="en-US"/>
          </a:p>
        </p:txBody>
      </p:sp>
    </p:spTree>
    <p:extLst>
      <p:ext uri="{BB962C8B-B14F-4D97-AF65-F5344CB8AC3E}">
        <p14:creationId xmlns:p14="http://schemas.microsoft.com/office/powerpoint/2010/main" val="45613600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D1F4D-D24F-4417-B28B-445D3D9A8546}" type="datetimeFigureOut">
              <a:rPr lang="en-US" smtClean="0"/>
              <a:t>07/19/20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6E14E-28F7-4E0A-B12A-22F8ED7E153F}" type="slidenum">
              <a:rPr lang="en-US" smtClean="0"/>
              <a:t>‹#›</a:t>
            </a:fld>
            <a:endParaRPr lang="en-US"/>
          </a:p>
        </p:txBody>
      </p:sp>
    </p:spTree>
    <p:extLst>
      <p:ext uri="{BB962C8B-B14F-4D97-AF65-F5344CB8AC3E}">
        <p14:creationId xmlns:p14="http://schemas.microsoft.com/office/powerpoint/2010/main" val="33542712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7D1F4D-D24F-4417-B28B-445D3D9A8546}" type="datetimeFigureOut">
              <a:rPr lang="en-US" smtClean="0"/>
              <a:t>07/19/20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6E14E-28F7-4E0A-B12A-22F8ED7E153F}" type="slidenum">
              <a:rPr lang="en-US" smtClean="0"/>
              <a:t>‹#›</a:t>
            </a:fld>
            <a:endParaRPr lang="en-US"/>
          </a:p>
        </p:txBody>
      </p:sp>
    </p:spTree>
    <p:extLst>
      <p:ext uri="{BB962C8B-B14F-4D97-AF65-F5344CB8AC3E}">
        <p14:creationId xmlns:p14="http://schemas.microsoft.com/office/powerpoint/2010/main" val="97574252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07D1F4D-D24F-4417-B28B-445D3D9A8546}" type="datetimeFigureOut">
              <a:rPr lang="en-US" smtClean="0"/>
              <a:t>07/19/20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26E14E-28F7-4E0A-B12A-22F8ED7E153F}" type="slidenum">
              <a:rPr lang="en-US" smtClean="0"/>
              <a:t>‹#›</a:t>
            </a:fld>
            <a:endParaRPr lang="en-US"/>
          </a:p>
        </p:txBody>
      </p:sp>
    </p:spTree>
    <p:extLst>
      <p:ext uri="{BB962C8B-B14F-4D97-AF65-F5344CB8AC3E}">
        <p14:creationId xmlns:p14="http://schemas.microsoft.com/office/powerpoint/2010/main" val="37311891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7D1F4D-D24F-4417-B28B-445D3D9A8546}" type="datetimeFigureOut">
              <a:rPr lang="en-US" smtClean="0"/>
              <a:t>07/19/20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6E14E-28F7-4E0A-B12A-22F8ED7E153F}" type="slidenum">
              <a:rPr lang="en-US" smtClean="0"/>
              <a:t>‹#›</a:t>
            </a:fld>
            <a:endParaRPr lang="en-US"/>
          </a:p>
        </p:txBody>
      </p:sp>
    </p:spTree>
    <p:extLst>
      <p:ext uri="{BB962C8B-B14F-4D97-AF65-F5344CB8AC3E}">
        <p14:creationId xmlns:p14="http://schemas.microsoft.com/office/powerpoint/2010/main" val="83091437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7D1F4D-D24F-4417-B28B-445D3D9A8546}" type="datetimeFigureOut">
              <a:rPr lang="en-US" smtClean="0"/>
              <a:t>07/19/20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26E14E-28F7-4E0A-B12A-22F8ED7E153F}" type="slidenum">
              <a:rPr lang="en-US" smtClean="0"/>
              <a:t>‹#›</a:t>
            </a:fld>
            <a:endParaRPr lang="en-US"/>
          </a:p>
        </p:txBody>
      </p:sp>
    </p:spTree>
    <p:extLst>
      <p:ext uri="{BB962C8B-B14F-4D97-AF65-F5344CB8AC3E}">
        <p14:creationId xmlns:p14="http://schemas.microsoft.com/office/powerpoint/2010/main" val="31812992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7D1F4D-D24F-4417-B28B-445D3D9A8546}" type="datetimeFigureOut">
              <a:rPr lang="en-US" smtClean="0"/>
              <a:t>07/19/20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26E14E-28F7-4E0A-B12A-22F8ED7E153F}" type="slidenum">
              <a:rPr lang="en-US" smtClean="0"/>
              <a:t>‹#›</a:t>
            </a:fld>
            <a:endParaRPr lang="en-US"/>
          </a:p>
        </p:txBody>
      </p:sp>
    </p:spTree>
    <p:extLst>
      <p:ext uri="{BB962C8B-B14F-4D97-AF65-F5344CB8AC3E}">
        <p14:creationId xmlns:p14="http://schemas.microsoft.com/office/powerpoint/2010/main" val="30995989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D1F4D-D24F-4417-B28B-445D3D9A8546}" type="datetimeFigureOut">
              <a:rPr lang="en-US" smtClean="0"/>
              <a:t>07/19/20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26E14E-28F7-4E0A-B12A-22F8ED7E153F}" type="slidenum">
              <a:rPr lang="en-US" smtClean="0"/>
              <a:t>‹#›</a:t>
            </a:fld>
            <a:endParaRPr lang="en-US"/>
          </a:p>
        </p:txBody>
      </p:sp>
    </p:spTree>
    <p:extLst>
      <p:ext uri="{BB962C8B-B14F-4D97-AF65-F5344CB8AC3E}">
        <p14:creationId xmlns:p14="http://schemas.microsoft.com/office/powerpoint/2010/main" val="35519501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7D1F4D-D24F-4417-B28B-445D3D9A8546}" type="datetimeFigureOut">
              <a:rPr lang="en-US" smtClean="0"/>
              <a:t>07/19/20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6E14E-28F7-4E0A-B12A-22F8ED7E153F}" type="slidenum">
              <a:rPr lang="en-US" smtClean="0"/>
              <a:t>‹#›</a:t>
            </a:fld>
            <a:endParaRPr lang="en-US"/>
          </a:p>
        </p:txBody>
      </p:sp>
    </p:spTree>
    <p:extLst>
      <p:ext uri="{BB962C8B-B14F-4D97-AF65-F5344CB8AC3E}">
        <p14:creationId xmlns:p14="http://schemas.microsoft.com/office/powerpoint/2010/main" val="115432031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07D1F4D-D24F-4417-B28B-445D3D9A8546}" type="datetimeFigureOut">
              <a:rPr lang="en-US" smtClean="0"/>
              <a:t>07/19/20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26E14E-28F7-4E0A-B12A-22F8ED7E153F}" type="slidenum">
              <a:rPr lang="en-US" smtClean="0"/>
              <a:t>‹#›</a:t>
            </a:fld>
            <a:endParaRPr lang="en-US"/>
          </a:p>
        </p:txBody>
      </p:sp>
    </p:spTree>
    <p:extLst>
      <p:ext uri="{BB962C8B-B14F-4D97-AF65-F5344CB8AC3E}">
        <p14:creationId xmlns:p14="http://schemas.microsoft.com/office/powerpoint/2010/main" val="42392149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D1F4D-D24F-4417-B28B-445D3D9A8546}" type="datetimeFigureOut">
              <a:rPr lang="en-US" smtClean="0"/>
              <a:t>07/19/20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26E14E-28F7-4E0A-B12A-22F8ED7E153F}" type="slidenum">
              <a:rPr lang="en-US" smtClean="0"/>
              <a:t>‹#›</a:t>
            </a:fld>
            <a:endParaRPr lang="en-US"/>
          </a:p>
        </p:txBody>
      </p:sp>
    </p:spTree>
    <p:extLst>
      <p:ext uri="{BB962C8B-B14F-4D97-AF65-F5344CB8AC3E}">
        <p14:creationId xmlns:p14="http://schemas.microsoft.com/office/powerpoint/2010/main" val="2178317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5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5025" y="-94794"/>
            <a:ext cx="12382049" cy="7047587"/>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1446" y="472875"/>
            <a:ext cx="4167869" cy="2956124"/>
          </a:xfrm>
          <a:prstGeom prst="rect">
            <a:avLst/>
          </a:prstGeom>
        </p:spPr>
      </p:pic>
    </p:spTree>
    <p:extLst>
      <p:ext uri="{BB962C8B-B14F-4D97-AF65-F5344CB8AC3E}">
        <p14:creationId xmlns:p14="http://schemas.microsoft.com/office/powerpoint/2010/main" val="35348164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5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3" name="Rectangle 2"/>
          <p:cNvSpPr/>
          <p:nvPr/>
        </p:nvSpPr>
        <p:spPr>
          <a:xfrm>
            <a:off x="143692" y="339635"/>
            <a:ext cx="5577839" cy="6124754"/>
          </a:xfrm>
          <a:prstGeom prst="rect">
            <a:avLst/>
          </a:prstGeom>
        </p:spPr>
        <p:txBody>
          <a:bodyPr wrap="square">
            <a:spAutoFit/>
          </a:bodyPr>
          <a:lstStyle/>
          <a:p>
            <a:r>
              <a:rPr lang="en-US" sz="2800" dirty="0"/>
              <a:t>Example</a:t>
            </a:r>
            <a:r>
              <a:rPr lang="en-US" sz="2800" dirty="0" smtClean="0"/>
              <a:t>:</a:t>
            </a:r>
            <a:endParaRPr lang="en-US" sz="2800" dirty="0"/>
          </a:p>
          <a:p>
            <a:r>
              <a:rPr lang="en-US" sz="2800" dirty="0"/>
              <a:t>I am a musician.</a:t>
            </a:r>
          </a:p>
          <a:p>
            <a:r>
              <a:rPr lang="en-US" sz="2800" dirty="0"/>
              <a:t>It is my pen</a:t>
            </a:r>
          </a:p>
          <a:p>
            <a:r>
              <a:rPr lang="en-US" sz="2800" dirty="0"/>
              <a:t>You are a fraud.</a:t>
            </a:r>
          </a:p>
          <a:p>
            <a:r>
              <a:rPr lang="en-US" sz="2800" dirty="0"/>
              <a:t>Negative sentence</a:t>
            </a:r>
            <a:r>
              <a:rPr lang="en-US" sz="2800" dirty="0" smtClean="0"/>
              <a:t>:</a:t>
            </a:r>
            <a:endParaRPr lang="en-US" sz="2800" dirty="0"/>
          </a:p>
          <a:p>
            <a:r>
              <a:rPr lang="en-US" sz="2800" dirty="0"/>
              <a:t>Subject + am not/is not/are not + </a:t>
            </a:r>
            <a:r>
              <a:rPr lang="en-US" sz="2800" dirty="0" smtClean="0"/>
              <a:t>object</a:t>
            </a:r>
            <a:endParaRPr lang="en-US" sz="2800" dirty="0"/>
          </a:p>
          <a:p>
            <a:r>
              <a:rPr lang="en-US" sz="2800" dirty="0"/>
              <a:t>Example</a:t>
            </a:r>
            <a:r>
              <a:rPr lang="en-US" sz="2800" dirty="0" smtClean="0"/>
              <a:t>:</a:t>
            </a:r>
            <a:endParaRPr lang="en-US" sz="2800" dirty="0"/>
          </a:p>
          <a:p>
            <a:r>
              <a:rPr lang="en-US" sz="2800" dirty="0"/>
              <a:t>Positive: I am a good boy.</a:t>
            </a:r>
          </a:p>
          <a:p>
            <a:r>
              <a:rPr lang="en-US" sz="2800" dirty="0"/>
              <a:t>Negative: I am not a good boy.</a:t>
            </a:r>
          </a:p>
          <a:p>
            <a:r>
              <a:rPr lang="en-US" sz="2800" dirty="0"/>
              <a:t>Positive: It is her book.</a:t>
            </a:r>
          </a:p>
          <a:p>
            <a:r>
              <a:rPr lang="en-US" sz="2800" dirty="0"/>
              <a:t>Negative: It is not her book</a:t>
            </a:r>
            <a:r>
              <a:rPr lang="en-US" sz="2800" dirty="0" smtClean="0"/>
              <a:t>.</a:t>
            </a:r>
            <a:endParaRPr lang="en-US" sz="2800" dirty="0"/>
          </a:p>
          <a:p>
            <a:r>
              <a:rPr lang="en-US" sz="2800" dirty="0"/>
              <a:t>Positive: You are my friend.</a:t>
            </a:r>
          </a:p>
          <a:p>
            <a:r>
              <a:rPr lang="en-US" sz="2800" dirty="0"/>
              <a:t>Negative: You are not my friend</a:t>
            </a:r>
            <a:r>
              <a:rPr lang="en-US" sz="2800" dirty="0" smtClean="0"/>
              <a:t>.</a:t>
            </a:r>
            <a:endParaRPr lang="en-US" sz="2800" dirty="0"/>
          </a:p>
        </p:txBody>
      </p:sp>
      <p:sp>
        <p:nvSpPr>
          <p:cNvPr id="6" name="Rectangle 5"/>
          <p:cNvSpPr/>
          <p:nvPr/>
        </p:nvSpPr>
        <p:spPr>
          <a:xfrm>
            <a:off x="6766559" y="339635"/>
            <a:ext cx="5577839" cy="4832092"/>
          </a:xfrm>
          <a:prstGeom prst="rect">
            <a:avLst/>
          </a:prstGeom>
        </p:spPr>
        <p:txBody>
          <a:bodyPr wrap="square">
            <a:spAutoFit/>
          </a:bodyPr>
          <a:lstStyle/>
          <a:p>
            <a:r>
              <a:rPr lang="en-US" sz="2800" dirty="0" smtClean="0"/>
              <a:t>Interrogative:</a:t>
            </a:r>
            <a:endParaRPr lang="en-US" sz="2800" dirty="0"/>
          </a:p>
          <a:p>
            <a:r>
              <a:rPr lang="en-US" sz="2800" dirty="0"/>
              <a:t>Am/is/are + subject + object + Note of Interrogation </a:t>
            </a:r>
            <a:r>
              <a:rPr lang="en-US" sz="2800" dirty="0" smtClean="0"/>
              <a:t>(?)</a:t>
            </a:r>
            <a:endParaRPr lang="en-US" sz="2800" dirty="0"/>
          </a:p>
          <a:p>
            <a:r>
              <a:rPr lang="en-US" sz="2800" dirty="0"/>
              <a:t>Example</a:t>
            </a:r>
            <a:r>
              <a:rPr lang="en-US" sz="2800" dirty="0" smtClean="0"/>
              <a:t>:</a:t>
            </a:r>
            <a:endParaRPr lang="en-US" sz="2800" dirty="0"/>
          </a:p>
          <a:p>
            <a:r>
              <a:rPr lang="en-US" sz="2800" dirty="0"/>
              <a:t>Positive: I am an intelligent boy.</a:t>
            </a:r>
          </a:p>
          <a:p>
            <a:r>
              <a:rPr lang="en-US" sz="2800" dirty="0"/>
              <a:t>Interrogative: Am I an intelligent boy?</a:t>
            </a:r>
          </a:p>
          <a:p>
            <a:r>
              <a:rPr lang="en-US" sz="2800" dirty="0"/>
              <a:t>Positive: He is angry.</a:t>
            </a:r>
          </a:p>
          <a:p>
            <a:r>
              <a:rPr lang="en-US" sz="2800" dirty="0"/>
              <a:t>Interrogative: Is he angry?</a:t>
            </a:r>
          </a:p>
          <a:p>
            <a:r>
              <a:rPr lang="en-US" sz="2800" dirty="0"/>
              <a:t>Positive: They are my friends.</a:t>
            </a:r>
          </a:p>
          <a:p>
            <a:r>
              <a:rPr lang="en-US" sz="2800" dirty="0"/>
              <a:t>Interrogative: Are they my friends?</a:t>
            </a:r>
          </a:p>
        </p:txBody>
      </p:sp>
    </p:spTree>
    <p:extLst>
      <p:ext uri="{BB962C8B-B14F-4D97-AF65-F5344CB8AC3E}">
        <p14:creationId xmlns:p14="http://schemas.microsoft.com/office/powerpoint/2010/main" val="8798264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5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613953" y="612845"/>
            <a:ext cx="11286309" cy="5262979"/>
          </a:xfrm>
          <a:prstGeom prst="rect">
            <a:avLst/>
          </a:prstGeom>
        </p:spPr>
        <p:txBody>
          <a:bodyPr wrap="square">
            <a:spAutoFit/>
          </a:bodyPr>
          <a:lstStyle/>
          <a:p>
            <a:r>
              <a:rPr lang="en-US" sz="2800" b="1" u="sng" dirty="0"/>
              <a:t>Present Continuous Tense</a:t>
            </a:r>
          </a:p>
          <a:p>
            <a:r>
              <a:rPr lang="en-US" sz="2800" dirty="0" smtClean="0"/>
              <a:t>The </a:t>
            </a:r>
            <a:r>
              <a:rPr lang="en-US" sz="2800" dirty="0"/>
              <a:t>present continuous tense designates an action that is being continued or going to be continued in the near future.</a:t>
            </a:r>
          </a:p>
          <a:p>
            <a:endParaRPr lang="en-US" sz="2800" dirty="0"/>
          </a:p>
          <a:p>
            <a:endParaRPr lang="as-IN" sz="2800" dirty="0"/>
          </a:p>
          <a:p>
            <a:r>
              <a:rPr lang="en-US" sz="2800" dirty="0"/>
              <a:t>Example:</a:t>
            </a:r>
          </a:p>
          <a:p>
            <a:endParaRPr lang="en-US" sz="2800" dirty="0"/>
          </a:p>
          <a:p>
            <a:r>
              <a:rPr lang="en-US" sz="2800" dirty="0"/>
              <a:t>I am going to school </a:t>
            </a:r>
            <a:r>
              <a:rPr lang="en-US" sz="2800" dirty="0" smtClean="0"/>
              <a:t>.</a:t>
            </a:r>
            <a:endParaRPr lang="as-IN" sz="2800" dirty="0"/>
          </a:p>
          <a:p>
            <a:r>
              <a:rPr lang="en-US" sz="2800" dirty="0"/>
              <a:t>He is going to market </a:t>
            </a:r>
            <a:r>
              <a:rPr lang="en-US" sz="2800" dirty="0" smtClean="0"/>
              <a:t>.</a:t>
            </a:r>
            <a:endParaRPr lang="as-IN" sz="2800" dirty="0"/>
          </a:p>
          <a:p>
            <a:r>
              <a:rPr lang="en-US" sz="2800" dirty="0"/>
              <a:t>They are playing football </a:t>
            </a:r>
            <a:r>
              <a:rPr lang="en-US" sz="2800" dirty="0" smtClean="0"/>
              <a:t>.</a:t>
            </a:r>
            <a:endParaRPr lang="as-IN" sz="2800" dirty="0"/>
          </a:p>
          <a:p>
            <a:r>
              <a:rPr lang="en-US" sz="2800" dirty="0"/>
              <a:t>The bus is leaving at 4.00 pm </a:t>
            </a:r>
            <a:r>
              <a:rPr lang="en-US" sz="2800" dirty="0" smtClean="0"/>
              <a:t>.</a:t>
            </a:r>
            <a:endParaRPr lang="as-IN" sz="2800" dirty="0"/>
          </a:p>
          <a:p>
            <a:r>
              <a:rPr lang="en-US" sz="2800" dirty="0" smtClean="0"/>
              <a:t>.</a:t>
            </a:r>
            <a:endParaRPr lang="en-US" sz="2800" dirty="0"/>
          </a:p>
        </p:txBody>
      </p:sp>
    </p:spTree>
    <p:extLst>
      <p:ext uri="{BB962C8B-B14F-4D97-AF65-F5344CB8AC3E}">
        <p14:creationId xmlns:p14="http://schemas.microsoft.com/office/powerpoint/2010/main" val="22573854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5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3" name="Rectangle 2"/>
          <p:cNvSpPr/>
          <p:nvPr/>
        </p:nvSpPr>
        <p:spPr>
          <a:xfrm>
            <a:off x="352696" y="438002"/>
            <a:ext cx="11691258" cy="5016758"/>
          </a:xfrm>
          <a:prstGeom prst="rect">
            <a:avLst/>
          </a:prstGeom>
        </p:spPr>
        <p:txBody>
          <a:bodyPr wrap="square">
            <a:spAutoFit/>
          </a:bodyPr>
          <a:lstStyle/>
          <a:p>
            <a:r>
              <a:rPr lang="en-US" sz="3200" b="1" dirty="0"/>
              <a:t>Positive sentence:</a:t>
            </a:r>
          </a:p>
          <a:p>
            <a:endParaRPr lang="en-US" sz="3200" dirty="0"/>
          </a:p>
          <a:p>
            <a:r>
              <a:rPr lang="en-US" sz="3200" dirty="0"/>
              <a:t>Subject + am/is/are + main verb + </a:t>
            </a:r>
            <a:r>
              <a:rPr lang="en-US" sz="3200" dirty="0" err="1"/>
              <a:t>ing</a:t>
            </a:r>
            <a:r>
              <a:rPr lang="en-US" sz="3200" dirty="0"/>
              <a:t> + object</a:t>
            </a:r>
          </a:p>
          <a:p>
            <a:endParaRPr lang="en-US" sz="3200" dirty="0"/>
          </a:p>
          <a:p>
            <a:r>
              <a:rPr lang="en-US" sz="3200" dirty="0"/>
              <a:t>Example:</a:t>
            </a:r>
          </a:p>
          <a:p>
            <a:endParaRPr lang="en-US" sz="3200" dirty="0"/>
          </a:p>
          <a:p>
            <a:r>
              <a:rPr lang="en-US" sz="3200" dirty="0"/>
              <a:t>I am eating rice.</a:t>
            </a:r>
          </a:p>
          <a:p>
            <a:r>
              <a:rPr lang="en-US" sz="3200" dirty="0"/>
              <a:t>He is running to and fro.</a:t>
            </a:r>
          </a:p>
          <a:p>
            <a:r>
              <a:rPr lang="en-US" sz="3200" dirty="0"/>
              <a:t>They are going to school.</a:t>
            </a:r>
          </a:p>
          <a:p>
            <a:r>
              <a:rPr lang="en-US" sz="3200" dirty="0"/>
              <a:t>They are going to attend a party tonight. </a:t>
            </a:r>
            <a:endParaRPr lang="as-IN" sz="3200" dirty="0"/>
          </a:p>
        </p:txBody>
      </p:sp>
    </p:spTree>
    <p:extLst>
      <p:ext uri="{BB962C8B-B14F-4D97-AF65-F5344CB8AC3E}">
        <p14:creationId xmlns:p14="http://schemas.microsoft.com/office/powerpoint/2010/main" val="419003604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5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274319" y="474345"/>
            <a:ext cx="11652069" cy="6001643"/>
          </a:xfrm>
          <a:prstGeom prst="rect">
            <a:avLst/>
          </a:prstGeom>
        </p:spPr>
        <p:txBody>
          <a:bodyPr wrap="square">
            <a:spAutoFit/>
          </a:bodyPr>
          <a:lstStyle/>
          <a:p>
            <a:r>
              <a:rPr lang="en-US" sz="3200" b="1" dirty="0"/>
              <a:t>Negative sentence</a:t>
            </a:r>
            <a:r>
              <a:rPr lang="en-US" sz="3200" b="1" dirty="0" smtClean="0"/>
              <a:t>:</a:t>
            </a:r>
            <a:endParaRPr lang="en-US" sz="3200" b="1" dirty="0"/>
          </a:p>
          <a:p>
            <a:r>
              <a:rPr lang="en-US" sz="3200" dirty="0"/>
              <a:t>Subject + am/is/are + not + Main verb + </a:t>
            </a:r>
            <a:r>
              <a:rPr lang="en-US" sz="3200" dirty="0" err="1"/>
              <a:t>ing</a:t>
            </a:r>
            <a:r>
              <a:rPr lang="en-US" sz="3200" dirty="0"/>
              <a:t> + </a:t>
            </a:r>
            <a:r>
              <a:rPr lang="en-US" sz="3200" dirty="0" smtClean="0"/>
              <a:t>object</a:t>
            </a:r>
            <a:endParaRPr lang="en-US" sz="3200" dirty="0"/>
          </a:p>
          <a:p>
            <a:r>
              <a:rPr lang="en-US" sz="3200" dirty="0"/>
              <a:t>Example</a:t>
            </a:r>
            <a:r>
              <a:rPr lang="en-US" sz="3200" dirty="0" smtClean="0"/>
              <a:t>:</a:t>
            </a:r>
            <a:endParaRPr lang="en-US" sz="3200" dirty="0"/>
          </a:p>
          <a:p>
            <a:r>
              <a:rPr lang="en-US" sz="3200" dirty="0"/>
              <a:t>He is not drinking milk.</a:t>
            </a:r>
          </a:p>
          <a:p>
            <a:r>
              <a:rPr lang="en-US" sz="3200" dirty="0"/>
              <a:t>I’m not going to open a bank account.</a:t>
            </a:r>
          </a:p>
          <a:p>
            <a:r>
              <a:rPr lang="en-US" sz="3200" dirty="0"/>
              <a:t>They are not going to play football</a:t>
            </a:r>
            <a:r>
              <a:rPr lang="en-US" sz="3200" dirty="0" smtClean="0"/>
              <a:t>.</a:t>
            </a:r>
            <a:endParaRPr lang="en-US" sz="3200" dirty="0"/>
          </a:p>
          <a:p>
            <a:r>
              <a:rPr lang="en-US" sz="3200" b="1" dirty="0"/>
              <a:t>Interrogative sentence</a:t>
            </a:r>
            <a:r>
              <a:rPr lang="en-US" sz="3200" b="1" dirty="0" smtClean="0"/>
              <a:t>:</a:t>
            </a:r>
            <a:endParaRPr lang="en-US" sz="3200" b="1" dirty="0"/>
          </a:p>
          <a:p>
            <a:r>
              <a:rPr lang="en-US" sz="3200" dirty="0"/>
              <a:t>Am/is/are + subject + main verb + </a:t>
            </a:r>
            <a:r>
              <a:rPr lang="en-US" sz="3200" dirty="0" err="1"/>
              <a:t>ing</a:t>
            </a:r>
            <a:r>
              <a:rPr lang="en-US" sz="3200" dirty="0"/>
              <a:t> + object + </a:t>
            </a:r>
            <a:r>
              <a:rPr lang="en-US" sz="3200" dirty="0" smtClean="0"/>
              <a:t>?</a:t>
            </a:r>
            <a:endParaRPr lang="en-US" sz="3200" dirty="0"/>
          </a:p>
          <a:p>
            <a:r>
              <a:rPr lang="en-US" sz="3200" dirty="0"/>
              <a:t>Example</a:t>
            </a:r>
            <a:r>
              <a:rPr lang="en-US" sz="3200" dirty="0" smtClean="0"/>
              <a:t>:</a:t>
            </a:r>
            <a:endParaRPr lang="en-US" sz="3200" dirty="0"/>
          </a:p>
          <a:p>
            <a:r>
              <a:rPr lang="en-US" sz="3200" dirty="0"/>
              <a:t>Am I going to Chittagong?</a:t>
            </a:r>
          </a:p>
          <a:p>
            <a:r>
              <a:rPr lang="en-US" sz="3200" dirty="0"/>
              <a:t>Is he drinking water?</a:t>
            </a:r>
          </a:p>
          <a:p>
            <a:r>
              <a:rPr lang="en-US" sz="3200" dirty="0"/>
              <a:t>Are they playing badminton?</a:t>
            </a:r>
          </a:p>
        </p:txBody>
      </p:sp>
    </p:spTree>
    <p:extLst>
      <p:ext uri="{BB962C8B-B14F-4D97-AF65-F5344CB8AC3E}">
        <p14:creationId xmlns:p14="http://schemas.microsoft.com/office/powerpoint/2010/main" val="117975327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5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3" name="Rectangle 2"/>
          <p:cNvSpPr/>
          <p:nvPr/>
        </p:nvSpPr>
        <p:spPr>
          <a:xfrm>
            <a:off x="418011" y="58847"/>
            <a:ext cx="11273246" cy="6555641"/>
          </a:xfrm>
          <a:prstGeom prst="rect">
            <a:avLst/>
          </a:prstGeom>
        </p:spPr>
        <p:txBody>
          <a:bodyPr wrap="square">
            <a:spAutoFit/>
          </a:bodyPr>
          <a:lstStyle/>
          <a:p>
            <a:r>
              <a:rPr lang="en-US" sz="2800" b="1" u="sng" dirty="0"/>
              <a:t>Present Perfect Tense</a:t>
            </a:r>
          </a:p>
          <a:p>
            <a:endParaRPr lang="as-IN" sz="2800" dirty="0"/>
          </a:p>
          <a:p>
            <a:r>
              <a:rPr lang="en-US" sz="2800" dirty="0"/>
              <a:t>It describes the work which has been done, but the effect exists till now.</a:t>
            </a:r>
          </a:p>
          <a:p>
            <a:endParaRPr lang="en-US" sz="2800" dirty="0"/>
          </a:p>
          <a:p>
            <a:r>
              <a:rPr lang="en-US" sz="2800" dirty="0" smtClean="0"/>
              <a:t>Example:</a:t>
            </a:r>
            <a:endParaRPr lang="en-US" sz="2800" dirty="0"/>
          </a:p>
          <a:p>
            <a:r>
              <a:rPr lang="en-US" sz="2800" dirty="0"/>
              <a:t>He has done the work </a:t>
            </a:r>
            <a:r>
              <a:rPr lang="en-US" sz="2800" dirty="0" smtClean="0"/>
              <a:t>.</a:t>
            </a:r>
          </a:p>
          <a:p>
            <a:r>
              <a:rPr lang="en-US" sz="2800" dirty="0" smtClean="0"/>
              <a:t>I </a:t>
            </a:r>
            <a:r>
              <a:rPr lang="en-US" sz="2800" dirty="0"/>
              <a:t>have gone to the market </a:t>
            </a:r>
            <a:r>
              <a:rPr lang="en-US" sz="2800" dirty="0" smtClean="0"/>
              <a:t>.</a:t>
            </a:r>
            <a:endParaRPr lang="as-IN" sz="2800" dirty="0"/>
          </a:p>
          <a:p>
            <a:r>
              <a:rPr lang="en-US" sz="2800" dirty="0"/>
              <a:t>They have eaten mangoes .</a:t>
            </a:r>
            <a:endParaRPr lang="as-IN" sz="2800" dirty="0"/>
          </a:p>
          <a:p>
            <a:r>
              <a:rPr lang="en-US" sz="2800" dirty="0"/>
              <a:t>I have not eaten banana .</a:t>
            </a:r>
            <a:endParaRPr lang="as-IN" sz="2800" dirty="0"/>
          </a:p>
          <a:p>
            <a:r>
              <a:rPr lang="en-US" sz="2800" dirty="0"/>
              <a:t>Structure of the sentence: The past participle form of the verb is used after have/has.</a:t>
            </a:r>
          </a:p>
          <a:p>
            <a:endParaRPr lang="en-US" sz="2800" dirty="0"/>
          </a:p>
          <a:p>
            <a:r>
              <a:rPr lang="en-US" sz="2800" dirty="0"/>
              <a:t>Positive sentence:</a:t>
            </a:r>
          </a:p>
          <a:p>
            <a:endParaRPr lang="en-US" sz="2800" dirty="0"/>
          </a:p>
          <a:p>
            <a:r>
              <a:rPr lang="en-US" sz="2800" dirty="0"/>
              <a:t>Subject + have/has + past participle form of verb + object</a:t>
            </a:r>
          </a:p>
        </p:txBody>
      </p:sp>
    </p:spTree>
    <p:extLst>
      <p:ext uri="{BB962C8B-B14F-4D97-AF65-F5344CB8AC3E}">
        <p14:creationId xmlns:p14="http://schemas.microsoft.com/office/powerpoint/2010/main" val="42353506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5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261257" y="152801"/>
            <a:ext cx="11678194" cy="6370975"/>
          </a:xfrm>
          <a:prstGeom prst="rect">
            <a:avLst/>
          </a:prstGeom>
        </p:spPr>
        <p:txBody>
          <a:bodyPr wrap="square">
            <a:spAutoFit/>
          </a:bodyPr>
          <a:lstStyle/>
          <a:p>
            <a:r>
              <a:rPr lang="en-US" sz="2400" dirty="0"/>
              <a:t>Example:</a:t>
            </a:r>
          </a:p>
          <a:p>
            <a:endParaRPr lang="en-US" sz="2400" dirty="0"/>
          </a:p>
          <a:p>
            <a:r>
              <a:rPr lang="en-US" sz="2400" dirty="0"/>
              <a:t>He has done the work.</a:t>
            </a:r>
          </a:p>
          <a:p>
            <a:r>
              <a:rPr lang="en-US" sz="2400" dirty="0"/>
              <a:t>I have eaten rice.</a:t>
            </a:r>
          </a:p>
          <a:p>
            <a:r>
              <a:rPr lang="en-US" sz="2400" dirty="0"/>
              <a:t>They have worked hard.</a:t>
            </a:r>
          </a:p>
          <a:p>
            <a:r>
              <a:rPr lang="en-US" sz="2400" dirty="0" smtClean="0"/>
              <a:t>Negative </a:t>
            </a:r>
            <a:r>
              <a:rPr lang="en-US" sz="2400" dirty="0"/>
              <a:t>sentence</a:t>
            </a:r>
            <a:r>
              <a:rPr lang="en-US" sz="2400" dirty="0" smtClean="0"/>
              <a:t>:</a:t>
            </a:r>
            <a:endParaRPr lang="en-US" sz="2400" dirty="0"/>
          </a:p>
          <a:p>
            <a:r>
              <a:rPr lang="en-US" sz="2400" b="1" dirty="0"/>
              <a:t>Subject + have/has + not + past participle form of verb + </a:t>
            </a:r>
            <a:r>
              <a:rPr lang="en-US" sz="2400" b="1" dirty="0" smtClean="0"/>
              <a:t>object</a:t>
            </a:r>
            <a:endParaRPr lang="en-US" sz="2400" b="1" dirty="0"/>
          </a:p>
          <a:p>
            <a:r>
              <a:rPr lang="en-US" sz="2400" dirty="0"/>
              <a:t>Example</a:t>
            </a:r>
            <a:r>
              <a:rPr lang="en-US" sz="2400" dirty="0" smtClean="0"/>
              <a:t>:</a:t>
            </a:r>
            <a:endParaRPr lang="en-US" sz="2400" dirty="0"/>
          </a:p>
          <a:p>
            <a:r>
              <a:rPr lang="en-US" sz="2400" dirty="0"/>
              <a:t>He has not eaten rice.</a:t>
            </a:r>
          </a:p>
          <a:p>
            <a:r>
              <a:rPr lang="en-US" sz="2400" dirty="0"/>
              <a:t>They have not come to our house.</a:t>
            </a:r>
          </a:p>
          <a:p>
            <a:r>
              <a:rPr lang="en-US" sz="2400" dirty="0"/>
              <a:t>I have not gone to school.</a:t>
            </a:r>
          </a:p>
          <a:p>
            <a:r>
              <a:rPr lang="en-US" sz="2400" dirty="0"/>
              <a:t>Interrogative sentence</a:t>
            </a:r>
            <a:r>
              <a:rPr lang="en-US" sz="2400" dirty="0" smtClean="0"/>
              <a:t>:</a:t>
            </a:r>
            <a:endParaRPr lang="en-US" sz="2400" dirty="0"/>
          </a:p>
          <a:p>
            <a:r>
              <a:rPr lang="en-US" sz="2400" b="1" dirty="0"/>
              <a:t>Have/has + subject + past participle form of verb + object + </a:t>
            </a:r>
            <a:r>
              <a:rPr lang="en-US" sz="2400" b="1" dirty="0" smtClean="0"/>
              <a:t>?</a:t>
            </a:r>
            <a:endParaRPr lang="en-US" sz="2400" b="1" dirty="0"/>
          </a:p>
          <a:p>
            <a:r>
              <a:rPr lang="en-US" sz="2400" dirty="0"/>
              <a:t>Example</a:t>
            </a:r>
            <a:r>
              <a:rPr lang="en-US" sz="2400" dirty="0" smtClean="0"/>
              <a:t>:</a:t>
            </a:r>
            <a:endParaRPr lang="en-US" sz="2400" dirty="0"/>
          </a:p>
          <a:p>
            <a:r>
              <a:rPr lang="en-US" sz="2400" dirty="0"/>
              <a:t>Has he done the homework?</a:t>
            </a:r>
          </a:p>
          <a:p>
            <a:r>
              <a:rPr lang="en-US" sz="2400" dirty="0"/>
              <a:t>Have they gone to school?</a:t>
            </a:r>
          </a:p>
          <a:p>
            <a:r>
              <a:rPr lang="en-US" sz="2400" dirty="0"/>
              <a:t>Have you learned speaking English?</a:t>
            </a:r>
          </a:p>
        </p:txBody>
      </p:sp>
    </p:spTree>
    <p:extLst>
      <p:ext uri="{BB962C8B-B14F-4D97-AF65-F5344CB8AC3E}">
        <p14:creationId xmlns:p14="http://schemas.microsoft.com/office/powerpoint/2010/main" val="36562192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5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3" name="Rectangle 2"/>
          <p:cNvSpPr/>
          <p:nvPr/>
        </p:nvSpPr>
        <p:spPr>
          <a:xfrm>
            <a:off x="300446" y="154979"/>
            <a:ext cx="11969931" cy="7417415"/>
          </a:xfrm>
          <a:prstGeom prst="rect">
            <a:avLst/>
          </a:prstGeom>
        </p:spPr>
        <p:txBody>
          <a:bodyPr wrap="square">
            <a:spAutoFit/>
          </a:bodyPr>
          <a:lstStyle/>
          <a:p>
            <a:r>
              <a:rPr lang="en-US" sz="2800" b="1" u="sng" dirty="0" smtClean="0"/>
              <a:t>Present Perfect Continuous Tense</a:t>
            </a:r>
          </a:p>
          <a:p>
            <a:r>
              <a:rPr lang="en-US" sz="2800" dirty="0" smtClean="0"/>
              <a:t>The work started in the past and it is still running is called Present perfect continuous tense. </a:t>
            </a:r>
            <a:endParaRPr lang="as-IN" sz="2800" dirty="0" smtClean="0"/>
          </a:p>
          <a:p>
            <a:r>
              <a:rPr lang="en-US" sz="2800" dirty="0" smtClean="0"/>
              <a:t>Example:</a:t>
            </a:r>
          </a:p>
          <a:p>
            <a:r>
              <a:rPr lang="en-US" sz="2800" dirty="0" smtClean="0"/>
              <a:t>I have been walking for two hours </a:t>
            </a:r>
          </a:p>
          <a:p>
            <a:r>
              <a:rPr lang="en-US" sz="2800" dirty="0" smtClean="0"/>
              <a:t>He has been working in this office for five years</a:t>
            </a:r>
            <a:endParaRPr lang="as-IN" sz="2800" dirty="0" smtClean="0"/>
          </a:p>
          <a:p>
            <a:r>
              <a:rPr lang="en-US" sz="2800" dirty="0" smtClean="0"/>
              <a:t>They have been suffering from fever since Tuesday – </a:t>
            </a:r>
          </a:p>
          <a:p>
            <a:r>
              <a:rPr lang="en-US" sz="2800" dirty="0" smtClean="0"/>
              <a:t>Note:</a:t>
            </a:r>
            <a:endParaRPr lang="as-IN" sz="2800" dirty="0" smtClean="0"/>
          </a:p>
          <a:p>
            <a:r>
              <a:rPr lang="en-US" sz="2800" b="1" dirty="0" smtClean="0"/>
              <a:t>For</a:t>
            </a:r>
            <a:r>
              <a:rPr lang="en-US" sz="2800" dirty="0" smtClean="0"/>
              <a:t> is used to talk about a period of time: three hours, three months, twelve years, etc. For can be used with all tenses.</a:t>
            </a:r>
            <a:endParaRPr lang="as-IN" sz="2800" dirty="0" smtClean="0"/>
          </a:p>
          <a:p>
            <a:r>
              <a:rPr lang="en-US" sz="2800" b="1" dirty="0" smtClean="0"/>
              <a:t>Since </a:t>
            </a:r>
            <a:r>
              <a:rPr lang="en-US" sz="2800" dirty="0" smtClean="0"/>
              <a:t>is used to talk about a point in past time: Sunday, 6th January, Morning, etc. Since can be used only in perfect tenses.</a:t>
            </a:r>
          </a:p>
          <a:p>
            <a:endParaRPr lang="en-US" sz="2800" dirty="0" smtClean="0"/>
          </a:p>
          <a:p>
            <a:pPr fontAlgn="base"/>
            <a:r>
              <a:rPr lang="en-US" sz="2800" dirty="0" smtClean="0"/>
              <a:t>Structure of the sentence : </a:t>
            </a:r>
            <a:r>
              <a:rPr lang="en-US" sz="2800" b="1" u="sng" dirty="0" smtClean="0"/>
              <a:t>Positive sentence:</a:t>
            </a:r>
            <a:endParaRPr lang="en-US" sz="2800" dirty="0" smtClean="0"/>
          </a:p>
          <a:p>
            <a:pPr fontAlgn="base"/>
            <a:r>
              <a:rPr lang="en-US" sz="2800" b="1" dirty="0" smtClean="0"/>
              <a:t>Subject + have been/has been + main verb + </a:t>
            </a:r>
            <a:r>
              <a:rPr lang="en-US" sz="2800" b="1" dirty="0" err="1" smtClean="0"/>
              <a:t>ing</a:t>
            </a:r>
            <a:r>
              <a:rPr lang="en-US" sz="2800" b="1" dirty="0" smtClean="0"/>
              <a:t> + since/from/for + object.</a:t>
            </a:r>
            <a:endParaRPr lang="en-US" sz="2800" dirty="0" smtClean="0"/>
          </a:p>
          <a:p>
            <a:endParaRPr lang="en-US" sz="2800" dirty="0" smtClean="0"/>
          </a:p>
          <a:p>
            <a:endParaRPr lang="en-US" sz="2800" dirty="0"/>
          </a:p>
        </p:txBody>
      </p:sp>
    </p:spTree>
    <p:extLst>
      <p:ext uri="{BB962C8B-B14F-4D97-AF65-F5344CB8AC3E}">
        <p14:creationId xmlns:p14="http://schemas.microsoft.com/office/powerpoint/2010/main" val="20865721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5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618309" y="568629"/>
            <a:ext cx="11573691" cy="5693866"/>
          </a:xfrm>
          <a:prstGeom prst="rect">
            <a:avLst/>
          </a:prstGeom>
        </p:spPr>
        <p:txBody>
          <a:bodyPr wrap="square">
            <a:spAutoFit/>
          </a:bodyPr>
          <a:lstStyle/>
          <a:p>
            <a:r>
              <a:rPr lang="en-US" sz="2800" dirty="0"/>
              <a:t>Example:</a:t>
            </a:r>
          </a:p>
          <a:p>
            <a:endParaRPr lang="en-US" sz="2800" dirty="0"/>
          </a:p>
          <a:p>
            <a:r>
              <a:rPr lang="en-US" sz="2800" dirty="0"/>
              <a:t>He has been reading this newspaper for two hours.</a:t>
            </a:r>
          </a:p>
          <a:p>
            <a:r>
              <a:rPr lang="en-US" sz="2800" dirty="0"/>
              <a:t>They have been walking since 7 am.</a:t>
            </a:r>
          </a:p>
          <a:p>
            <a:r>
              <a:rPr lang="en-US" sz="2800" dirty="0"/>
              <a:t>You have been talking about the Internet for three hours.</a:t>
            </a:r>
          </a:p>
          <a:p>
            <a:r>
              <a:rPr lang="en-US" sz="2800" b="1" dirty="0"/>
              <a:t>Negative sentence:</a:t>
            </a:r>
          </a:p>
          <a:p>
            <a:endParaRPr lang="en-US" sz="2800" dirty="0"/>
          </a:p>
          <a:p>
            <a:r>
              <a:rPr lang="en-US" sz="2800" dirty="0"/>
              <a:t>Subject + have not/has not + been + main verb + </a:t>
            </a:r>
            <a:r>
              <a:rPr lang="en-US" sz="2800" dirty="0" err="1"/>
              <a:t>ing</a:t>
            </a:r>
            <a:r>
              <a:rPr lang="en-US" sz="2800" dirty="0"/>
              <a:t> + since/from/for + object.</a:t>
            </a:r>
          </a:p>
          <a:p>
            <a:endParaRPr lang="en-US" sz="2800" dirty="0"/>
          </a:p>
          <a:p>
            <a:r>
              <a:rPr lang="en-US" sz="2800" dirty="0"/>
              <a:t>Example:</a:t>
            </a:r>
          </a:p>
          <a:p>
            <a:endParaRPr lang="en-US" sz="2800" dirty="0"/>
          </a:p>
          <a:p>
            <a:r>
              <a:rPr lang="en-US" sz="2800" dirty="0"/>
              <a:t>I have not been walking for two hours.</a:t>
            </a:r>
          </a:p>
          <a:p>
            <a:r>
              <a:rPr lang="en-US" sz="2800" dirty="0"/>
              <a:t>It has not been raining.</a:t>
            </a:r>
          </a:p>
        </p:txBody>
      </p:sp>
    </p:spTree>
    <p:extLst>
      <p:ext uri="{BB962C8B-B14F-4D97-AF65-F5344CB8AC3E}">
        <p14:creationId xmlns:p14="http://schemas.microsoft.com/office/powerpoint/2010/main" val="309337417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5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3" name="Rectangle 2"/>
          <p:cNvSpPr/>
          <p:nvPr/>
        </p:nvSpPr>
        <p:spPr>
          <a:xfrm>
            <a:off x="326572" y="456422"/>
            <a:ext cx="11547566" cy="5632311"/>
          </a:xfrm>
          <a:prstGeom prst="rect">
            <a:avLst/>
          </a:prstGeom>
        </p:spPr>
        <p:txBody>
          <a:bodyPr wrap="square">
            <a:spAutoFit/>
          </a:bodyPr>
          <a:lstStyle/>
          <a:p>
            <a:r>
              <a:rPr lang="en-US" sz="3600" dirty="0"/>
              <a:t>Interrogative sentence:</a:t>
            </a:r>
          </a:p>
          <a:p>
            <a:endParaRPr lang="en-US" sz="3600" dirty="0"/>
          </a:p>
          <a:p>
            <a:r>
              <a:rPr lang="en-US" sz="3600" dirty="0"/>
              <a:t>Have/has + subject + been + main verb + </a:t>
            </a:r>
            <a:r>
              <a:rPr lang="en-US" sz="3600" dirty="0" err="1"/>
              <a:t>ing</a:t>
            </a:r>
            <a:r>
              <a:rPr lang="en-US" sz="3600" dirty="0"/>
              <a:t> + since/for (if needed) + object + ?</a:t>
            </a:r>
          </a:p>
          <a:p>
            <a:endParaRPr lang="en-US" sz="3600" dirty="0"/>
          </a:p>
          <a:p>
            <a:r>
              <a:rPr lang="en-US" sz="3600" dirty="0"/>
              <a:t>Example:</a:t>
            </a:r>
          </a:p>
          <a:p>
            <a:endParaRPr lang="en-US" sz="3600" dirty="0"/>
          </a:p>
          <a:p>
            <a:r>
              <a:rPr lang="en-US" sz="3600" dirty="0"/>
              <a:t>Has he been watching the movie?</a:t>
            </a:r>
          </a:p>
          <a:p>
            <a:r>
              <a:rPr lang="en-US" sz="3600" dirty="0"/>
              <a:t>Have they been waiting for two hours?</a:t>
            </a:r>
          </a:p>
          <a:p>
            <a:r>
              <a:rPr lang="en-US" sz="3600" dirty="0"/>
              <a:t>Has it been raining since morning?</a:t>
            </a:r>
          </a:p>
        </p:txBody>
      </p:sp>
    </p:spTree>
    <p:extLst>
      <p:ext uri="{BB962C8B-B14F-4D97-AF65-F5344CB8AC3E}">
        <p14:creationId xmlns:p14="http://schemas.microsoft.com/office/powerpoint/2010/main" val="31597817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5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3" name="Rectangle 2"/>
          <p:cNvSpPr/>
          <p:nvPr/>
        </p:nvSpPr>
        <p:spPr>
          <a:xfrm>
            <a:off x="-666205" y="2128468"/>
            <a:ext cx="11547566" cy="2646878"/>
          </a:xfrm>
          <a:prstGeom prst="rect">
            <a:avLst/>
          </a:prstGeom>
          <a:ln>
            <a:noFill/>
          </a:ln>
          <a:effectLst/>
          <a:scene3d>
            <a:camera prst="perspectiveLeft"/>
            <a:lightRig rig="chilly" dir="t">
              <a:rot lat="0" lon="0" rev="18480000"/>
            </a:lightRig>
          </a:scene3d>
          <a:sp3d prstMaterial="clear">
            <a:bevelT h="63500"/>
          </a:sp3d>
        </p:spPr>
        <p:txBody>
          <a:bodyPr wrap="square">
            <a:spAutoFit/>
          </a:bodyPr>
          <a:lstStyle/>
          <a:p>
            <a:r>
              <a:rPr lang="en-US" sz="16600" dirty="0" smtClean="0"/>
              <a:t>Thanks to all</a:t>
            </a:r>
            <a:endParaRPr lang="en-US" sz="16600" dirty="0"/>
          </a:p>
        </p:txBody>
      </p:sp>
    </p:spTree>
    <p:extLst>
      <p:ext uri="{BB962C8B-B14F-4D97-AF65-F5344CB8AC3E}">
        <p14:creationId xmlns:p14="http://schemas.microsoft.com/office/powerpoint/2010/main" val="10377482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5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144830" y="235130"/>
            <a:ext cx="11415800" cy="584775"/>
          </a:xfrm>
          <a:prstGeom prst="rect">
            <a:avLst/>
          </a:prstGeom>
          <a:noFill/>
        </p:spPr>
        <p:txBody>
          <a:bodyPr wrap="square" rtlCol="0">
            <a:spAutoFit/>
          </a:bodyPr>
          <a:lstStyle/>
          <a:p>
            <a:r>
              <a:rPr lang="en-US" sz="3200" b="1" dirty="0" smtClean="0"/>
              <a:t>What do you see in these picture and answers these question?</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240" y="904369"/>
            <a:ext cx="2695575" cy="169545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829" y="2650749"/>
            <a:ext cx="2533650" cy="180975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5240" y="4532667"/>
            <a:ext cx="2192828" cy="2192828"/>
          </a:xfrm>
          <a:prstGeom prst="rect">
            <a:avLst/>
          </a:prstGeom>
        </p:spPr>
      </p:pic>
      <p:sp>
        <p:nvSpPr>
          <p:cNvPr id="8" name="TextBox 7"/>
          <p:cNvSpPr txBox="1"/>
          <p:nvPr/>
        </p:nvSpPr>
        <p:spPr>
          <a:xfrm>
            <a:off x="3180806" y="1251957"/>
            <a:ext cx="6100353" cy="769441"/>
          </a:xfrm>
          <a:prstGeom prst="rect">
            <a:avLst/>
          </a:prstGeom>
          <a:noFill/>
        </p:spPr>
        <p:txBody>
          <a:bodyPr wrap="square" rtlCol="0">
            <a:spAutoFit/>
          </a:bodyPr>
          <a:lstStyle/>
          <a:p>
            <a:r>
              <a:rPr lang="en-US" sz="4400" dirty="0" smtClean="0"/>
              <a:t>What are they doing?</a:t>
            </a:r>
            <a:endParaRPr lang="en-US" sz="4400" dirty="0"/>
          </a:p>
        </p:txBody>
      </p:sp>
      <p:sp>
        <p:nvSpPr>
          <p:cNvPr id="9" name="TextBox 8"/>
          <p:cNvSpPr txBox="1"/>
          <p:nvPr/>
        </p:nvSpPr>
        <p:spPr>
          <a:xfrm>
            <a:off x="3010815" y="3101295"/>
            <a:ext cx="7308842" cy="769441"/>
          </a:xfrm>
          <a:prstGeom prst="rect">
            <a:avLst/>
          </a:prstGeom>
          <a:noFill/>
        </p:spPr>
        <p:txBody>
          <a:bodyPr wrap="square" rtlCol="0">
            <a:spAutoFit/>
          </a:bodyPr>
          <a:lstStyle/>
          <a:p>
            <a:r>
              <a:rPr lang="en-US" sz="4400" dirty="0" smtClean="0"/>
              <a:t>When did he getup from bed?</a:t>
            </a:r>
            <a:endParaRPr lang="en-US" sz="4400" dirty="0"/>
          </a:p>
        </p:txBody>
      </p:sp>
      <p:sp>
        <p:nvSpPr>
          <p:cNvPr id="10" name="TextBox 9"/>
          <p:cNvSpPr txBox="1"/>
          <p:nvPr/>
        </p:nvSpPr>
        <p:spPr>
          <a:xfrm>
            <a:off x="2576561" y="4961975"/>
            <a:ext cx="7308842" cy="769441"/>
          </a:xfrm>
          <a:prstGeom prst="rect">
            <a:avLst/>
          </a:prstGeom>
          <a:noFill/>
        </p:spPr>
        <p:txBody>
          <a:bodyPr wrap="square" rtlCol="0">
            <a:spAutoFit/>
          </a:bodyPr>
          <a:lstStyle/>
          <a:p>
            <a:r>
              <a:rPr lang="en-US" sz="4400" dirty="0" smtClean="0"/>
              <a:t>When will they go to school?</a:t>
            </a:r>
            <a:endParaRPr lang="en-US" sz="4400" dirty="0"/>
          </a:p>
        </p:txBody>
      </p:sp>
    </p:spTree>
    <p:extLst>
      <p:ext uri="{BB962C8B-B14F-4D97-AF65-F5344CB8AC3E}">
        <p14:creationId xmlns:p14="http://schemas.microsoft.com/office/powerpoint/2010/main" val="1497625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5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4" name="Rectangle 3"/>
          <p:cNvSpPr/>
          <p:nvPr/>
        </p:nvSpPr>
        <p:spPr>
          <a:xfrm>
            <a:off x="3675016" y="339635"/>
            <a:ext cx="4685213" cy="1015663"/>
          </a:xfrm>
          <a:prstGeom prst="rect">
            <a:avLst/>
          </a:prstGeom>
        </p:spPr>
        <p:txBody>
          <a:bodyPr wrap="square">
            <a:spAutoFit/>
          </a:bodyPr>
          <a:lstStyle/>
          <a:p>
            <a:r>
              <a:rPr lang="en-US" sz="6000" b="1" u="sng" dirty="0" smtClean="0"/>
              <a:t>Todays Lesson</a:t>
            </a:r>
            <a:endParaRPr lang="en-US" sz="6000" dirty="0"/>
          </a:p>
        </p:txBody>
      </p:sp>
      <p:sp>
        <p:nvSpPr>
          <p:cNvPr id="6" name="Rectangle 5"/>
          <p:cNvSpPr/>
          <p:nvPr/>
        </p:nvSpPr>
        <p:spPr>
          <a:xfrm>
            <a:off x="2586445" y="2299064"/>
            <a:ext cx="8216537" cy="3154710"/>
          </a:xfrm>
          <a:prstGeom prst="rect">
            <a:avLst/>
          </a:prstGeom>
        </p:spPr>
        <p:txBody>
          <a:bodyPr wrap="square">
            <a:spAutoFit/>
          </a:bodyPr>
          <a:lstStyle/>
          <a:p>
            <a:r>
              <a:rPr lang="en-US" sz="19900" b="1" u="sng" dirty="0" smtClean="0"/>
              <a:t>Tense</a:t>
            </a:r>
            <a:endParaRPr lang="en-US" sz="19900" dirty="0"/>
          </a:p>
        </p:txBody>
      </p:sp>
    </p:spTree>
    <p:extLst>
      <p:ext uri="{BB962C8B-B14F-4D97-AF65-F5344CB8AC3E}">
        <p14:creationId xmlns:p14="http://schemas.microsoft.com/office/powerpoint/2010/main" val="383337666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5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4" name="Rectangle 3"/>
          <p:cNvSpPr/>
          <p:nvPr/>
        </p:nvSpPr>
        <p:spPr>
          <a:xfrm>
            <a:off x="108856" y="0"/>
            <a:ext cx="12083143" cy="6001643"/>
          </a:xfrm>
          <a:prstGeom prst="rect">
            <a:avLst/>
          </a:prstGeom>
        </p:spPr>
        <p:txBody>
          <a:bodyPr wrap="square">
            <a:spAutoFit/>
          </a:bodyPr>
          <a:lstStyle/>
          <a:p>
            <a:r>
              <a:rPr lang="en-US" sz="3200" b="1" u="sng" dirty="0" smtClean="0"/>
              <a:t>Tense</a:t>
            </a:r>
          </a:p>
          <a:p>
            <a:r>
              <a:rPr lang="en-US" sz="3200" dirty="0" smtClean="0"/>
              <a:t>Tense</a:t>
            </a:r>
            <a:r>
              <a:rPr lang="en-US" sz="3200" dirty="0"/>
              <a:t>, </a:t>
            </a:r>
            <a:r>
              <a:rPr lang="en-US" sz="3200" dirty="0" smtClean="0"/>
              <a:t>in </a:t>
            </a:r>
            <a:r>
              <a:rPr lang="en-US" sz="3200" dirty="0"/>
              <a:t>English grammar, refers to the time of an action or event. It tells when the work is done. It identifies whether the work is done in the present, the past or the future.</a:t>
            </a:r>
          </a:p>
          <a:p>
            <a:r>
              <a:rPr lang="en-US" sz="3200" dirty="0" smtClean="0"/>
              <a:t>There </a:t>
            </a:r>
            <a:r>
              <a:rPr lang="en-US" sz="3200" dirty="0"/>
              <a:t>are three types of Tenses</a:t>
            </a:r>
          </a:p>
          <a:p>
            <a:r>
              <a:rPr lang="en-US" sz="3200" dirty="0" smtClean="0"/>
              <a:t>*Present Tense: </a:t>
            </a:r>
          </a:p>
          <a:p>
            <a:r>
              <a:rPr lang="en-US" sz="3200" dirty="0" smtClean="0"/>
              <a:t>*</a:t>
            </a:r>
            <a:r>
              <a:rPr lang="en-US" sz="3200" dirty="0"/>
              <a:t>Past </a:t>
            </a:r>
            <a:r>
              <a:rPr lang="en-US" sz="3200" dirty="0" smtClean="0"/>
              <a:t>Tense: </a:t>
            </a:r>
            <a:r>
              <a:rPr lang="en-US" sz="2000" dirty="0" smtClean="0"/>
              <a:t>Past tense </a:t>
            </a:r>
            <a:r>
              <a:rPr lang="en-US" sz="2000" dirty="0"/>
              <a:t>expressing an action that has happened or a state that previously existed.</a:t>
            </a:r>
            <a:endParaRPr lang="en-US" sz="2000" dirty="0" smtClean="0"/>
          </a:p>
          <a:p>
            <a:r>
              <a:rPr lang="en-US" sz="3200" dirty="0" smtClean="0"/>
              <a:t>*Future </a:t>
            </a:r>
            <a:r>
              <a:rPr lang="en-US" sz="3200" dirty="0"/>
              <a:t>Tense </a:t>
            </a:r>
            <a:r>
              <a:rPr lang="en-US" sz="3200" dirty="0" smtClean="0"/>
              <a:t>: </a:t>
            </a:r>
            <a:r>
              <a:rPr lang="en-US" dirty="0" smtClean="0"/>
              <a:t>Future  </a:t>
            </a:r>
            <a:r>
              <a:rPr lang="en-US" dirty="0"/>
              <a:t>tense expressing an action that has not yet happened or a state that does not yet exist</a:t>
            </a:r>
            <a:r>
              <a:rPr lang="en-US" dirty="0" smtClean="0"/>
              <a:t>.</a:t>
            </a:r>
            <a:endParaRPr lang="en-US" sz="3200" dirty="0" smtClean="0"/>
          </a:p>
          <a:p>
            <a:r>
              <a:rPr lang="en-US" sz="3200" dirty="0" smtClean="0"/>
              <a:t>Example:</a:t>
            </a:r>
            <a:endParaRPr lang="en-US" sz="3200" dirty="0"/>
          </a:p>
          <a:p>
            <a:r>
              <a:rPr lang="en-US" sz="3200" dirty="0"/>
              <a:t>I eat Rice/He eats rice. (Present Tense)</a:t>
            </a:r>
          </a:p>
          <a:p>
            <a:r>
              <a:rPr lang="en-US" sz="3200" dirty="0"/>
              <a:t>I ate rice/He ate rice. (Past Tense)</a:t>
            </a:r>
          </a:p>
          <a:p>
            <a:r>
              <a:rPr lang="en-US" sz="3200" dirty="0"/>
              <a:t>I shall eat rice/He will eat rice. (Future Tense)</a:t>
            </a:r>
          </a:p>
        </p:txBody>
      </p:sp>
      <p:pic>
        <p:nvPicPr>
          <p:cNvPr id="5" name="Picture 4"/>
          <p:cNvPicPr>
            <a:picLocks noChangeAspect="1"/>
          </p:cNvPicPr>
          <p:nvPr/>
        </p:nvPicPr>
        <p:blipFill>
          <a:blip r:embed="rId2"/>
          <a:stretch>
            <a:fillRect/>
          </a:stretch>
        </p:blipFill>
        <p:spPr>
          <a:xfrm>
            <a:off x="2690950" y="2455241"/>
            <a:ext cx="9344296" cy="768163"/>
          </a:xfrm>
          <a:prstGeom prst="rect">
            <a:avLst/>
          </a:prstGeom>
        </p:spPr>
      </p:pic>
    </p:spTree>
    <p:extLst>
      <p:ext uri="{BB962C8B-B14F-4D97-AF65-F5344CB8AC3E}">
        <p14:creationId xmlns:p14="http://schemas.microsoft.com/office/powerpoint/2010/main" val="186027595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5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3" name="Rectangle 2"/>
          <p:cNvSpPr/>
          <p:nvPr/>
        </p:nvSpPr>
        <p:spPr>
          <a:xfrm>
            <a:off x="235131" y="1036546"/>
            <a:ext cx="6296298" cy="2677656"/>
          </a:xfrm>
          <a:prstGeom prst="rect">
            <a:avLst/>
          </a:prstGeom>
        </p:spPr>
        <p:txBody>
          <a:bodyPr wrap="square">
            <a:spAutoFit/>
          </a:bodyPr>
          <a:lstStyle/>
          <a:p>
            <a:r>
              <a:rPr lang="en-US" sz="2800" dirty="0" smtClean="0"/>
              <a:t>There four types of Present Tense</a:t>
            </a:r>
            <a:endParaRPr lang="en-US" sz="2800" dirty="0"/>
          </a:p>
          <a:p>
            <a:r>
              <a:rPr lang="en-US" sz="2800" dirty="0" smtClean="0"/>
              <a:t>1. Present </a:t>
            </a:r>
            <a:r>
              <a:rPr lang="en-US" sz="2800" dirty="0"/>
              <a:t>Indefinite </a:t>
            </a:r>
            <a:r>
              <a:rPr lang="en-US" sz="2800" dirty="0" smtClean="0"/>
              <a:t>Tense or Simple Present</a:t>
            </a:r>
            <a:endParaRPr lang="en-US" sz="2800" dirty="0"/>
          </a:p>
          <a:p>
            <a:r>
              <a:rPr lang="en-US" sz="2800" dirty="0" smtClean="0"/>
              <a:t>2. Present </a:t>
            </a:r>
            <a:r>
              <a:rPr lang="en-US" sz="2800" dirty="0"/>
              <a:t>Continuous Tense</a:t>
            </a:r>
          </a:p>
          <a:p>
            <a:r>
              <a:rPr lang="en-US" sz="2800" dirty="0" smtClean="0"/>
              <a:t>3. Present </a:t>
            </a:r>
            <a:r>
              <a:rPr lang="en-US" sz="2800" dirty="0"/>
              <a:t>Perfect Tense</a:t>
            </a:r>
          </a:p>
          <a:p>
            <a:r>
              <a:rPr lang="en-US" sz="2800" dirty="0" smtClean="0"/>
              <a:t>4. Present </a:t>
            </a:r>
            <a:r>
              <a:rPr lang="en-US" sz="2800" dirty="0"/>
              <a:t>Perfect Continuous Tense</a:t>
            </a:r>
          </a:p>
        </p:txBody>
      </p:sp>
      <p:sp>
        <p:nvSpPr>
          <p:cNvPr id="9" name="Rectangle 8"/>
          <p:cNvSpPr/>
          <p:nvPr/>
        </p:nvSpPr>
        <p:spPr>
          <a:xfrm>
            <a:off x="6305007" y="1232489"/>
            <a:ext cx="5155473" cy="2677656"/>
          </a:xfrm>
          <a:prstGeom prst="rect">
            <a:avLst/>
          </a:prstGeom>
        </p:spPr>
        <p:txBody>
          <a:bodyPr wrap="square">
            <a:spAutoFit/>
          </a:bodyPr>
          <a:lstStyle/>
          <a:p>
            <a:r>
              <a:rPr lang="en-US" sz="2800" dirty="0" smtClean="0"/>
              <a:t>There four types of Past Tense</a:t>
            </a:r>
          </a:p>
          <a:p>
            <a:r>
              <a:rPr lang="en-US" sz="2800" dirty="0" smtClean="0"/>
              <a:t>1. Past Indefinite Tense or Simple </a:t>
            </a:r>
            <a:r>
              <a:rPr lang="en-US" sz="2800" dirty="0"/>
              <a:t>Past </a:t>
            </a:r>
            <a:endParaRPr lang="en-US" sz="2800" dirty="0" smtClean="0"/>
          </a:p>
          <a:p>
            <a:r>
              <a:rPr lang="en-US" sz="2800" dirty="0" smtClean="0"/>
              <a:t>2. </a:t>
            </a:r>
            <a:r>
              <a:rPr lang="en-US" sz="2800" dirty="0"/>
              <a:t>Past</a:t>
            </a:r>
            <a:r>
              <a:rPr lang="en-US" sz="2800" dirty="0" smtClean="0"/>
              <a:t> </a:t>
            </a:r>
            <a:r>
              <a:rPr lang="en-US" sz="2800" dirty="0"/>
              <a:t>Continuous Tense</a:t>
            </a:r>
          </a:p>
          <a:p>
            <a:r>
              <a:rPr lang="en-US" sz="2800" dirty="0" smtClean="0"/>
              <a:t>3</a:t>
            </a:r>
            <a:r>
              <a:rPr lang="en-US" sz="2800" dirty="0"/>
              <a:t> Past</a:t>
            </a:r>
            <a:r>
              <a:rPr lang="en-US" sz="2800" dirty="0" smtClean="0"/>
              <a:t> </a:t>
            </a:r>
            <a:r>
              <a:rPr lang="en-US" sz="2800" dirty="0"/>
              <a:t>Perfect Tense</a:t>
            </a:r>
          </a:p>
          <a:p>
            <a:r>
              <a:rPr lang="en-US" sz="2800" dirty="0" smtClean="0"/>
              <a:t>4</a:t>
            </a:r>
            <a:r>
              <a:rPr lang="en-US" sz="2800" dirty="0"/>
              <a:t> Past </a:t>
            </a:r>
            <a:r>
              <a:rPr lang="en-US" sz="2800" dirty="0" smtClean="0"/>
              <a:t>Perfect </a:t>
            </a:r>
            <a:r>
              <a:rPr lang="en-US" sz="2800" dirty="0"/>
              <a:t>Continuous Tense</a:t>
            </a:r>
          </a:p>
        </p:txBody>
      </p:sp>
      <p:sp>
        <p:nvSpPr>
          <p:cNvPr id="11" name="Rectangle 10"/>
          <p:cNvSpPr/>
          <p:nvPr/>
        </p:nvSpPr>
        <p:spPr>
          <a:xfrm>
            <a:off x="3383280" y="4012364"/>
            <a:ext cx="6196147" cy="2677656"/>
          </a:xfrm>
          <a:prstGeom prst="rect">
            <a:avLst/>
          </a:prstGeom>
        </p:spPr>
        <p:txBody>
          <a:bodyPr wrap="square">
            <a:spAutoFit/>
          </a:bodyPr>
          <a:lstStyle/>
          <a:p>
            <a:r>
              <a:rPr lang="en-US" sz="2800" dirty="0" smtClean="0"/>
              <a:t>There four types of </a:t>
            </a:r>
            <a:r>
              <a:rPr lang="en-US" sz="2800" dirty="0"/>
              <a:t>Future</a:t>
            </a:r>
            <a:r>
              <a:rPr lang="en-US" sz="2800" dirty="0" smtClean="0"/>
              <a:t> Tense</a:t>
            </a:r>
            <a:endParaRPr lang="en-US" sz="2800" dirty="0"/>
          </a:p>
          <a:p>
            <a:r>
              <a:rPr lang="en-US" sz="2800" dirty="0" smtClean="0"/>
              <a:t>1. Future </a:t>
            </a:r>
            <a:r>
              <a:rPr lang="en-US" sz="2800" dirty="0"/>
              <a:t>Indefinite </a:t>
            </a:r>
            <a:r>
              <a:rPr lang="en-US" sz="2800" dirty="0" smtClean="0"/>
              <a:t>Tense or Simple Future</a:t>
            </a:r>
            <a:endParaRPr lang="en-US" sz="2800" dirty="0"/>
          </a:p>
          <a:p>
            <a:r>
              <a:rPr lang="en-US" sz="2800" dirty="0" smtClean="0"/>
              <a:t>2.</a:t>
            </a:r>
            <a:r>
              <a:rPr lang="en-US" sz="2800" dirty="0"/>
              <a:t> Future </a:t>
            </a:r>
            <a:r>
              <a:rPr lang="en-US" sz="2800" dirty="0" smtClean="0"/>
              <a:t>Continuous </a:t>
            </a:r>
            <a:r>
              <a:rPr lang="en-US" sz="2800" dirty="0"/>
              <a:t>Tense</a:t>
            </a:r>
          </a:p>
          <a:p>
            <a:r>
              <a:rPr lang="en-US" sz="2800" dirty="0" smtClean="0"/>
              <a:t>3. </a:t>
            </a:r>
            <a:r>
              <a:rPr lang="en-US" sz="2800" dirty="0"/>
              <a:t>Future </a:t>
            </a:r>
            <a:r>
              <a:rPr lang="en-US" sz="2800" dirty="0" smtClean="0"/>
              <a:t>Perfect </a:t>
            </a:r>
            <a:r>
              <a:rPr lang="en-US" sz="2800" dirty="0"/>
              <a:t>Tense</a:t>
            </a:r>
          </a:p>
          <a:p>
            <a:r>
              <a:rPr lang="en-US" sz="2800" dirty="0" smtClean="0"/>
              <a:t>4. </a:t>
            </a:r>
            <a:r>
              <a:rPr lang="en-US" sz="2800" dirty="0"/>
              <a:t>Future </a:t>
            </a:r>
            <a:r>
              <a:rPr lang="en-US" sz="2800" dirty="0" smtClean="0"/>
              <a:t>Perfect </a:t>
            </a:r>
            <a:r>
              <a:rPr lang="en-US" sz="2800" dirty="0"/>
              <a:t>Continuous Tense</a:t>
            </a:r>
          </a:p>
        </p:txBody>
      </p:sp>
      <p:sp>
        <p:nvSpPr>
          <p:cNvPr id="12" name="Rectangle 11"/>
          <p:cNvSpPr/>
          <p:nvPr/>
        </p:nvSpPr>
        <p:spPr>
          <a:xfrm>
            <a:off x="3879669" y="287996"/>
            <a:ext cx="4493623" cy="646331"/>
          </a:xfrm>
          <a:prstGeom prst="rect">
            <a:avLst/>
          </a:prstGeom>
        </p:spPr>
        <p:txBody>
          <a:bodyPr wrap="square">
            <a:spAutoFit/>
          </a:bodyPr>
          <a:lstStyle/>
          <a:p>
            <a:r>
              <a:rPr lang="en-US" sz="3600" b="1" u="sng" dirty="0" smtClean="0"/>
              <a:t>Classification of Tense</a:t>
            </a:r>
            <a:endParaRPr lang="en-US" sz="3600" b="1" u="sng" dirty="0"/>
          </a:p>
        </p:txBody>
      </p:sp>
    </p:spTree>
    <p:extLst>
      <p:ext uri="{BB962C8B-B14F-4D97-AF65-F5344CB8AC3E}">
        <p14:creationId xmlns:p14="http://schemas.microsoft.com/office/powerpoint/2010/main" val="8058313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5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4" name="Rectangle 3"/>
          <p:cNvSpPr/>
          <p:nvPr/>
        </p:nvSpPr>
        <p:spPr>
          <a:xfrm>
            <a:off x="261258" y="375200"/>
            <a:ext cx="11795760" cy="6494085"/>
          </a:xfrm>
          <a:prstGeom prst="rect">
            <a:avLst/>
          </a:prstGeom>
        </p:spPr>
        <p:txBody>
          <a:bodyPr wrap="square">
            <a:spAutoFit/>
          </a:bodyPr>
          <a:lstStyle/>
          <a:p>
            <a:r>
              <a:rPr lang="en-US" sz="3200" b="1" u="sng" dirty="0"/>
              <a:t>Present Indefinite Tense</a:t>
            </a:r>
          </a:p>
          <a:p>
            <a:r>
              <a:rPr lang="en-US" sz="3200" dirty="0"/>
              <a:t>It describes an action that is true, regular or normal. It uses the main verb or base form of the verb or the root verb.</a:t>
            </a:r>
          </a:p>
          <a:p>
            <a:r>
              <a:rPr lang="en-US" sz="3200" dirty="0"/>
              <a:t> Example</a:t>
            </a:r>
            <a:r>
              <a:rPr lang="en-US" sz="3200" dirty="0" smtClean="0"/>
              <a:t>:</a:t>
            </a:r>
            <a:endParaRPr lang="en-US" sz="3200" dirty="0"/>
          </a:p>
          <a:p>
            <a:r>
              <a:rPr lang="en-US" sz="3200" dirty="0"/>
              <a:t>I go to School .He goes to school . They play cricket </a:t>
            </a:r>
            <a:r>
              <a:rPr lang="en-US" sz="3200" dirty="0" smtClean="0"/>
              <a:t>.</a:t>
            </a:r>
            <a:endParaRPr lang="en-US" sz="3200" dirty="0"/>
          </a:p>
          <a:p>
            <a:r>
              <a:rPr lang="en-US" sz="3200" dirty="0" smtClean="0"/>
              <a:t>Structure </a:t>
            </a:r>
            <a:r>
              <a:rPr lang="en-US" sz="3200" dirty="0"/>
              <a:t>of the sentence: Base/root form of the verb is used as the main verb.</a:t>
            </a:r>
          </a:p>
          <a:p>
            <a:r>
              <a:rPr lang="en-US" sz="3200" dirty="0"/>
              <a:t>Positive Sentence</a:t>
            </a:r>
            <a:r>
              <a:rPr lang="en-US" sz="3200" dirty="0" smtClean="0"/>
              <a:t>:</a:t>
            </a:r>
            <a:endParaRPr lang="en-US" sz="3200" dirty="0"/>
          </a:p>
          <a:p>
            <a:r>
              <a:rPr lang="en-US" sz="3200" dirty="0"/>
              <a:t>Subject + main verb + </a:t>
            </a:r>
            <a:r>
              <a:rPr lang="en-US" sz="3200" dirty="0" smtClean="0"/>
              <a:t>complement</a:t>
            </a:r>
            <a:endParaRPr lang="en-US" sz="3200" dirty="0"/>
          </a:p>
          <a:p>
            <a:r>
              <a:rPr lang="en-US" sz="3200" dirty="0"/>
              <a:t>Note: In a sentence, if the subject is a third person singular number (he, she, it, or a singular noun), then ‘s’, ‘</a:t>
            </a:r>
            <a:r>
              <a:rPr lang="en-US" sz="3200" dirty="0" err="1"/>
              <a:t>es</a:t>
            </a:r>
            <a:r>
              <a:rPr lang="en-US" sz="3200" dirty="0"/>
              <a:t>’, ‘</a:t>
            </a:r>
            <a:r>
              <a:rPr lang="en-US" sz="3200" dirty="0" err="1"/>
              <a:t>ies</a:t>
            </a:r>
            <a:r>
              <a:rPr lang="en-US" sz="3200" dirty="0"/>
              <a:t>’ is added with the main verb in the sentence. But, if the subject is plural, there will be no addition of ‘s’, ‘</a:t>
            </a:r>
            <a:r>
              <a:rPr lang="en-US" sz="3200" dirty="0" err="1"/>
              <a:t>es</a:t>
            </a:r>
            <a:r>
              <a:rPr lang="en-US" sz="3200" dirty="0"/>
              <a:t>’, or ‘</a:t>
            </a:r>
            <a:r>
              <a:rPr lang="en-US" sz="3200" dirty="0" err="1"/>
              <a:t>ies</a:t>
            </a:r>
            <a:r>
              <a:rPr lang="en-US" sz="3200" dirty="0"/>
              <a:t>’.</a:t>
            </a:r>
          </a:p>
        </p:txBody>
      </p:sp>
    </p:spTree>
    <p:extLst>
      <p:ext uri="{BB962C8B-B14F-4D97-AF65-F5344CB8AC3E}">
        <p14:creationId xmlns:p14="http://schemas.microsoft.com/office/powerpoint/2010/main" val="4909082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5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457201" y="359459"/>
            <a:ext cx="11469188" cy="6001643"/>
          </a:xfrm>
          <a:prstGeom prst="rect">
            <a:avLst/>
          </a:prstGeom>
        </p:spPr>
        <p:txBody>
          <a:bodyPr wrap="square">
            <a:spAutoFit/>
          </a:bodyPr>
          <a:lstStyle/>
          <a:p>
            <a:r>
              <a:rPr lang="en-US" sz="2400" dirty="0"/>
              <a:t>Example:</a:t>
            </a:r>
          </a:p>
          <a:p>
            <a:endParaRPr lang="en-US" sz="2400" dirty="0"/>
          </a:p>
          <a:p>
            <a:r>
              <a:rPr lang="en-US" sz="2400" dirty="0"/>
              <a:t>I go to the market. (using the root form ‘go’)</a:t>
            </a:r>
          </a:p>
          <a:p>
            <a:r>
              <a:rPr lang="en-US" sz="2400" dirty="0"/>
              <a:t>He goes to the market. (root form of the verb is ‘go’ but ‘he’ is a third person singular number that’s why an extra ‘</a:t>
            </a:r>
            <a:r>
              <a:rPr lang="en-US" sz="2400" dirty="0" err="1"/>
              <a:t>es</a:t>
            </a:r>
            <a:r>
              <a:rPr lang="en-US" sz="2400" dirty="0"/>
              <a:t>’ is added with the verb)</a:t>
            </a:r>
          </a:p>
          <a:p>
            <a:r>
              <a:rPr lang="en-US" sz="2400" dirty="0"/>
              <a:t>Hasina wants a cup of tea. (Hasina is third person singular number)</a:t>
            </a:r>
          </a:p>
          <a:p>
            <a:r>
              <a:rPr lang="en-US" sz="2400" dirty="0"/>
              <a:t>The boys play cricket. (‘the boys’ = a third person plural number, that’s why there is no ‘s’ with the verb)</a:t>
            </a:r>
          </a:p>
          <a:p>
            <a:r>
              <a:rPr lang="en-US" sz="2400" dirty="0"/>
              <a:t>Negative Sentence:</a:t>
            </a:r>
          </a:p>
          <a:p>
            <a:endParaRPr lang="en-US" sz="2400" dirty="0"/>
          </a:p>
          <a:p>
            <a:r>
              <a:rPr lang="en-US" sz="2400" dirty="0"/>
              <a:t>Subject + Do not/Does not + main verb + object</a:t>
            </a:r>
          </a:p>
          <a:p>
            <a:endParaRPr lang="en-US" sz="2400" dirty="0"/>
          </a:p>
          <a:p>
            <a:r>
              <a:rPr lang="en-US" sz="2400" dirty="0"/>
              <a:t>Note: If the subject is ‘he/she/it or a singular noun’ then ‘Does not’ will be used to make it negative. If the subject of a sentence is ‘I/you/we/they’ or a plural noun, then ‘Do not’ will be used to make it negative.</a:t>
            </a:r>
          </a:p>
          <a:p>
            <a:endParaRPr lang="en-US" sz="2400" dirty="0"/>
          </a:p>
        </p:txBody>
      </p:sp>
    </p:spTree>
    <p:extLst>
      <p:ext uri="{BB962C8B-B14F-4D97-AF65-F5344CB8AC3E}">
        <p14:creationId xmlns:p14="http://schemas.microsoft.com/office/powerpoint/2010/main" val="37917462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5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522513" y="335846"/>
            <a:ext cx="11260183" cy="6370975"/>
          </a:xfrm>
          <a:prstGeom prst="rect">
            <a:avLst/>
          </a:prstGeom>
        </p:spPr>
        <p:txBody>
          <a:bodyPr wrap="square">
            <a:spAutoFit/>
          </a:bodyPr>
          <a:lstStyle/>
          <a:p>
            <a:r>
              <a:rPr lang="en-US" sz="2400" dirty="0"/>
              <a:t>Example</a:t>
            </a:r>
            <a:r>
              <a:rPr lang="en-US" sz="2400" dirty="0" smtClean="0"/>
              <a:t>:</a:t>
            </a:r>
            <a:endParaRPr lang="en-US" sz="2400" dirty="0"/>
          </a:p>
          <a:p>
            <a:r>
              <a:rPr lang="en-US" sz="2400" dirty="0"/>
              <a:t>Positive: I eat rice.</a:t>
            </a:r>
          </a:p>
          <a:p>
            <a:r>
              <a:rPr lang="en-US" sz="2400" dirty="0"/>
              <a:t>Negative: I do not eat rice.</a:t>
            </a:r>
          </a:p>
          <a:p>
            <a:r>
              <a:rPr lang="en-US" sz="2400" dirty="0"/>
              <a:t>Positive: He goes to School.</a:t>
            </a:r>
          </a:p>
          <a:p>
            <a:r>
              <a:rPr lang="en-US" sz="2400" dirty="0"/>
              <a:t>Negative: He does not go to School</a:t>
            </a:r>
            <a:r>
              <a:rPr lang="en-US" sz="2400" dirty="0" smtClean="0"/>
              <a:t>.</a:t>
            </a:r>
            <a:endParaRPr lang="en-US" sz="2400" dirty="0"/>
          </a:p>
          <a:p>
            <a:r>
              <a:rPr lang="en-US" sz="2400" dirty="0"/>
              <a:t>Positive: He walks in the evening.</a:t>
            </a:r>
          </a:p>
          <a:p>
            <a:r>
              <a:rPr lang="en-US" sz="2400" dirty="0"/>
              <a:t>Negative: He does not walk in the evening.</a:t>
            </a:r>
          </a:p>
          <a:p>
            <a:r>
              <a:rPr lang="en-US" sz="2400" dirty="0"/>
              <a:t>Positive: They like to dance.</a:t>
            </a:r>
          </a:p>
          <a:p>
            <a:r>
              <a:rPr lang="en-US" sz="2400" dirty="0"/>
              <a:t>Negative: They do not like to dance.</a:t>
            </a:r>
          </a:p>
          <a:p>
            <a:r>
              <a:rPr lang="en-US" sz="2400" dirty="0"/>
              <a:t>Question Sentence:</a:t>
            </a:r>
          </a:p>
          <a:p>
            <a:endParaRPr lang="en-US" sz="2400" dirty="0"/>
          </a:p>
          <a:p>
            <a:r>
              <a:rPr lang="en-US" sz="2400" dirty="0"/>
              <a:t>Do/ Does + Subject + Main verb + Object + Note of interrogation (?)</a:t>
            </a:r>
          </a:p>
          <a:p>
            <a:endParaRPr lang="en-US" sz="2400" dirty="0"/>
          </a:p>
          <a:p>
            <a:r>
              <a:rPr lang="en-US" sz="2400" dirty="0"/>
              <a:t>Note: If the sentence starts with the subject ‘he/she/it or a singular noun’ then ‘Does’ is used to make it Interrogative. If the sentence starts with the subject ‘I/we/you/they or a plural noun’ then ‘Do’ is used to make it Interrogative.</a:t>
            </a:r>
          </a:p>
          <a:p>
            <a:endParaRPr lang="en-US" sz="2400" dirty="0"/>
          </a:p>
        </p:txBody>
      </p:sp>
    </p:spTree>
    <p:extLst>
      <p:ext uri="{BB962C8B-B14F-4D97-AF65-F5344CB8AC3E}">
        <p14:creationId xmlns:p14="http://schemas.microsoft.com/office/powerpoint/2010/main" val="12794933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5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195943" y="-13237101"/>
            <a:ext cx="11743508" cy="9233297"/>
          </a:xfrm>
          <a:prstGeom prst="rect">
            <a:avLst/>
          </a:prstGeom>
        </p:spPr>
        <p:txBody>
          <a:bodyPr wrap="square">
            <a:spAutoFit/>
          </a:bodyPr>
          <a:lstStyle/>
          <a:p>
            <a:endParaRPr lang="en-US" dirty="0"/>
          </a:p>
          <a:p>
            <a:endParaRPr lang="en-US" dirty="0"/>
          </a:p>
          <a:p>
            <a:r>
              <a:rPr lang="en-US" dirty="0"/>
              <a:t>Example:</a:t>
            </a:r>
          </a:p>
          <a:p>
            <a:endParaRPr lang="en-US" dirty="0"/>
          </a:p>
          <a:p>
            <a:r>
              <a:rPr lang="en-US" dirty="0"/>
              <a:t>I am a musician.</a:t>
            </a:r>
          </a:p>
          <a:p>
            <a:r>
              <a:rPr lang="en-US" dirty="0"/>
              <a:t>It is my pen</a:t>
            </a:r>
          </a:p>
          <a:p>
            <a:r>
              <a:rPr lang="en-US" dirty="0"/>
              <a:t>You are a fraud.</a:t>
            </a:r>
          </a:p>
          <a:p>
            <a:r>
              <a:rPr lang="en-US" dirty="0"/>
              <a:t>Negative sentence:</a:t>
            </a:r>
          </a:p>
          <a:p>
            <a:endParaRPr lang="en-US" dirty="0"/>
          </a:p>
          <a:p>
            <a:r>
              <a:rPr lang="en-US" dirty="0"/>
              <a:t>Subject + am not/is not/are not + object</a:t>
            </a:r>
          </a:p>
          <a:p>
            <a:endParaRPr lang="en-US" dirty="0"/>
          </a:p>
          <a:p>
            <a:r>
              <a:rPr lang="en-US" dirty="0"/>
              <a:t>Example:</a:t>
            </a:r>
          </a:p>
          <a:p>
            <a:endParaRPr lang="en-US" dirty="0"/>
          </a:p>
          <a:p>
            <a:r>
              <a:rPr lang="en-US" dirty="0"/>
              <a:t>Positive: I am a good boy.</a:t>
            </a:r>
          </a:p>
          <a:p>
            <a:r>
              <a:rPr lang="en-US" dirty="0"/>
              <a:t>Negative: I am not a good boy.</a:t>
            </a:r>
          </a:p>
          <a:p>
            <a:r>
              <a:rPr lang="en-US" dirty="0"/>
              <a:t>Positive: It is her book.</a:t>
            </a:r>
          </a:p>
          <a:p>
            <a:r>
              <a:rPr lang="en-US" dirty="0"/>
              <a:t>Negative: It is not her book.</a:t>
            </a:r>
          </a:p>
          <a:p>
            <a:endParaRPr lang="en-US" dirty="0"/>
          </a:p>
          <a:p>
            <a:r>
              <a:rPr lang="en-US" dirty="0"/>
              <a:t> </a:t>
            </a:r>
          </a:p>
          <a:p>
            <a:r>
              <a:rPr lang="en-US" dirty="0"/>
              <a:t>Positive: You are my friend.</a:t>
            </a:r>
          </a:p>
          <a:p>
            <a:r>
              <a:rPr lang="en-US" dirty="0"/>
              <a:t>Negative: You are not my friend.</a:t>
            </a:r>
          </a:p>
          <a:p>
            <a:r>
              <a:rPr lang="en-US" dirty="0"/>
              <a:t>Interrogative:</a:t>
            </a:r>
          </a:p>
          <a:p>
            <a:endParaRPr lang="en-US" dirty="0"/>
          </a:p>
          <a:p>
            <a:r>
              <a:rPr lang="en-US" dirty="0"/>
              <a:t>Am/is/are + subject + object + Note of Interrogation (?)</a:t>
            </a:r>
          </a:p>
          <a:p>
            <a:endParaRPr lang="en-US" dirty="0"/>
          </a:p>
          <a:p>
            <a:r>
              <a:rPr lang="en-US" dirty="0"/>
              <a:t>Example:</a:t>
            </a:r>
          </a:p>
          <a:p>
            <a:endParaRPr lang="en-US" dirty="0"/>
          </a:p>
          <a:p>
            <a:r>
              <a:rPr lang="en-US" dirty="0"/>
              <a:t>Positive: I am an intelligent boy.</a:t>
            </a:r>
          </a:p>
          <a:p>
            <a:r>
              <a:rPr lang="en-US" dirty="0"/>
              <a:t>Interrogative: Am I an intelligent boy?</a:t>
            </a:r>
          </a:p>
          <a:p>
            <a:r>
              <a:rPr lang="en-US" dirty="0"/>
              <a:t>Positive: He is angry.</a:t>
            </a:r>
          </a:p>
          <a:p>
            <a:r>
              <a:rPr lang="en-US" dirty="0"/>
              <a:t>Interrogative: Is he angry?</a:t>
            </a:r>
          </a:p>
          <a:p>
            <a:r>
              <a:rPr lang="en-US" dirty="0"/>
              <a:t>Positive: They are my friends.</a:t>
            </a:r>
          </a:p>
          <a:p>
            <a:r>
              <a:rPr lang="en-US" dirty="0"/>
              <a:t>Interrogative: Are they my friends?</a:t>
            </a:r>
          </a:p>
        </p:txBody>
      </p:sp>
      <p:sp>
        <p:nvSpPr>
          <p:cNvPr id="3" name="Rectangle 2"/>
          <p:cNvSpPr/>
          <p:nvPr/>
        </p:nvSpPr>
        <p:spPr>
          <a:xfrm>
            <a:off x="195943" y="100880"/>
            <a:ext cx="11743508" cy="6001643"/>
          </a:xfrm>
          <a:prstGeom prst="rect">
            <a:avLst/>
          </a:prstGeom>
        </p:spPr>
        <p:txBody>
          <a:bodyPr wrap="square">
            <a:spAutoFit/>
          </a:bodyPr>
          <a:lstStyle/>
          <a:p>
            <a:r>
              <a:rPr lang="en-US" sz="2400" dirty="0"/>
              <a:t>Example:</a:t>
            </a:r>
          </a:p>
          <a:p>
            <a:endParaRPr lang="en-US" sz="2400" dirty="0"/>
          </a:p>
          <a:p>
            <a:r>
              <a:rPr lang="en-US" sz="2400" dirty="0"/>
              <a:t>Positive: He sings a song.</a:t>
            </a:r>
          </a:p>
          <a:p>
            <a:r>
              <a:rPr lang="en-US" sz="2400" dirty="0"/>
              <a:t>Interrogative: Does he sing a song?</a:t>
            </a:r>
          </a:p>
          <a:p>
            <a:r>
              <a:rPr lang="en-US" sz="2400" dirty="0"/>
              <a:t>Positive: She likes to talk to you.</a:t>
            </a:r>
          </a:p>
          <a:p>
            <a:r>
              <a:rPr lang="en-US" sz="2400" dirty="0"/>
              <a:t>Interrogative: Does she like to talk to you?</a:t>
            </a:r>
          </a:p>
          <a:p>
            <a:r>
              <a:rPr lang="en-US" sz="2400" dirty="0"/>
              <a:t>Positive: We try to do the assignment.</a:t>
            </a:r>
          </a:p>
          <a:p>
            <a:r>
              <a:rPr lang="en-US" sz="2400" dirty="0"/>
              <a:t>Interrogative: Do we try to do the assignment?</a:t>
            </a:r>
          </a:p>
          <a:p>
            <a:r>
              <a:rPr lang="en-US" sz="2400" dirty="0"/>
              <a:t>Positive: They love you.</a:t>
            </a:r>
          </a:p>
          <a:p>
            <a:r>
              <a:rPr lang="en-US" sz="2400" dirty="0"/>
              <a:t>Interrogative: Do they love you?</a:t>
            </a:r>
          </a:p>
          <a:p>
            <a:r>
              <a:rPr lang="en-US" sz="2400" dirty="0"/>
              <a:t>Using ‘Be verb’ (am/is/are):</a:t>
            </a:r>
          </a:p>
          <a:p>
            <a:endParaRPr lang="en-US" sz="2400" dirty="0"/>
          </a:p>
          <a:p>
            <a:r>
              <a:rPr lang="en-US" sz="2400" dirty="0"/>
              <a:t>Subject + be verb (am/is/are) + object</a:t>
            </a:r>
          </a:p>
          <a:p>
            <a:endParaRPr lang="en-US" sz="2400" dirty="0"/>
          </a:p>
          <a:p>
            <a:r>
              <a:rPr lang="en-US" sz="2400" dirty="0"/>
              <a:t>Note: ‘am’ is used with the subject ‘I’. ‘is’ is used with the subject ‘he/she/it or the singular form of nouns. ‘are’ is used with the ‘we/you/they or the plural form of nouns.</a:t>
            </a:r>
          </a:p>
        </p:txBody>
      </p:sp>
    </p:spTree>
    <p:extLst>
      <p:ext uri="{BB962C8B-B14F-4D97-AF65-F5344CB8AC3E}">
        <p14:creationId xmlns:p14="http://schemas.microsoft.com/office/powerpoint/2010/main" val="19424703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TotalTime>
  <Words>1684</Words>
  <Application>Microsoft Office PowerPoint</Application>
  <PresentationFormat>Widescreen</PresentationFormat>
  <Paragraphs>234</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Azad</dc:creator>
  <cp:lastModifiedBy>Azad</cp:lastModifiedBy>
  <cp:revision>29</cp:revision>
  <dcterms:created xsi:type="dcterms:W3CDTF">2020-07-17T07:34:50Z</dcterms:created>
  <dcterms:modified xsi:type="dcterms:W3CDTF">2020-07-19T12:44:27Z</dcterms:modified>
</cp:coreProperties>
</file>