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72" r:id="rId4"/>
    <p:sldId id="273" r:id="rId5"/>
    <p:sldId id="269" r:id="rId6"/>
    <p:sldId id="258" r:id="rId7"/>
    <p:sldId id="270" r:id="rId8"/>
    <p:sldId id="259" r:id="rId9"/>
    <p:sldId id="257" r:id="rId10"/>
    <p:sldId id="260" r:id="rId11"/>
    <p:sldId id="261" r:id="rId12"/>
    <p:sldId id="262" r:id="rId13"/>
    <p:sldId id="263" r:id="rId14"/>
    <p:sldId id="264" r:id="rId15"/>
    <p:sldId id="265" r:id="rId16"/>
    <p:sldId id="267"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7"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090991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56136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354271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975742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D1F4D-D24F-4417-B28B-445D3D9A8546}" type="datetimeFigureOut">
              <a:rPr lang="en-US" smtClean="0"/>
              <a:t>07/21/20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731189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D1F4D-D24F-4417-B28B-445D3D9A8546}" type="datetimeFigureOut">
              <a:rPr lang="en-US" smtClean="0"/>
              <a:t>07/21/20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830914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D1F4D-D24F-4417-B28B-445D3D9A8546}" type="datetimeFigureOut">
              <a:rPr lang="en-US" smtClean="0"/>
              <a:t>07/21/20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181299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D1F4D-D24F-4417-B28B-445D3D9A8546}" type="datetimeFigureOut">
              <a:rPr lang="en-US" smtClean="0"/>
              <a:t>07/21/20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099598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D1F4D-D24F-4417-B28B-445D3D9A8546}" type="datetimeFigureOut">
              <a:rPr lang="en-US" smtClean="0"/>
              <a:t>07/21/20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551950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D1F4D-D24F-4417-B28B-445D3D9A8546}" type="datetimeFigureOut">
              <a:rPr lang="en-US" smtClean="0"/>
              <a:t>07/21/20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1154320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D1F4D-D24F-4417-B28B-445D3D9A8546}" type="datetimeFigureOut">
              <a:rPr lang="en-US" smtClean="0"/>
              <a:t>07/21/20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239214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rgbClr val="FFFF00"/>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D1F4D-D24F-4417-B28B-445D3D9A8546}" type="datetimeFigureOut">
              <a:rPr lang="en-US" smtClean="0"/>
              <a:t>07/21/20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6E14E-28F7-4E0A-B12A-22F8ED7E153F}" type="slidenum">
              <a:rPr lang="en-US" smtClean="0"/>
              <a:t>‹#›</a:t>
            </a:fld>
            <a:endParaRPr lang="en-US"/>
          </a:p>
        </p:txBody>
      </p:sp>
    </p:spTree>
    <p:extLst>
      <p:ext uri="{BB962C8B-B14F-4D97-AF65-F5344CB8AC3E}">
        <p14:creationId xmlns:p14="http://schemas.microsoft.com/office/powerpoint/2010/main" val="217831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926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5421" y="612845"/>
            <a:ext cx="11563643" cy="6001643"/>
          </a:xfrm>
          <a:prstGeom prst="rect">
            <a:avLst/>
          </a:prstGeom>
        </p:spPr>
        <p:txBody>
          <a:bodyPr wrap="square">
            <a:spAutoFit/>
          </a:bodyPr>
          <a:lstStyle/>
          <a:p>
            <a:r>
              <a:rPr lang="en-US" sz="3200" b="1" u="sng" dirty="0"/>
              <a:t>Future Perfect Tense:</a:t>
            </a:r>
          </a:p>
          <a:p>
            <a:endParaRPr lang="as-IN" sz="3200" dirty="0"/>
          </a:p>
          <a:p>
            <a:r>
              <a:rPr lang="en-US" sz="3200" dirty="0"/>
              <a:t>Future Perfect Tense denotes to an action which will have been occurred at some time in the future. If two actions take place in the future, the first one is Future Perfect Tense and the second one is Simple Present Tense.</a:t>
            </a:r>
          </a:p>
          <a:p>
            <a:endParaRPr lang="en-US" sz="3200" dirty="0"/>
          </a:p>
          <a:p>
            <a:r>
              <a:rPr lang="en-US" sz="3200" dirty="0"/>
              <a:t>Example:</a:t>
            </a:r>
          </a:p>
          <a:p>
            <a:endParaRPr lang="en-US" sz="3200" dirty="0"/>
          </a:p>
          <a:p>
            <a:r>
              <a:rPr lang="en-US" sz="3200" dirty="0"/>
              <a:t>I will have written the poem </a:t>
            </a:r>
            <a:r>
              <a:rPr lang="en-US" sz="3200" dirty="0" smtClean="0"/>
              <a:t>.</a:t>
            </a:r>
            <a:endParaRPr lang="as-IN" sz="3200" dirty="0"/>
          </a:p>
          <a:p>
            <a:r>
              <a:rPr lang="en-US" sz="3200" dirty="0"/>
              <a:t>By the time you reach, we will have started our journey </a:t>
            </a:r>
            <a:r>
              <a:rPr lang="en-US" sz="3200" dirty="0" smtClean="0"/>
              <a:t>.</a:t>
            </a:r>
            <a:r>
              <a:rPr lang="as-IN" sz="3200" dirty="0" smtClean="0"/>
              <a:t> </a:t>
            </a:r>
            <a:endParaRPr lang="en-US" sz="3200" dirty="0" smtClean="0"/>
          </a:p>
          <a:p>
            <a:r>
              <a:rPr lang="en-US" sz="3200" dirty="0" smtClean="0"/>
              <a:t>He </a:t>
            </a:r>
            <a:r>
              <a:rPr lang="en-US" sz="3200" dirty="0"/>
              <a:t>will have helped you </a:t>
            </a:r>
            <a:r>
              <a:rPr lang="en-US" sz="3200" dirty="0" smtClean="0"/>
              <a:t>.</a:t>
            </a:r>
            <a:endParaRPr lang="en-US" sz="3200" dirty="0"/>
          </a:p>
        </p:txBody>
      </p:sp>
    </p:spTree>
    <p:extLst>
      <p:ext uri="{BB962C8B-B14F-4D97-AF65-F5344CB8AC3E}">
        <p14:creationId xmlns:p14="http://schemas.microsoft.com/office/powerpoint/2010/main" val="879826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029" y="266511"/>
            <a:ext cx="11493305" cy="6124754"/>
          </a:xfrm>
          <a:prstGeom prst="rect">
            <a:avLst/>
          </a:prstGeom>
        </p:spPr>
        <p:txBody>
          <a:bodyPr wrap="square">
            <a:spAutoFit/>
          </a:bodyPr>
          <a:lstStyle/>
          <a:p>
            <a:r>
              <a:rPr lang="en-US" sz="2800" dirty="0"/>
              <a:t>Structure of the sentence:</a:t>
            </a:r>
          </a:p>
          <a:p>
            <a:endParaRPr lang="en-US" sz="2800" dirty="0"/>
          </a:p>
          <a:p>
            <a:r>
              <a:rPr lang="en-US" sz="2800" dirty="0"/>
              <a:t>Positive sentence:</a:t>
            </a:r>
          </a:p>
          <a:p>
            <a:endParaRPr lang="en-US" sz="2800" dirty="0"/>
          </a:p>
          <a:p>
            <a:r>
              <a:rPr lang="en-US" sz="2800" dirty="0"/>
              <a:t>Subject+ will have+ past participle form of verb+ object. or</a:t>
            </a:r>
          </a:p>
          <a:p>
            <a:endParaRPr lang="en-US" sz="2800" dirty="0"/>
          </a:p>
          <a:p>
            <a:r>
              <a:rPr lang="en-US" sz="2800" dirty="0"/>
              <a:t>1st Subject+ will have+ past participle form of verb+ 1st object+ before+ 2nd Subject+ main verb + 2nd object.</a:t>
            </a:r>
          </a:p>
          <a:p>
            <a:endParaRPr lang="en-US" sz="2800" dirty="0"/>
          </a:p>
          <a:p>
            <a:r>
              <a:rPr lang="en-US" sz="2800" dirty="0"/>
              <a:t>Example:</a:t>
            </a:r>
          </a:p>
          <a:p>
            <a:endParaRPr lang="en-US" sz="2800" dirty="0"/>
          </a:p>
          <a:p>
            <a:r>
              <a:rPr lang="en-US" sz="2800" dirty="0"/>
              <a:t>I will have given the speech before you come </a:t>
            </a:r>
            <a:r>
              <a:rPr lang="en-US" sz="2800" dirty="0" smtClean="0"/>
              <a:t>.</a:t>
            </a:r>
            <a:endParaRPr lang="as-IN" sz="2800" dirty="0"/>
          </a:p>
          <a:p>
            <a:r>
              <a:rPr lang="en-US" sz="2800" dirty="0"/>
              <a:t>You will have gone to the office before I reach </a:t>
            </a:r>
            <a:r>
              <a:rPr lang="en-US" sz="2800" dirty="0" smtClean="0"/>
              <a:t>.</a:t>
            </a:r>
            <a:endParaRPr lang="as-IN" sz="2800" dirty="0"/>
          </a:p>
          <a:p>
            <a:r>
              <a:rPr lang="en-US" sz="2800" dirty="0"/>
              <a:t>They will have done the work </a:t>
            </a:r>
            <a:r>
              <a:rPr lang="en-US" sz="2800" dirty="0" smtClean="0"/>
              <a:t>.</a:t>
            </a:r>
            <a:endParaRPr lang="en-US" sz="2800" dirty="0"/>
          </a:p>
        </p:txBody>
      </p:sp>
    </p:spTree>
    <p:extLst>
      <p:ext uri="{BB962C8B-B14F-4D97-AF65-F5344CB8AC3E}">
        <p14:creationId xmlns:p14="http://schemas.microsoft.com/office/powerpoint/2010/main" val="2257385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79" y="-70337"/>
            <a:ext cx="5824025" cy="6986528"/>
          </a:xfrm>
          <a:prstGeom prst="rect">
            <a:avLst/>
          </a:prstGeom>
          <a:ln w="28575">
            <a:solidFill>
              <a:srgbClr val="00B050"/>
            </a:solidFill>
          </a:ln>
        </p:spPr>
        <p:txBody>
          <a:bodyPr wrap="square">
            <a:spAutoFit/>
          </a:bodyPr>
          <a:lstStyle/>
          <a:p>
            <a:r>
              <a:rPr lang="en-US" sz="2800" dirty="0"/>
              <a:t>Negative sentence:</a:t>
            </a:r>
          </a:p>
          <a:p>
            <a:endParaRPr lang="en-US" sz="2800" dirty="0"/>
          </a:p>
          <a:p>
            <a:r>
              <a:rPr lang="en-US" sz="2800" dirty="0"/>
              <a:t>Subject+ will not/ won’t have+ past participle form of verb+ object.</a:t>
            </a:r>
          </a:p>
          <a:p>
            <a:endParaRPr lang="en-US" sz="2800" dirty="0"/>
          </a:p>
          <a:p>
            <a:r>
              <a:rPr lang="en-US" sz="2800" dirty="0"/>
              <a:t>1st Subject+ will not/ won’t have+ past participle form of verb+ 1st object+ before+ 2nd Subject+ main verb + 2nd object</a:t>
            </a:r>
            <a:r>
              <a:rPr lang="en-US" sz="2800" dirty="0" smtClean="0"/>
              <a:t>.</a:t>
            </a:r>
            <a:endParaRPr lang="en-US" sz="2800" dirty="0"/>
          </a:p>
          <a:p>
            <a:r>
              <a:rPr lang="en-US" sz="2800" dirty="0"/>
              <a:t>Example</a:t>
            </a:r>
            <a:r>
              <a:rPr lang="en-US" sz="2800" dirty="0" smtClean="0"/>
              <a:t>:</a:t>
            </a:r>
            <a:endParaRPr lang="en-US" sz="2800" dirty="0"/>
          </a:p>
          <a:p>
            <a:r>
              <a:rPr lang="en-US" sz="2800" dirty="0"/>
              <a:t>I will not/ won’t have given the speech before you come </a:t>
            </a:r>
            <a:endParaRPr lang="as-IN" sz="2800" dirty="0"/>
          </a:p>
          <a:p>
            <a:r>
              <a:rPr lang="en-US" sz="2800" dirty="0"/>
              <a:t>You will not/ won’t have gone to the office before I reach </a:t>
            </a:r>
            <a:r>
              <a:rPr lang="en-US" sz="2800" dirty="0" smtClean="0"/>
              <a:t>.</a:t>
            </a:r>
            <a:endParaRPr lang="as-IN" sz="2800" dirty="0"/>
          </a:p>
          <a:p>
            <a:r>
              <a:rPr lang="en-US" sz="2800" dirty="0"/>
              <a:t>They will not / won’t have done the work. </a:t>
            </a:r>
            <a:endParaRPr lang="as-IN" sz="2800" dirty="0"/>
          </a:p>
        </p:txBody>
      </p:sp>
      <p:sp>
        <p:nvSpPr>
          <p:cNvPr id="4" name="Rectangle 3"/>
          <p:cNvSpPr/>
          <p:nvPr/>
        </p:nvSpPr>
        <p:spPr>
          <a:xfrm>
            <a:off x="6499273" y="0"/>
            <a:ext cx="5472332" cy="6986528"/>
          </a:xfrm>
          <a:prstGeom prst="rect">
            <a:avLst/>
          </a:prstGeom>
          <a:ln w="28575">
            <a:solidFill>
              <a:srgbClr val="00B050"/>
            </a:solidFill>
          </a:ln>
        </p:spPr>
        <p:txBody>
          <a:bodyPr wrap="square">
            <a:spAutoFit/>
          </a:bodyPr>
          <a:lstStyle/>
          <a:p>
            <a:r>
              <a:rPr lang="en-US" sz="2800" dirty="0"/>
              <a:t>Interrogative sentence:</a:t>
            </a:r>
          </a:p>
          <a:p>
            <a:endParaRPr lang="en-US" sz="2800" dirty="0"/>
          </a:p>
          <a:p>
            <a:r>
              <a:rPr lang="en-US" sz="2800" dirty="0"/>
              <a:t>Will+ Subject+ have+ past participle form of verb+ object+ note of interrogation (?) </a:t>
            </a:r>
            <a:r>
              <a:rPr lang="en-US" sz="2800" dirty="0" smtClean="0"/>
              <a:t>or</a:t>
            </a:r>
            <a:endParaRPr lang="en-US" sz="2800" dirty="0"/>
          </a:p>
          <a:p>
            <a:r>
              <a:rPr lang="en-US" sz="2800" dirty="0"/>
              <a:t>Will+ 1st Subject + have+ past participle form of verb+ 1st object+ before+2nd subject+ main verb + 2nd object + note of interrogation </a:t>
            </a:r>
            <a:r>
              <a:rPr lang="en-US" sz="2800" dirty="0" smtClean="0"/>
              <a:t>(?)</a:t>
            </a:r>
            <a:endParaRPr lang="en-US" sz="2800" dirty="0"/>
          </a:p>
          <a:p>
            <a:r>
              <a:rPr lang="en-US" sz="2800" dirty="0"/>
              <a:t>Example</a:t>
            </a:r>
            <a:r>
              <a:rPr lang="en-US" sz="2800" dirty="0" smtClean="0"/>
              <a:t>:</a:t>
            </a:r>
            <a:endParaRPr lang="en-US" sz="2800" dirty="0"/>
          </a:p>
          <a:p>
            <a:r>
              <a:rPr lang="en-US" sz="2800" dirty="0"/>
              <a:t>Will I have given the speech before you come? </a:t>
            </a:r>
          </a:p>
          <a:p>
            <a:r>
              <a:rPr lang="en-US" sz="2800" dirty="0"/>
              <a:t>Will you have gone to the office before I reach? </a:t>
            </a:r>
            <a:endParaRPr lang="as-IN" sz="2800" dirty="0"/>
          </a:p>
          <a:p>
            <a:r>
              <a:rPr lang="as-IN" sz="2800" dirty="0"/>
              <a:t> </a:t>
            </a:r>
            <a:endParaRPr lang="en-US" sz="2800" dirty="0"/>
          </a:p>
        </p:txBody>
      </p:sp>
    </p:spTree>
    <p:extLst>
      <p:ext uri="{BB962C8B-B14F-4D97-AF65-F5344CB8AC3E}">
        <p14:creationId xmlns:p14="http://schemas.microsoft.com/office/powerpoint/2010/main" val="4190036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113" y="612845"/>
            <a:ext cx="11197883" cy="6001643"/>
          </a:xfrm>
          <a:prstGeom prst="rect">
            <a:avLst/>
          </a:prstGeom>
        </p:spPr>
        <p:txBody>
          <a:bodyPr wrap="square">
            <a:spAutoFit/>
          </a:bodyPr>
          <a:lstStyle/>
          <a:p>
            <a:r>
              <a:rPr lang="en-US" sz="3200" b="1" u="sng" dirty="0"/>
              <a:t>Future Perfect Continuous Tense:</a:t>
            </a:r>
          </a:p>
          <a:p>
            <a:endParaRPr lang="as-IN" sz="3200" dirty="0"/>
          </a:p>
          <a:p>
            <a:r>
              <a:rPr lang="en-US" sz="3200" dirty="0" smtClean="0"/>
              <a:t>Future </a:t>
            </a:r>
            <a:r>
              <a:rPr lang="en-US" sz="3200" dirty="0"/>
              <a:t>Perfect Continuous Tense denotes to an on-going action which will be done at a certain time in the future. If two actions take place in the future, the first one which will be continued is Future Perfect Continuous Tense and the second one is Simple Present Tense.</a:t>
            </a:r>
          </a:p>
          <a:p>
            <a:endParaRPr lang="en-US" sz="3200" dirty="0"/>
          </a:p>
          <a:p>
            <a:r>
              <a:rPr lang="en-US" sz="3200" dirty="0"/>
              <a:t>Example:</a:t>
            </a:r>
          </a:p>
          <a:p>
            <a:endParaRPr lang="en-US" sz="3200" dirty="0"/>
          </a:p>
          <a:p>
            <a:r>
              <a:rPr lang="en-US" sz="3200" dirty="0"/>
              <a:t>I will have been doing the work until you return. </a:t>
            </a:r>
            <a:endParaRPr lang="en-US" sz="3200" dirty="0" smtClean="0"/>
          </a:p>
          <a:p>
            <a:r>
              <a:rPr lang="en-US" sz="3200" dirty="0" smtClean="0"/>
              <a:t>The </a:t>
            </a:r>
            <a:r>
              <a:rPr lang="en-US" sz="3200" dirty="0"/>
              <a:t>students will have been doing the class until the bell rings. </a:t>
            </a:r>
          </a:p>
        </p:txBody>
      </p:sp>
    </p:spTree>
    <p:extLst>
      <p:ext uri="{BB962C8B-B14F-4D97-AF65-F5344CB8AC3E}">
        <p14:creationId xmlns:p14="http://schemas.microsoft.com/office/powerpoint/2010/main" val="1179753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6098" y="387762"/>
            <a:ext cx="11352627" cy="5632311"/>
          </a:xfrm>
          <a:prstGeom prst="rect">
            <a:avLst/>
          </a:prstGeom>
        </p:spPr>
        <p:txBody>
          <a:bodyPr wrap="square">
            <a:spAutoFit/>
          </a:bodyPr>
          <a:lstStyle/>
          <a:p>
            <a:r>
              <a:rPr lang="en-US" sz="2400" dirty="0"/>
              <a:t>Structure of the sentence:</a:t>
            </a:r>
          </a:p>
          <a:p>
            <a:endParaRPr lang="en-US" sz="2400" dirty="0"/>
          </a:p>
          <a:p>
            <a:r>
              <a:rPr lang="en-US" sz="2400" dirty="0"/>
              <a:t>Positive sentence:</a:t>
            </a:r>
          </a:p>
          <a:p>
            <a:endParaRPr lang="en-US" sz="2400" dirty="0"/>
          </a:p>
          <a:p>
            <a:r>
              <a:rPr lang="en-US" sz="2400" dirty="0"/>
              <a:t>Subject+ will have been+ simple form of verb+ </a:t>
            </a:r>
            <a:r>
              <a:rPr lang="en-US" sz="2400" dirty="0" err="1"/>
              <a:t>ing</a:t>
            </a:r>
            <a:r>
              <a:rPr lang="en-US" sz="2400" dirty="0"/>
              <a:t> + object. or</a:t>
            </a:r>
          </a:p>
          <a:p>
            <a:endParaRPr lang="en-US" sz="2400" dirty="0"/>
          </a:p>
          <a:p>
            <a:r>
              <a:rPr lang="en-US" sz="2400" dirty="0"/>
              <a:t>1st Subject+ will have been+ simple form of verb+ </a:t>
            </a:r>
            <a:r>
              <a:rPr lang="en-US" sz="2400" dirty="0" err="1"/>
              <a:t>ing</a:t>
            </a:r>
            <a:r>
              <a:rPr lang="en-US" sz="2400" dirty="0"/>
              <a:t> + 1st object+ before/ until + 2nd Subject+ main verb + 2nd object.</a:t>
            </a:r>
          </a:p>
          <a:p>
            <a:endParaRPr lang="en-US" sz="2400" dirty="0"/>
          </a:p>
          <a:p>
            <a:r>
              <a:rPr lang="en-US" sz="2400" dirty="0"/>
              <a:t>Example:</a:t>
            </a:r>
          </a:p>
          <a:p>
            <a:endParaRPr lang="en-US" sz="2400" dirty="0"/>
          </a:p>
          <a:p>
            <a:r>
              <a:rPr lang="en-US" sz="2400" dirty="0"/>
              <a:t>We will have been doing the </a:t>
            </a:r>
            <a:r>
              <a:rPr lang="en-US" sz="2400" dirty="0" smtClean="0"/>
              <a:t>work.</a:t>
            </a:r>
            <a:endParaRPr lang="as-IN" sz="2400" dirty="0"/>
          </a:p>
          <a:p>
            <a:r>
              <a:rPr lang="en-US" sz="2400" dirty="0"/>
              <a:t>The student will have been doing the math before the teacher </a:t>
            </a:r>
            <a:r>
              <a:rPr lang="en-US" sz="2400" dirty="0" smtClean="0"/>
              <a:t>comes</a:t>
            </a:r>
            <a:endParaRPr lang="as-IN" sz="2400" dirty="0"/>
          </a:p>
          <a:p>
            <a:r>
              <a:rPr lang="as-IN" sz="2400" dirty="0"/>
              <a:t> </a:t>
            </a:r>
          </a:p>
          <a:p>
            <a:r>
              <a:rPr lang="en-US" sz="2400" dirty="0"/>
              <a:t>They will have been watching the movie before you </a:t>
            </a:r>
            <a:r>
              <a:rPr lang="en-US" sz="2400" dirty="0" smtClean="0"/>
              <a:t>come</a:t>
            </a:r>
            <a:endParaRPr lang="en-US" sz="2400" dirty="0"/>
          </a:p>
        </p:txBody>
      </p:sp>
    </p:spTree>
    <p:extLst>
      <p:ext uri="{BB962C8B-B14F-4D97-AF65-F5344CB8AC3E}">
        <p14:creationId xmlns:p14="http://schemas.microsoft.com/office/powerpoint/2010/main" val="4235350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39" y="315245"/>
            <a:ext cx="11127545" cy="5693866"/>
          </a:xfrm>
          <a:prstGeom prst="rect">
            <a:avLst/>
          </a:prstGeom>
        </p:spPr>
        <p:txBody>
          <a:bodyPr wrap="square">
            <a:spAutoFit/>
          </a:bodyPr>
          <a:lstStyle/>
          <a:p>
            <a:r>
              <a:rPr lang="en-US" sz="2800" dirty="0"/>
              <a:t>Negative sentence:</a:t>
            </a:r>
          </a:p>
          <a:p>
            <a:endParaRPr lang="en-US" sz="2800" dirty="0"/>
          </a:p>
          <a:p>
            <a:r>
              <a:rPr lang="en-US" sz="2800" dirty="0"/>
              <a:t>Subject+ will not/ won’t have+ been+ simple form of verb+ </a:t>
            </a:r>
            <a:r>
              <a:rPr lang="en-US" sz="2800" dirty="0" err="1"/>
              <a:t>ing</a:t>
            </a:r>
            <a:r>
              <a:rPr lang="en-US" sz="2800" dirty="0"/>
              <a:t> + object. or</a:t>
            </a:r>
          </a:p>
          <a:p>
            <a:endParaRPr lang="en-US" sz="2800" dirty="0"/>
          </a:p>
          <a:p>
            <a:r>
              <a:rPr lang="en-US" sz="2800" dirty="0"/>
              <a:t>1st Subject+ will not/ won’t have+ been+ simple form of verb+ </a:t>
            </a:r>
            <a:r>
              <a:rPr lang="en-US" sz="2800" dirty="0" err="1"/>
              <a:t>ing</a:t>
            </a:r>
            <a:r>
              <a:rPr lang="en-US" sz="2800" dirty="0"/>
              <a:t> + 1st object+ before/until+ 2nd Subject+ main verb + 2nd object.</a:t>
            </a:r>
          </a:p>
          <a:p>
            <a:endParaRPr lang="en-US" sz="2800" dirty="0"/>
          </a:p>
          <a:p>
            <a:r>
              <a:rPr lang="en-US" sz="2800" dirty="0"/>
              <a:t>Example:</a:t>
            </a:r>
          </a:p>
          <a:p>
            <a:endParaRPr lang="en-US" sz="2800" dirty="0"/>
          </a:p>
          <a:p>
            <a:r>
              <a:rPr lang="en-US" sz="2800" dirty="0"/>
              <a:t>We will not have been doing the work. </a:t>
            </a:r>
            <a:endParaRPr lang="en-US" sz="2800" dirty="0" smtClean="0"/>
          </a:p>
          <a:p>
            <a:r>
              <a:rPr lang="en-US" sz="2800" dirty="0" smtClean="0"/>
              <a:t>The </a:t>
            </a:r>
            <a:r>
              <a:rPr lang="en-US" sz="2800" dirty="0"/>
              <a:t>student will not/ won’t have been doing the math before the teacher </a:t>
            </a:r>
            <a:r>
              <a:rPr lang="en-US" sz="2800" dirty="0" smtClean="0"/>
              <a:t>comes</a:t>
            </a:r>
          </a:p>
          <a:p>
            <a:r>
              <a:rPr lang="en-US" sz="2800" dirty="0" smtClean="0"/>
              <a:t>They </a:t>
            </a:r>
            <a:r>
              <a:rPr lang="en-US" sz="2800" dirty="0"/>
              <a:t>will not / won’t have been watching the movie before you come. </a:t>
            </a:r>
          </a:p>
        </p:txBody>
      </p:sp>
    </p:spTree>
    <p:extLst>
      <p:ext uri="{BB962C8B-B14F-4D97-AF65-F5344CB8AC3E}">
        <p14:creationId xmlns:p14="http://schemas.microsoft.com/office/powerpoint/2010/main" val="3656219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082" y="302359"/>
            <a:ext cx="11535508" cy="6555641"/>
          </a:xfrm>
          <a:prstGeom prst="rect">
            <a:avLst/>
          </a:prstGeom>
        </p:spPr>
        <p:txBody>
          <a:bodyPr wrap="square">
            <a:spAutoFit/>
          </a:bodyPr>
          <a:lstStyle/>
          <a:p>
            <a:r>
              <a:rPr lang="en-US" sz="2800" dirty="0"/>
              <a:t>Interrogative sentence:</a:t>
            </a:r>
          </a:p>
          <a:p>
            <a:endParaRPr lang="en-US" sz="2800" dirty="0"/>
          </a:p>
          <a:p>
            <a:r>
              <a:rPr lang="en-US" sz="2800" dirty="0"/>
              <a:t>Will+ Subject+ have+ been + simple form of verb+ </a:t>
            </a:r>
            <a:r>
              <a:rPr lang="en-US" sz="2800" dirty="0" err="1"/>
              <a:t>ing</a:t>
            </a:r>
            <a:r>
              <a:rPr lang="en-US" sz="2800" dirty="0"/>
              <a:t> + object + note of interrogation (?)</a:t>
            </a:r>
          </a:p>
          <a:p>
            <a:endParaRPr lang="en-US" sz="2800" dirty="0"/>
          </a:p>
          <a:p>
            <a:r>
              <a:rPr lang="en-US" sz="2800" dirty="0"/>
              <a:t>or</a:t>
            </a:r>
          </a:p>
          <a:p>
            <a:endParaRPr lang="en-US" sz="2800" dirty="0"/>
          </a:p>
          <a:p>
            <a:r>
              <a:rPr lang="en-US" sz="2800" dirty="0"/>
              <a:t>Will+ 1st Subject + have+ been + simple form of verb+ </a:t>
            </a:r>
            <a:r>
              <a:rPr lang="en-US" sz="2800" dirty="0" err="1"/>
              <a:t>ing</a:t>
            </a:r>
            <a:r>
              <a:rPr lang="en-US" sz="2800" dirty="0"/>
              <a:t> + 1st object+ before+2nd subject+ main verb + 2nd object + note of interrogation (?)</a:t>
            </a:r>
          </a:p>
          <a:p>
            <a:endParaRPr lang="en-US" sz="2800" dirty="0"/>
          </a:p>
          <a:p>
            <a:r>
              <a:rPr lang="en-US" sz="2800" dirty="0"/>
              <a:t>Example:</a:t>
            </a:r>
          </a:p>
          <a:p>
            <a:endParaRPr lang="en-US" sz="2800" dirty="0"/>
          </a:p>
          <a:p>
            <a:r>
              <a:rPr lang="en-US" sz="2800" dirty="0"/>
              <a:t>Will I have been giving the speech before you come? </a:t>
            </a:r>
            <a:endParaRPr lang="en-US" sz="2800" dirty="0" smtClean="0"/>
          </a:p>
          <a:p>
            <a:r>
              <a:rPr lang="en-US" sz="2800" dirty="0" smtClean="0"/>
              <a:t>Will </a:t>
            </a:r>
            <a:r>
              <a:rPr lang="en-US" sz="2800" dirty="0"/>
              <a:t>you have been going to the office before I reach? </a:t>
            </a:r>
            <a:endParaRPr lang="en-US" sz="2800" dirty="0" smtClean="0"/>
          </a:p>
          <a:p>
            <a:r>
              <a:rPr lang="en-US" sz="2800" dirty="0" smtClean="0"/>
              <a:t>Will </a:t>
            </a:r>
            <a:r>
              <a:rPr lang="en-US" sz="2800" dirty="0"/>
              <a:t>they have been doing the work? </a:t>
            </a:r>
          </a:p>
        </p:txBody>
      </p:sp>
    </p:spTree>
    <p:extLst>
      <p:ext uri="{BB962C8B-B14F-4D97-AF65-F5344CB8AC3E}">
        <p14:creationId xmlns:p14="http://schemas.microsoft.com/office/powerpoint/2010/main" val="3093374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7828" y="2167657"/>
            <a:ext cx="11547566" cy="2646878"/>
          </a:xfrm>
          <a:prstGeom prst="rect">
            <a:avLst/>
          </a:prstGeom>
          <a:ln>
            <a:noFill/>
          </a:ln>
          <a:effectLst/>
          <a:scene3d>
            <a:camera prst="perspectiveLeft"/>
            <a:lightRig rig="chilly" dir="t">
              <a:rot lat="0" lon="0" rev="18480000"/>
            </a:lightRig>
          </a:scene3d>
          <a:sp3d prstMaterial="clear">
            <a:bevelT h="63500"/>
          </a:sp3d>
        </p:spPr>
        <p:txBody>
          <a:bodyPr wrap="square">
            <a:spAutoFit/>
          </a:bodyPr>
          <a:lstStyle/>
          <a:p>
            <a:r>
              <a:rPr lang="en-US" sz="16600" dirty="0" smtClean="0"/>
              <a:t>Thanks to all</a:t>
            </a:r>
            <a:endParaRPr lang="en-US" sz="16600" dirty="0"/>
          </a:p>
        </p:txBody>
      </p:sp>
    </p:spTree>
    <p:extLst>
      <p:ext uri="{BB962C8B-B14F-4D97-AF65-F5344CB8AC3E}">
        <p14:creationId xmlns:p14="http://schemas.microsoft.com/office/powerpoint/2010/main" val="10377482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830" y="235130"/>
            <a:ext cx="11415800" cy="584775"/>
          </a:xfrm>
          <a:prstGeom prst="rect">
            <a:avLst/>
          </a:prstGeom>
          <a:noFill/>
        </p:spPr>
        <p:txBody>
          <a:bodyPr wrap="square" rtlCol="0">
            <a:spAutoFit/>
          </a:bodyPr>
          <a:lstStyle/>
          <a:p>
            <a:r>
              <a:rPr lang="en-US" sz="3200" b="1" dirty="0" smtClean="0"/>
              <a:t>What do you see in these picture and answers these question?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506" y="1251957"/>
            <a:ext cx="2364706" cy="169545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733" y="3538588"/>
            <a:ext cx="2192828" cy="2192828"/>
          </a:xfrm>
          <a:prstGeom prst="rect">
            <a:avLst/>
          </a:prstGeom>
        </p:spPr>
      </p:pic>
      <p:sp>
        <p:nvSpPr>
          <p:cNvPr id="8" name="TextBox 7"/>
          <p:cNvSpPr txBox="1"/>
          <p:nvPr/>
        </p:nvSpPr>
        <p:spPr>
          <a:xfrm>
            <a:off x="3152671" y="1561446"/>
            <a:ext cx="6100353" cy="769441"/>
          </a:xfrm>
          <a:prstGeom prst="rect">
            <a:avLst/>
          </a:prstGeom>
          <a:noFill/>
        </p:spPr>
        <p:txBody>
          <a:bodyPr wrap="square" rtlCol="0">
            <a:spAutoFit/>
          </a:bodyPr>
          <a:lstStyle/>
          <a:p>
            <a:r>
              <a:rPr lang="en-US" sz="4400" dirty="0" smtClean="0"/>
              <a:t>They will play football.</a:t>
            </a:r>
            <a:endParaRPr lang="en-US" sz="4400" dirty="0"/>
          </a:p>
        </p:txBody>
      </p:sp>
      <p:sp>
        <p:nvSpPr>
          <p:cNvPr id="10" name="TextBox 9"/>
          <p:cNvSpPr txBox="1"/>
          <p:nvPr/>
        </p:nvSpPr>
        <p:spPr>
          <a:xfrm>
            <a:off x="2703171" y="4250281"/>
            <a:ext cx="7308842" cy="769441"/>
          </a:xfrm>
          <a:prstGeom prst="rect">
            <a:avLst/>
          </a:prstGeom>
          <a:noFill/>
        </p:spPr>
        <p:txBody>
          <a:bodyPr wrap="square" rtlCol="0">
            <a:spAutoFit/>
          </a:bodyPr>
          <a:lstStyle/>
          <a:p>
            <a:r>
              <a:rPr lang="en-US" sz="4400" dirty="0" smtClean="0"/>
              <a:t>They will go to school.</a:t>
            </a:r>
            <a:endParaRPr lang="en-US" sz="4400" dirty="0"/>
          </a:p>
        </p:txBody>
      </p:sp>
    </p:spTree>
    <p:extLst>
      <p:ext uri="{BB962C8B-B14F-4D97-AF65-F5344CB8AC3E}">
        <p14:creationId xmlns:p14="http://schemas.microsoft.com/office/powerpoint/2010/main" val="149762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5016" y="339635"/>
            <a:ext cx="4685213" cy="1015663"/>
          </a:xfrm>
          <a:prstGeom prst="rect">
            <a:avLst/>
          </a:prstGeom>
        </p:spPr>
        <p:txBody>
          <a:bodyPr wrap="square">
            <a:spAutoFit/>
          </a:bodyPr>
          <a:lstStyle/>
          <a:p>
            <a:r>
              <a:rPr lang="en-US" sz="6000" b="1" u="sng" dirty="0" smtClean="0"/>
              <a:t>Todays Lesson</a:t>
            </a:r>
            <a:endParaRPr lang="en-US" sz="6000" dirty="0"/>
          </a:p>
        </p:txBody>
      </p:sp>
      <p:sp>
        <p:nvSpPr>
          <p:cNvPr id="6" name="Rectangle 5"/>
          <p:cNvSpPr/>
          <p:nvPr/>
        </p:nvSpPr>
        <p:spPr>
          <a:xfrm>
            <a:off x="2931773" y="2336243"/>
            <a:ext cx="6845273" cy="1569660"/>
          </a:xfrm>
          <a:prstGeom prst="rect">
            <a:avLst/>
          </a:prstGeom>
        </p:spPr>
        <p:txBody>
          <a:bodyPr wrap="square">
            <a:spAutoFit/>
          </a:bodyPr>
          <a:lstStyle/>
          <a:p>
            <a:r>
              <a:rPr lang="en-US" sz="9600" b="1" u="sng" dirty="0" smtClean="0"/>
              <a:t>Future Tense</a:t>
            </a:r>
            <a:endParaRPr lang="en-US" sz="9600" dirty="0"/>
          </a:p>
        </p:txBody>
      </p:sp>
    </p:spTree>
    <p:extLst>
      <p:ext uri="{BB962C8B-B14F-4D97-AF65-F5344CB8AC3E}">
        <p14:creationId xmlns:p14="http://schemas.microsoft.com/office/powerpoint/2010/main" val="3833376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4233" y="474345"/>
            <a:ext cx="11563644" cy="6001643"/>
          </a:xfrm>
          <a:prstGeom prst="rect">
            <a:avLst/>
          </a:prstGeom>
        </p:spPr>
        <p:txBody>
          <a:bodyPr wrap="square">
            <a:spAutoFit/>
          </a:bodyPr>
          <a:lstStyle/>
          <a:p>
            <a:r>
              <a:rPr lang="en-US" sz="3200" b="1" u="sng" dirty="0"/>
              <a:t>Future </a:t>
            </a:r>
            <a:r>
              <a:rPr lang="en-US" sz="3200" b="1" u="sng" dirty="0" smtClean="0"/>
              <a:t>Tense</a:t>
            </a:r>
            <a:endParaRPr lang="en-US" sz="3200" b="1" u="sng" dirty="0"/>
          </a:p>
          <a:p>
            <a:r>
              <a:rPr lang="en-US" sz="3200" dirty="0" smtClean="0"/>
              <a:t>The </a:t>
            </a:r>
            <a:r>
              <a:rPr lang="en-US" sz="3200" dirty="0"/>
              <a:t>tense that expresses any future event is called future tense</a:t>
            </a:r>
            <a:r>
              <a:rPr lang="en-US" sz="3200" dirty="0" smtClean="0"/>
              <a:t>.</a:t>
            </a:r>
            <a:endParaRPr lang="en-US" sz="3200" dirty="0"/>
          </a:p>
          <a:p>
            <a:r>
              <a:rPr lang="en-US" sz="3200" dirty="0"/>
              <a:t>Example</a:t>
            </a:r>
            <a:r>
              <a:rPr lang="en-US" sz="3200" dirty="0" smtClean="0"/>
              <a:t>:</a:t>
            </a:r>
            <a:endParaRPr lang="en-US" sz="3200" dirty="0"/>
          </a:p>
          <a:p>
            <a:r>
              <a:rPr lang="en-US" sz="3200" dirty="0"/>
              <a:t>I shall/ will do this work </a:t>
            </a:r>
            <a:r>
              <a:rPr lang="en-US" sz="3200" dirty="0" smtClean="0"/>
              <a:t>. She </a:t>
            </a:r>
            <a:r>
              <a:rPr lang="en-US" sz="3200" dirty="0"/>
              <a:t>will go to the office </a:t>
            </a:r>
            <a:endParaRPr lang="en-US" sz="3200" dirty="0" smtClean="0"/>
          </a:p>
          <a:p>
            <a:endParaRPr lang="en-US" sz="3200" dirty="0"/>
          </a:p>
          <a:p>
            <a:r>
              <a:rPr lang="en-US" sz="3200" dirty="0" smtClean="0"/>
              <a:t>Classification</a:t>
            </a:r>
            <a:r>
              <a:rPr lang="en-US" sz="3200" dirty="0"/>
              <a:t>:</a:t>
            </a:r>
          </a:p>
          <a:p>
            <a:r>
              <a:rPr lang="en-US" sz="3200" dirty="0"/>
              <a:t>Future tense can be classified into four types:</a:t>
            </a:r>
          </a:p>
          <a:p>
            <a:endParaRPr lang="en-US" sz="3200" dirty="0"/>
          </a:p>
          <a:p>
            <a:r>
              <a:rPr lang="en-US" sz="3200" dirty="0"/>
              <a:t>Simple Future Tense</a:t>
            </a:r>
          </a:p>
          <a:p>
            <a:r>
              <a:rPr lang="en-US" sz="3200" dirty="0"/>
              <a:t>Future Continuous Tense</a:t>
            </a:r>
          </a:p>
          <a:p>
            <a:r>
              <a:rPr lang="en-US" sz="3200" dirty="0"/>
              <a:t>Future Perfect Tense</a:t>
            </a:r>
          </a:p>
          <a:p>
            <a:r>
              <a:rPr lang="en-US" sz="3200" dirty="0"/>
              <a:t>Future Perfect Continuous Tense</a:t>
            </a:r>
          </a:p>
        </p:txBody>
      </p:sp>
    </p:spTree>
    <p:extLst>
      <p:ext uri="{BB962C8B-B14F-4D97-AF65-F5344CB8AC3E}">
        <p14:creationId xmlns:p14="http://schemas.microsoft.com/office/powerpoint/2010/main" val="1860275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1693" y="492769"/>
            <a:ext cx="5022167" cy="5016758"/>
          </a:xfrm>
          <a:prstGeom prst="rect">
            <a:avLst/>
          </a:prstGeom>
          <a:ln w="34925">
            <a:solidFill>
              <a:schemeClr val="accent1"/>
            </a:solidFill>
          </a:ln>
        </p:spPr>
        <p:txBody>
          <a:bodyPr wrap="square">
            <a:spAutoFit/>
          </a:bodyPr>
          <a:lstStyle/>
          <a:p>
            <a:r>
              <a:rPr lang="en-US" sz="3200" b="1" u="sng" dirty="0"/>
              <a:t>Simple Future Tense:</a:t>
            </a:r>
          </a:p>
          <a:p>
            <a:endParaRPr lang="as-IN" sz="3200" dirty="0"/>
          </a:p>
          <a:p>
            <a:r>
              <a:rPr lang="en-US" sz="3200" dirty="0"/>
              <a:t>Simple Future Tense denotes to an action which will happen in the future.</a:t>
            </a:r>
          </a:p>
          <a:p>
            <a:endParaRPr lang="en-US" sz="3200" dirty="0"/>
          </a:p>
          <a:p>
            <a:r>
              <a:rPr lang="en-US" sz="3200" dirty="0"/>
              <a:t>Example</a:t>
            </a:r>
            <a:r>
              <a:rPr lang="en-US" sz="3200" dirty="0" smtClean="0"/>
              <a:t>:</a:t>
            </a:r>
            <a:endParaRPr lang="en-US" sz="3200" dirty="0"/>
          </a:p>
          <a:p>
            <a:r>
              <a:rPr lang="en-US" sz="3200" dirty="0"/>
              <a:t>I will go to the varsity </a:t>
            </a:r>
            <a:r>
              <a:rPr lang="en-US" sz="3200" dirty="0" smtClean="0"/>
              <a:t>.</a:t>
            </a:r>
            <a:endParaRPr lang="as-IN" sz="3200" dirty="0"/>
          </a:p>
          <a:p>
            <a:r>
              <a:rPr lang="en-US" sz="3200" dirty="0"/>
              <a:t>I will sing the song </a:t>
            </a:r>
            <a:r>
              <a:rPr lang="en-US" sz="3200" dirty="0" smtClean="0"/>
              <a:t>.</a:t>
            </a:r>
            <a:endParaRPr lang="as-IN" sz="3200" dirty="0"/>
          </a:p>
          <a:p>
            <a:r>
              <a:rPr lang="en-US" sz="3200" dirty="0"/>
              <a:t>He will help you </a:t>
            </a:r>
            <a:r>
              <a:rPr lang="en-US" sz="3200" dirty="0" smtClean="0"/>
              <a:t>.</a:t>
            </a:r>
            <a:endParaRPr lang="as-IN" sz="3200" dirty="0"/>
          </a:p>
        </p:txBody>
      </p:sp>
      <p:sp>
        <p:nvSpPr>
          <p:cNvPr id="5" name="Rectangle 4"/>
          <p:cNvSpPr/>
          <p:nvPr/>
        </p:nvSpPr>
        <p:spPr>
          <a:xfrm>
            <a:off x="6006905" y="492769"/>
            <a:ext cx="5992837" cy="5078313"/>
          </a:xfrm>
          <a:prstGeom prst="rect">
            <a:avLst/>
          </a:prstGeom>
          <a:noFill/>
          <a:ln w="25400">
            <a:solidFill>
              <a:schemeClr val="accent1"/>
            </a:solidFill>
          </a:ln>
        </p:spPr>
        <p:txBody>
          <a:bodyPr wrap="square">
            <a:spAutoFit/>
          </a:bodyPr>
          <a:lstStyle/>
          <a:p>
            <a:r>
              <a:rPr lang="en-US" sz="3600" dirty="0"/>
              <a:t>Structure of the sentence</a:t>
            </a:r>
            <a:r>
              <a:rPr lang="en-US" sz="3600" dirty="0" smtClean="0"/>
              <a:t>:</a:t>
            </a:r>
          </a:p>
          <a:p>
            <a:r>
              <a:rPr lang="en-US" sz="3600" dirty="0" smtClean="0"/>
              <a:t>Positive </a:t>
            </a:r>
            <a:r>
              <a:rPr lang="en-US" sz="3600" dirty="0"/>
              <a:t>sentence</a:t>
            </a:r>
            <a:r>
              <a:rPr lang="en-US" sz="3600" dirty="0" smtClean="0"/>
              <a:t>:</a:t>
            </a:r>
            <a:endParaRPr lang="en-US" sz="3600" dirty="0"/>
          </a:p>
          <a:p>
            <a:r>
              <a:rPr lang="en-US" sz="3600" dirty="0"/>
              <a:t>Subject+ shall/will+ simple form of verb+ object.</a:t>
            </a:r>
          </a:p>
          <a:p>
            <a:endParaRPr lang="en-US" sz="3600" dirty="0"/>
          </a:p>
          <a:p>
            <a:r>
              <a:rPr lang="en-US" sz="3600" dirty="0"/>
              <a:t>Example</a:t>
            </a:r>
            <a:r>
              <a:rPr lang="en-US" sz="3600" dirty="0" smtClean="0"/>
              <a:t>:</a:t>
            </a:r>
            <a:endParaRPr lang="en-US" sz="3600" dirty="0"/>
          </a:p>
          <a:p>
            <a:r>
              <a:rPr lang="en-US" sz="3600" dirty="0"/>
              <a:t>I will/ shall write the poem .</a:t>
            </a:r>
            <a:endParaRPr lang="as-IN" sz="3600" dirty="0"/>
          </a:p>
          <a:p>
            <a:r>
              <a:rPr lang="en-US" sz="3600" dirty="0"/>
              <a:t>You will do the work .</a:t>
            </a:r>
            <a:endParaRPr lang="as-IN" sz="3600" dirty="0"/>
          </a:p>
          <a:p>
            <a:r>
              <a:rPr lang="en-US" sz="3600" dirty="0"/>
              <a:t>They will go shopping .</a:t>
            </a:r>
          </a:p>
        </p:txBody>
      </p:sp>
    </p:spTree>
    <p:extLst>
      <p:ext uri="{BB962C8B-B14F-4D97-AF65-F5344CB8AC3E}">
        <p14:creationId xmlns:p14="http://schemas.microsoft.com/office/powerpoint/2010/main" val="805831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5083" y="138898"/>
            <a:ext cx="5401994" cy="6494085"/>
          </a:xfrm>
          <a:prstGeom prst="rect">
            <a:avLst/>
          </a:prstGeom>
          <a:ln w="31750">
            <a:solidFill>
              <a:schemeClr val="accent1"/>
            </a:solidFill>
          </a:ln>
        </p:spPr>
        <p:txBody>
          <a:bodyPr wrap="square">
            <a:spAutoFit/>
          </a:bodyPr>
          <a:lstStyle/>
          <a:p>
            <a:r>
              <a:rPr lang="en-US" sz="3200" dirty="0"/>
              <a:t>Negative sentence:</a:t>
            </a:r>
          </a:p>
          <a:p>
            <a:endParaRPr lang="en-US" sz="3200" dirty="0"/>
          </a:p>
          <a:p>
            <a:r>
              <a:rPr lang="en-US" sz="3200" dirty="0"/>
              <a:t>Subject+ will not/ won’t + simple form of verb+ object.</a:t>
            </a:r>
          </a:p>
          <a:p>
            <a:endParaRPr lang="en-US" sz="3200" dirty="0"/>
          </a:p>
          <a:p>
            <a:r>
              <a:rPr lang="en-US" sz="3200" dirty="0"/>
              <a:t>Example:</a:t>
            </a:r>
          </a:p>
          <a:p>
            <a:endParaRPr lang="en-US" sz="3200" dirty="0"/>
          </a:p>
          <a:p>
            <a:r>
              <a:rPr lang="en-US" sz="3200" dirty="0"/>
              <a:t>I will not/ won’t write the poem </a:t>
            </a:r>
            <a:r>
              <a:rPr lang="en-US" sz="3200" dirty="0" smtClean="0"/>
              <a:t>.</a:t>
            </a:r>
          </a:p>
          <a:p>
            <a:r>
              <a:rPr lang="en-US" sz="3200" dirty="0" smtClean="0"/>
              <a:t>You </a:t>
            </a:r>
            <a:r>
              <a:rPr lang="en-US" sz="3200" dirty="0"/>
              <a:t>will not/ won’t do the work </a:t>
            </a:r>
            <a:r>
              <a:rPr lang="en-US" sz="3200" dirty="0" smtClean="0"/>
              <a:t>.</a:t>
            </a:r>
            <a:endParaRPr lang="as-IN" sz="3200" dirty="0"/>
          </a:p>
          <a:p>
            <a:r>
              <a:rPr lang="en-US" sz="3200" dirty="0"/>
              <a:t>They will not/ won’t go shopping .</a:t>
            </a:r>
            <a:endParaRPr lang="as-IN" sz="3200" dirty="0"/>
          </a:p>
        </p:txBody>
      </p:sp>
      <p:sp>
        <p:nvSpPr>
          <p:cNvPr id="4" name="Rectangle 3"/>
          <p:cNvSpPr/>
          <p:nvPr/>
        </p:nvSpPr>
        <p:spPr>
          <a:xfrm>
            <a:off x="5866227" y="244907"/>
            <a:ext cx="6096000" cy="6186309"/>
          </a:xfrm>
          <a:prstGeom prst="rect">
            <a:avLst/>
          </a:prstGeom>
          <a:ln w="38100">
            <a:solidFill>
              <a:schemeClr val="accent1"/>
            </a:solidFill>
          </a:ln>
        </p:spPr>
        <p:txBody>
          <a:bodyPr>
            <a:spAutoFit/>
          </a:bodyPr>
          <a:lstStyle/>
          <a:p>
            <a:r>
              <a:rPr lang="en-US" sz="3600" dirty="0"/>
              <a:t>Interrogative sentence:</a:t>
            </a:r>
          </a:p>
          <a:p>
            <a:endParaRPr lang="en-US" sz="3600" dirty="0"/>
          </a:p>
          <a:p>
            <a:r>
              <a:rPr lang="en-US" sz="3600" dirty="0"/>
              <a:t>Will+ Subject+ simple form of verb+ object +note of interrogation (?)</a:t>
            </a:r>
          </a:p>
          <a:p>
            <a:endParaRPr lang="en-US" sz="3600" dirty="0"/>
          </a:p>
          <a:p>
            <a:r>
              <a:rPr lang="en-US" sz="3600" dirty="0"/>
              <a:t>Example:</a:t>
            </a:r>
          </a:p>
          <a:p>
            <a:endParaRPr lang="en-US" sz="3600" dirty="0"/>
          </a:p>
          <a:p>
            <a:r>
              <a:rPr lang="en-US" sz="3600" dirty="0"/>
              <a:t>Will I write the poem? </a:t>
            </a:r>
            <a:endParaRPr lang="en-US" sz="3600" dirty="0" smtClean="0"/>
          </a:p>
          <a:p>
            <a:r>
              <a:rPr lang="en-US" sz="3600" dirty="0" smtClean="0"/>
              <a:t>Will </a:t>
            </a:r>
            <a:r>
              <a:rPr lang="en-US" sz="3600" dirty="0"/>
              <a:t>you do the work? </a:t>
            </a:r>
            <a:endParaRPr lang="en-US" sz="3600" dirty="0" smtClean="0"/>
          </a:p>
          <a:p>
            <a:r>
              <a:rPr lang="en-US" sz="3600" dirty="0" smtClean="0"/>
              <a:t>Will </a:t>
            </a:r>
            <a:r>
              <a:rPr lang="en-US" sz="3600" dirty="0"/>
              <a:t>they go shopping? </a:t>
            </a:r>
          </a:p>
        </p:txBody>
      </p:sp>
    </p:spTree>
    <p:extLst>
      <p:ext uri="{BB962C8B-B14F-4D97-AF65-F5344CB8AC3E}">
        <p14:creationId xmlns:p14="http://schemas.microsoft.com/office/powerpoint/2010/main" val="490908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3046" y="503483"/>
            <a:ext cx="11394831" cy="5632311"/>
          </a:xfrm>
          <a:prstGeom prst="rect">
            <a:avLst/>
          </a:prstGeom>
        </p:spPr>
        <p:txBody>
          <a:bodyPr wrap="square">
            <a:spAutoFit/>
          </a:bodyPr>
          <a:lstStyle/>
          <a:p>
            <a:r>
              <a:rPr lang="en-US" sz="3600" b="1" u="sng" dirty="0"/>
              <a:t>Future Continuous Tense:</a:t>
            </a:r>
          </a:p>
          <a:p>
            <a:r>
              <a:rPr lang="en-US" sz="3600" dirty="0" smtClean="0"/>
              <a:t>Future Continuous Tense denotes to an on-going action which will happen in the future.</a:t>
            </a:r>
          </a:p>
          <a:p>
            <a:endParaRPr lang="en-US" sz="3600" dirty="0"/>
          </a:p>
          <a:p>
            <a:r>
              <a:rPr lang="en-US" sz="3600" dirty="0"/>
              <a:t>Example:</a:t>
            </a:r>
          </a:p>
          <a:p>
            <a:endParaRPr lang="en-US" sz="3600" dirty="0"/>
          </a:p>
          <a:p>
            <a:r>
              <a:rPr lang="en-US" sz="3600" dirty="0"/>
              <a:t>I will be writing the poem </a:t>
            </a:r>
            <a:r>
              <a:rPr lang="en-US" sz="3600" dirty="0" smtClean="0"/>
              <a:t>.</a:t>
            </a:r>
          </a:p>
          <a:p>
            <a:r>
              <a:rPr lang="en-US" sz="3600" dirty="0" smtClean="0"/>
              <a:t>You </a:t>
            </a:r>
            <a:r>
              <a:rPr lang="en-US" sz="3600" dirty="0"/>
              <a:t>will be doing the </a:t>
            </a:r>
            <a:r>
              <a:rPr lang="en-US" sz="3600" dirty="0" smtClean="0"/>
              <a:t>work</a:t>
            </a:r>
            <a:endParaRPr lang="as-IN" sz="3600" dirty="0"/>
          </a:p>
          <a:p>
            <a:r>
              <a:rPr lang="as-IN" sz="3600" dirty="0"/>
              <a:t> </a:t>
            </a:r>
          </a:p>
          <a:p>
            <a:r>
              <a:rPr lang="en-US" sz="3600" dirty="0"/>
              <a:t>They will be going </a:t>
            </a:r>
            <a:r>
              <a:rPr lang="en-US" sz="3600" dirty="0" smtClean="0"/>
              <a:t>shopping</a:t>
            </a:r>
            <a:endParaRPr lang="en-US" sz="3600" dirty="0"/>
          </a:p>
        </p:txBody>
      </p:sp>
    </p:spTree>
    <p:extLst>
      <p:ext uri="{BB962C8B-B14F-4D97-AF65-F5344CB8AC3E}">
        <p14:creationId xmlns:p14="http://schemas.microsoft.com/office/powerpoint/2010/main" val="3791746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791" y="677654"/>
            <a:ext cx="11099410" cy="5509200"/>
          </a:xfrm>
          <a:prstGeom prst="rect">
            <a:avLst/>
          </a:prstGeom>
        </p:spPr>
        <p:txBody>
          <a:bodyPr wrap="square">
            <a:spAutoFit/>
          </a:bodyPr>
          <a:lstStyle/>
          <a:p>
            <a:r>
              <a:rPr lang="en-US" sz="3200" dirty="0"/>
              <a:t>Structure of the sentence:</a:t>
            </a:r>
          </a:p>
          <a:p>
            <a:endParaRPr lang="en-US" sz="3200" dirty="0"/>
          </a:p>
          <a:p>
            <a:r>
              <a:rPr lang="en-US" sz="3200" dirty="0"/>
              <a:t>Positive sentence:</a:t>
            </a:r>
          </a:p>
          <a:p>
            <a:endParaRPr lang="en-US" sz="3200" dirty="0"/>
          </a:p>
          <a:p>
            <a:r>
              <a:rPr lang="en-US" sz="3200" dirty="0"/>
              <a:t>Subject+ will+ be+ simple form of verb+ </a:t>
            </a:r>
            <a:r>
              <a:rPr lang="en-US" sz="3200" dirty="0" err="1"/>
              <a:t>ing</a:t>
            </a:r>
            <a:r>
              <a:rPr lang="en-US" sz="3200" dirty="0"/>
              <a:t> + object.</a:t>
            </a:r>
          </a:p>
          <a:p>
            <a:endParaRPr lang="en-US" sz="3200" dirty="0"/>
          </a:p>
          <a:p>
            <a:r>
              <a:rPr lang="en-US" sz="3200" dirty="0"/>
              <a:t>Example:</a:t>
            </a:r>
          </a:p>
          <a:p>
            <a:endParaRPr lang="en-US" sz="3200" dirty="0"/>
          </a:p>
          <a:p>
            <a:r>
              <a:rPr lang="en-US" sz="3200" dirty="0"/>
              <a:t>We will be going to the fair </a:t>
            </a:r>
            <a:r>
              <a:rPr lang="en-US" sz="3200" dirty="0" smtClean="0"/>
              <a:t>.</a:t>
            </a:r>
            <a:endParaRPr lang="en-US" sz="3200" dirty="0"/>
          </a:p>
          <a:p>
            <a:r>
              <a:rPr lang="en-US" sz="3200" dirty="0"/>
              <a:t>You will be going to the office </a:t>
            </a:r>
            <a:r>
              <a:rPr lang="en-US" sz="3200" dirty="0" smtClean="0"/>
              <a:t>.</a:t>
            </a:r>
            <a:endParaRPr lang="en-US" sz="3200" dirty="0"/>
          </a:p>
          <a:p>
            <a:r>
              <a:rPr lang="en-US" sz="3200" dirty="0"/>
              <a:t>He will be helping you </a:t>
            </a:r>
            <a:r>
              <a:rPr lang="en-US" sz="3200" dirty="0" smtClean="0"/>
              <a:t>.</a:t>
            </a:r>
            <a:endParaRPr lang="en-US" sz="3200" dirty="0"/>
          </a:p>
        </p:txBody>
      </p:sp>
    </p:spTree>
    <p:extLst>
      <p:ext uri="{BB962C8B-B14F-4D97-AF65-F5344CB8AC3E}">
        <p14:creationId xmlns:p14="http://schemas.microsoft.com/office/powerpoint/2010/main" val="1279493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840" y="531790"/>
            <a:ext cx="5233183" cy="5262979"/>
          </a:xfrm>
          <a:prstGeom prst="rect">
            <a:avLst/>
          </a:prstGeom>
          <a:ln w="31750">
            <a:solidFill>
              <a:srgbClr val="00B050"/>
            </a:solidFill>
          </a:ln>
        </p:spPr>
        <p:txBody>
          <a:bodyPr wrap="square">
            <a:spAutoFit/>
          </a:bodyPr>
          <a:lstStyle/>
          <a:p>
            <a:r>
              <a:rPr lang="en-US" sz="2800" dirty="0"/>
              <a:t>Negative sentence:</a:t>
            </a:r>
          </a:p>
          <a:p>
            <a:endParaRPr lang="en-US" sz="2800" dirty="0"/>
          </a:p>
          <a:p>
            <a:r>
              <a:rPr lang="en-US" sz="2800" dirty="0"/>
              <a:t>Subject+ will not/ won’t + be+ simple form of verb+ </a:t>
            </a:r>
            <a:r>
              <a:rPr lang="en-US" sz="2800" dirty="0" err="1"/>
              <a:t>ing</a:t>
            </a:r>
            <a:r>
              <a:rPr lang="en-US" sz="2800" dirty="0"/>
              <a:t> + object.</a:t>
            </a:r>
          </a:p>
          <a:p>
            <a:endParaRPr lang="en-US" sz="2800" dirty="0"/>
          </a:p>
          <a:p>
            <a:r>
              <a:rPr lang="en-US" sz="2800" dirty="0"/>
              <a:t>Example:</a:t>
            </a:r>
          </a:p>
          <a:p>
            <a:endParaRPr lang="en-US" sz="2800" dirty="0"/>
          </a:p>
          <a:p>
            <a:r>
              <a:rPr lang="en-US" sz="2800" dirty="0"/>
              <a:t>We will not/ won’t be going to the fair </a:t>
            </a:r>
            <a:r>
              <a:rPr lang="en-US" sz="2800" dirty="0" smtClean="0"/>
              <a:t>.</a:t>
            </a:r>
            <a:endParaRPr lang="as-IN" sz="2800" dirty="0"/>
          </a:p>
          <a:p>
            <a:r>
              <a:rPr lang="en-US" sz="2800" dirty="0"/>
              <a:t>You will not/ won’t be going to the office </a:t>
            </a:r>
            <a:r>
              <a:rPr lang="en-US" sz="2800" dirty="0" smtClean="0"/>
              <a:t>.</a:t>
            </a:r>
            <a:endParaRPr lang="as-IN" sz="2800" dirty="0"/>
          </a:p>
          <a:p>
            <a:r>
              <a:rPr lang="en-US" sz="2800" dirty="0"/>
              <a:t>He will not/ won’t be helping you </a:t>
            </a:r>
            <a:r>
              <a:rPr lang="en-US" sz="2800" dirty="0" smtClean="0"/>
              <a:t>.</a:t>
            </a:r>
            <a:endParaRPr lang="as-IN" sz="2800" dirty="0"/>
          </a:p>
        </p:txBody>
      </p:sp>
      <p:sp>
        <p:nvSpPr>
          <p:cNvPr id="6" name="Rectangle 5"/>
          <p:cNvSpPr/>
          <p:nvPr/>
        </p:nvSpPr>
        <p:spPr>
          <a:xfrm>
            <a:off x="6119446" y="531790"/>
            <a:ext cx="5683347" cy="5262979"/>
          </a:xfrm>
          <a:prstGeom prst="rect">
            <a:avLst/>
          </a:prstGeom>
          <a:ln w="28575">
            <a:solidFill>
              <a:srgbClr val="00B050"/>
            </a:solidFill>
          </a:ln>
        </p:spPr>
        <p:txBody>
          <a:bodyPr wrap="square">
            <a:spAutoFit/>
          </a:bodyPr>
          <a:lstStyle/>
          <a:p>
            <a:r>
              <a:rPr lang="en-US" sz="2800" dirty="0"/>
              <a:t>Interrogative sentence:</a:t>
            </a:r>
          </a:p>
          <a:p>
            <a:endParaRPr lang="en-US" sz="2800" dirty="0"/>
          </a:p>
          <a:p>
            <a:r>
              <a:rPr lang="en-US" sz="2800" dirty="0"/>
              <a:t>Will+ Subject+ be+ simple form of verb+ </a:t>
            </a:r>
            <a:r>
              <a:rPr lang="en-US" sz="2800" dirty="0" err="1"/>
              <a:t>ing</a:t>
            </a:r>
            <a:r>
              <a:rPr lang="en-US" sz="2800" dirty="0"/>
              <a:t>+ object +note of interrogation (?)</a:t>
            </a:r>
          </a:p>
          <a:p>
            <a:endParaRPr lang="en-US" sz="2800" dirty="0"/>
          </a:p>
          <a:p>
            <a:r>
              <a:rPr lang="en-US" sz="2800" dirty="0"/>
              <a:t>Example:</a:t>
            </a:r>
          </a:p>
          <a:p>
            <a:endParaRPr lang="en-US" sz="2800" dirty="0"/>
          </a:p>
          <a:p>
            <a:r>
              <a:rPr lang="en-US" sz="2800" dirty="0"/>
              <a:t>Will we be going to the fair? </a:t>
            </a:r>
            <a:endParaRPr lang="as-IN" sz="2800" dirty="0"/>
          </a:p>
          <a:p>
            <a:r>
              <a:rPr lang="en-US" sz="2800" dirty="0"/>
              <a:t>Will you be going to the office? </a:t>
            </a:r>
            <a:endParaRPr lang="as-IN" sz="2800" dirty="0"/>
          </a:p>
          <a:p>
            <a:r>
              <a:rPr lang="as-IN" sz="2800" dirty="0"/>
              <a:t> </a:t>
            </a:r>
          </a:p>
          <a:p>
            <a:r>
              <a:rPr lang="en-US" sz="2800" dirty="0"/>
              <a:t>Will he be helping you? </a:t>
            </a:r>
          </a:p>
        </p:txBody>
      </p:sp>
    </p:spTree>
    <p:extLst>
      <p:ext uri="{BB962C8B-B14F-4D97-AF65-F5344CB8AC3E}">
        <p14:creationId xmlns:p14="http://schemas.microsoft.com/office/powerpoint/2010/main" val="1942470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1101</Words>
  <Application>Microsoft Office PowerPoint</Application>
  <PresentationFormat>Widescreen</PresentationFormat>
  <Paragraphs>176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dc:creator>
  <cp:lastModifiedBy>Azad</cp:lastModifiedBy>
  <cp:revision>42</cp:revision>
  <dcterms:created xsi:type="dcterms:W3CDTF">2020-07-17T07:34:50Z</dcterms:created>
  <dcterms:modified xsi:type="dcterms:W3CDTF">2020-07-21T02:35:05Z</dcterms:modified>
</cp:coreProperties>
</file>