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76" r:id="rId4"/>
    <p:sldId id="321" r:id="rId5"/>
    <p:sldId id="281" r:id="rId6"/>
    <p:sldId id="263" r:id="rId7"/>
    <p:sldId id="385" r:id="rId8"/>
    <p:sldId id="386" r:id="rId9"/>
    <p:sldId id="383" r:id="rId10"/>
    <p:sldId id="396" r:id="rId11"/>
    <p:sldId id="395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44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2" autoAdjust="0"/>
    <p:restoredTop sz="90485" autoAdjust="0"/>
  </p:normalViewPr>
  <p:slideViewPr>
    <p:cSldViewPr snapToGrid="0" showGuides="1">
      <p:cViewPr varScale="1">
        <p:scale>
          <a:sx n="66" d="100"/>
          <a:sy n="66" d="100"/>
        </p:scale>
        <p:origin x="-774" y="-96"/>
      </p:cViewPr>
      <p:guideLst>
        <p:guide orient="horz" pos="194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16-Feb-21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4086" r="12097" b="4301"/>
          <a:stretch/>
        </p:blipFill>
        <p:spPr>
          <a:xfrm>
            <a:off x="0" y="1"/>
            <a:ext cx="1211376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0085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430220" y="1113575"/>
                <a:ext cx="10493360" cy="509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ABCDEFGH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 ।</a:t>
                </a:r>
              </a:p>
              <a:p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Δ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 এ  BC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⊥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Δ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AFC এ  FC 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⊥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 </a:t>
                </a:r>
                <a:r>
                  <a:rPr lang="en-US" sz="4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𝐴𝐹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𝐶𝐹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∴AF 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 </m:t>
                            </m:r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0" y="1113575"/>
                <a:ext cx="10493360" cy="5092035"/>
              </a:xfrm>
              <a:prstGeom prst="rect">
                <a:avLst/>
              </a:prstGeom>
              <a:blipFill>
                <a:blip r:embed="rId2"/>
                <a:stretch>
                  <a:fillRect l="-2092" t="-2036" b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4979195" y="5369689"/>
                <a:ext cx="7770612" cy="115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ঘনবস্তুটির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 </m:t>
                            </m:r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195" y="5369689"/>
                <a:ext cx="7770612" cy="1156047"/>
              </a:xfrm>
              <a:prstGeom prst="rect">
                <a:avLst/>
              </a:prstGeom>
              <a:blipFill>
                <a:blip r:embed="rId3"/>
                <a:stretch>
                  <a:fillRect l="-2431" b="-1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99" t="84836" r="-2696" b="2476"/>
          <a:stretch/>
        </p:blipFill>
        <p:spPr>
          <a:xfrm>
            <a:off x="7428831" y="469303"/>
            <a:ext cx="4528496" cy="34253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20611"/>
            <a:ext cx="747434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8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7264" y="9778180"/>
            <a:ext cx="571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088" y="871817"/>
            <a:ext cx="7565792" cy="378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854" y="4313118"/>
            <a:ext cx="760237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0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42451" y="847397"/>
                <a:ext cx="11577483" cy="6060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মনে করি, আয়তাকার ঘনবস্তুর দৈর্ঘ্য(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>a)=25</a:t>
                </a:r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 সে,মি </a:t>
                </a:r>
                <a:endParaRPr lang="en-US" sz="4000" dirty="0" smtClean="0">
                  <a:latin typeface="Ebrima"/>
                  <a:ea typeface="Ebrima"/>
                  <a:cs typeface="NikoshBAN" pitchFamily="2" charset="0"/>
                </a:endParaRPr>
              </a:p>
              <a:p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প্রস্থ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>(b)=20</a:t>
                </a:r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সে,মি</a:t>
                </a:r>
                <a:r>
                  <a:rPr lang="en-US" sz="4000" dirty="0">
                    <a:latin typeface="Ebrima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latin typeface="Ebrima"/>
                    <a:ea typeface="Ebrima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/>
                </a:r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উচ্চতা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>(c)=15</a:t>
                </a:r>
                <a:r>
                  <a:rPr lang="bn-IN" sz="4000" dirty="0" smtClean="0">
                    <a:latin typeface="Ebrima"/>
                    <a:ea typeface="Ebrima"/>
                    <a:cs typeface="NikoshBAN" pitchFamily="2" charset="0"/>
                  </a:rPr>
                  <a:t> সে,মি</a:t>
                </a:r>
              </a:p>
              <a:p>
                <a:r>
                  <a:rPr lang="en-US" sz="4000" dirty="0" err="1" smtClean="0">
                    <a:latin typeface="Ebrima"/>
                    <a:ea typeface="Ebrima"/>
                    <a:cs typeface="NikoshBAN" pitchFamily="2" charset="0"/>
                  </a:rPr>
                  <a:t>আমরা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latin typeface="Ebrima"/>
                    <a:ea typeface="Ebrima"/>
                    <a:cs typeface="NikoshBAN" pitchFamily="2" charset="0"/>
                  </a:rPr>
                  <a:t>জানি</a:t>
                </a:r>
                <a:r>
                  <a:rPr lang="en-US" sz="4000" dirty="0" smtClean="0">
                    <a:latin typeface="Ebrima"/>
                    <a:ea typeface="Ebrima"/>
                    <a:cs typeface="NikoshBAN" pitchFamily="2" charset="0"/>
                  </a:rPr>
                  <a:t>,</a:t>
                </a:r>
              </a:p>
              <a:p>
                <a:r>
                  <a:rPr lang="bn-BD" sz="4000" dirty="0" smtClean="0">
                    <a:latin typeface="Ebrima"/>
                    <a:ea typeface="Ebrima"/>
                    <a:cs typeface="NikoshBAN" pitchFamily="2" charset="0"/>
                  </a:rPr>
                  <a:t/>
                </a:r>
                <a:r>
                  <a:rPr lang="bn-BD" sz="4000" dirty="0">
                    <a:latin typeface="Ebrima"/>
                    <a:ea typeface="Ebrima"/>
                    <a:cs typeface="NikoshBAN" pitchFamily="2" charset="0"/>
                  </a:rPr>
                  <a:t>ঘন বস্তুর কর্ণের দৈর্ঘ্য=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  <m:r>
                      <a:rPr lang="bn-IN" sz="4000" b="0" i="0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 </m:t>
                    </m:r>
                    <m:r>
                      <a:rPr lang="bn-IN" sz="4000" b="0" i="0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সে</m:t>
                    </m:r>
                    <m:r>
                      <a:rPr lang="bn-IN" sz="4000" b="0" i="0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BD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>মিটার </a:t>
                </a:r>
                <a:endParaRPr lang="bn-BD" sz="4000" dirty="0">
                  <a:latin typeface="NikoshBAN" pitchFamily="2" charset="0"/>
                  <a:ea typeface="Ebrima"/>
                  <a:cs typeface="NikoshBAN" pitchFamily="2" charset="0"/>
                </a:endParaRPr>
              </a:p>
              <a:p>
                <a:r>
                  <a:rPr lang="bn-BD" sz="4000" dirty="0">
                    <a:latin typeface="NikoshBAN" pitchFamily="2" charset="0"/>
                    <a:ea typeface="Ebrima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bn-IN" sz="4000" b="0" i="0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Ebrima"/>
                            <a:ea typeface="Ebrima"/>
                            <a:cs typeface="Ebrim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Ebrima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</m:oMath>
                </a14:m>
                <a:r>
                  <a:rPr lang="bn-BD" sz="4000" dirty="0">
                    <a:latin typeface="NikoshBAN" pitchFamily="2" charset="0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>সে,</a:t>
                </a:r>
                <a:r>
                  <a:rPr lang="bn-BD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>মিটার</a:t>
                </a:r>
                <a:endParaRPr lang="bn-BD" sz="4000" dirty="0">
                  <a:latin typeface="NikoshBAN" pitchFamily="2" charset="0"/>
                  <a:ea typeface="Ebrima"/>
                  <a:cs typeface="NikoshBAN" pitchFamily="2" charset="0"/>
                </a:endParaRPr>
              </a:p>
              <a:p>
                <a:r>
                  <a:rPr lang="bn-BD" sz="4000" dirty="0">
                    <a:latin typeface="NikoshBAN" pitchFamily="2" charset="0"/>
                    <a:ea typeface="Ebrima"/>
                    <a:cs typeface="NikoshBAN" pitchFamily="2" charset="0"/>
                  </a:rPr>
                  <a:t>=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625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400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225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> সে,</a:t>
                </a:r>
                <a:r>
                  <a:rPr lang="bn-BD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>মিটার </a:t>
                </a:r>
                <a:r>
                  <a:rPr lang="en-US" sz="4000" dirty="0" smtClean="0">
                    <a:latin typeface="NikoshBAN" pitchFamily="2" charset="0"/>
                    <a:ea typeface="Ebrima"/>
                    <a:cs typeface="NikoshBAN" pitchFamily="2" charset="0"/>
                  </a:rPr>
                  <a:t/>
                </a:r>
                <a:endParaRPr lang="bn-BD" sz="4000" dirty="0">
                  <a:latin typeface="NikoshBAN" pitchFamily="2" charset="0"/>
                  <a:ea typeface="Ebrima"/>
                  <a:cs typeface="NikoshBAN" pitchFamily="2" charset="0"/>
                </a:endParaRPr>
              </a:p>
              <a:p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1250</m:t>
                        </m:r>
                      </m:e>
                    </m:rad>
                  </m:oMath>
                </a14:m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Ebrima"/>
                    <a:cs typeface="NikoshBAN" pitchFamily="2" charset="0"/>
                  </a:rPr>
                  <a:t>সে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,</a:t>
                </a:r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</a:p>
              <a:p>
                <a:r>
                  <a:rPr lang="en-US" sz="4000" dirty="0" smtClean="0">
                    <a:latin typeface="Vindabody"/>
                    <a:ea typeface="Ebrima"/>
                    <a:cs typeface="+mj-cs"/>
                  </a:rPr>
                  <a:t>=35.363 </a:t>
                </a:r>
                <a:r>
                  <a:rPr lang="en-US" sz="40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সে,মিটার</a:t>
                </a:r>
                <a:r>
                  <a:rPr lang="en-US" sz="40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(</a:t>
                </a:r>
                <a:r>
                  <a:rPr lang="en-US" sz="40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BD" sz="4000" dirty="0" smtClean="0">
                    <a:latin typeface="Vindabody"/>
                    <a:ea typeface="Ebrima"/>
                    <a:cs typeface="+mj-cs"/>
                  </a:rPr>
                  <a:t>(</a:t>
                </a:r>
                <a:r>
                  <a:rPr lang="en-US" sz="4000" dirty="0">
                    <a:latin typeface="Vindabody"/>
                    <a:ea typeface="Ebrima"/>
                    <a:cs typeface="+mj-cs"/>
                  </a:rPr>
                  <a:t>Ans</a:t>
                </a:r>
                <a:r>
                  <a:rPr lang="en-US" sz="4000" dirty="0" smtClean="0">
                    <a:latin typeface="Vindabody"/>
                    <a:ea typeface="Ebrima"/>
                    <a:cs typeface="+mj-cs"/>
                  </a:rPr>
                  <a:t>.) </a:t>
                </a:r>
                <a:r>
                  <a:rPr lang="en-US" sz="4000" dirty="0">
                    <a:latin typeface="Vindabody"/>
                    <a:ea typeface="Ebrima"/>
                  </a:rPr>
                  <a:t>35.363 </a:t>
                </a:r>
                <a:r>
                  <a:rPr lang="en-US" sz="4000" dirty="0" err="1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সে,মিটার</a:t>
                </a:r>
                <a:r>
                  <a:rPr lang="en-US" sz="4000" dirty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(</a:t>
                </a:r>
                <a:r>
                  <a:rPr lang="en-US" sz="4000" dirty="0" err="1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)</a:t>
                </a:r>
                <a:endParaRPr lang="en-US" sz="4000" dirty="0">
                  <a:latin typeface="NikoshBAN" panose="02000000000000000000" pitchFamily="2" charset="0"/>
                  <a:ea typeface="Ebrim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1" y="847397"/>
                <a:ext cx="11577483" cy="6060955"/>
              </a:xfrm>
              <a:prstGeom prst="rect">
                <a:avLst/>
              </a:prstGeom>
              <a:blipFill>
                <a:blip r:embed="rId2"/>
                <a:stretch>
                  <a:fillRect l="-1896" t="-2414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50169" y="277836"/>
            <a:ext cx="752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700807" y="1386840"/>
            <a:ext cx="379216" cy="1551383"/>
          </a:xfrm>
          <a:custGeom>
            <a:avLst/>
            <a:gdLst>
              <a:gd name="connsiteX0" fmla="*/ 202421 w 379216"/>
              <a:gd name="connsiteY0" fmla="*/ 58705 h 1551383"/>
              <a:gd name="connsiteX1" fmla="*/ 4301 w 379216"/>
              <a:gd name="connsiteY1" fmla="*/ 165385 h 1551383"/>
              <a:gd name="connsiteX2" fmla="*/ 370061 w 379216"/>
              <a:gd name="connsiteY2" fmla="*/ 1460785 h 1551383"/>
              <a:gd name="connsiteX3" fmla="*/ 232901 w 379216"/>
              <a:gd name="connsiteY3" fmla="*/ 1338865 h 15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6" h="1551383">
                <a:moveTo>
                  <a:pt x="202421" y="58705"/>
                </a:moveTo>
                <a:cubicBezTo>
                  <a:pt x="89391" y="-4795"/>
                  <a:pt x="-23639" y="-68295"/>
                  <a:pt x="4301" y="165385"/>
                </a:cubicBezTo>
                <a:cubicBezTo>
                  <a:pt x="32241" y="399065"/>
                  <a:pt x="331961" y="1265205"/>
                  <a:pt x="370061" y="1460785"/>
                </a:cubicBezTo>
                <a:cubicBezTo>
                  <a:pt x="408161" y="1656365"/>
                  <a:pt x="320531" y="1497615"/>
                  <a:pt x="232901" y="1338865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874520" y="4213088"/>
            <a:ext cx="3331661" cy="1317557"/>
          </a:xfrm>
          <a:prstGeom prst="flowChartProcess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1" t="11601" r="16875" b="10407"/>
          <a:stretch/>
        </p:blipFill>
        <p:spPr>
          <a:xfrm>
            <a:off x="6287254" y="733366"/>
            <a:ext cx="1327356" cy="2462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0" t="13866" r="1015" b="10798"/>
          <a:stretch/>
        </p:blipFill>
        <p:spPr>
          <a:xfrm>
            <a:off x="3161863" y="760613"/>
            <a:ext cx="1268361" cy="23744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4" b="13483"/>
          <a:stretch/>
        </p:blipFill>
        <p:spPr>
          <a:xfrm>
            <a:off x="3161863" y="1386840"/>
            <a:ext cx="3550920" cy="2062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162" y="2197276"/>
            <a:ext cx="3910192" cy="10972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682" y="509935"/>
            <a:ext cx="3910192" cy="10972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4" b="13483"/>
          <a:stretch/>
        </p:blipFill>
        <p:spPr>
          <a:xfrm>
            <a:off x="3743954" y="847991"/>
            <a:ext cx="3550920" cy="2062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1640" y="3024651"/>
            <a:ext cx="2507472" cy="8490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478" y="5003035"/>
            <a:ext cx="3116266" cy="1055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6" y="3294555"/>
            <a:ext cx="2786547" cy="9435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" b="20292"/>
          <a:stretch/>
        </p:blipFill>
        <p:spPr>
          <a:xfrm>
            <a:off x="566202" y="-80127"/>
            <a:ext cx="10017542" cy="8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26003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41627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35339 -0.0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5964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7513 0.5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208 L 0.0806 0.45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8" y="3134606"/>
            <a:ext cx="11267768" cy="15986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37411" y="503903"/>
            <a:ext cx="5428635" cy="2715794"/>
            <a:chOff x="3095932" y="1167580"/>
            <a:chExt cx="5428635" cy="2715794"/>
          </a:xfrm>
        </p:grpSpPr>
        <p:sp>
          <p:nvSpPr>
            <p:cNvPr id="2" name="Cube 1"/>
            <p:cNvSpPr/>
            <p:nvPr/>
          </p:nvSpPr>
          <p:spPr>
            <a:xfrm>
              <a:off x="3095932" y="1197075"/>
              <a:ext cx="4617474" cy="2165555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57600" y="1167580"/>
              <a:ext cx="4055806" cy="16641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095932" y="2831689"/>
              <a:ext cx="561668" cy="50144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82464" y="1827569"/>
              <a:ext cx="13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0513" y="3042837"/>
              <a:ext cx="13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23005" y="3298599"/>
              <a:ext cx="13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16" t="10107" r="48354" b="53576"/>
            <a:stretch/>
          </p:blipFill>
          <p:spPr>
            <a:xfrm>
              <a:off x="3976942" y="1981323"/>
              <a:ext cx="2634228" cy="58538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0" t="5789" r="15545" b="17654"/>
          <a:stretch/>
        </p:blipFill>
        <p:spPr>
          <a:xfrm>
            <a:off x="376083" y="4903971"/>
            <a:ext cx="10943303" cy="1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24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t="14855" r="6390" b="37675"/>
          <a:stretch/>
        </p:blipFill>
        <p:spPr>
          <a:xfrm>
            <a:off x="655074" y="593621"/>
            <a:ext cx="3347884" cy="766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208" y="416641"/>
            <a:ext cx="7565792" cy="378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" r="3873" b="20471"/>
          <a:stretch/>
        </p:blipFill>
        <p:spPr>
          <a:xfrm>
            <a:off x="398206" y="4202585"/>
            <a:ext cx="11651226" cy="16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3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9" t="14721" r="8218" b="33048"/>
          <a:stretch/>
        </p:blipFill>
        <p:spPr>
          <a:xfrm>
            <a:off x="243840" y="163133"/>
            <a:ext cx="5309419" cy="63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" y="794802"/>
            <a:ext cx="1153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সমাধানঃমনে করি, আয়তাকার ঘন বস্তুর  দৈর্ঘ্য,</a:t>
            </a:r>
            <a:r>
              <a:rPr lang="en-US" sz="3600" dirty="0" smtClean="0">
                <a:latin typeface="Vindabody"/>
                <a:ea typeface="Ebrima"/>
                <a:cs typeface="+mj-cs"/>
              </a:rPr>
              <a:t>a=25 </a:t>
            </a:r>
            <a:r>
              <a:rPr lang="en-US" sz="3600" dirty="0" err="1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মিটারপ্রস্থ,</a:t>
            </a:r>
            <a:endParaRPr lang="bn-IN" sz="3600" dirty="0" smtClean="0">
              <a:latin typeface="NikoshBAN" panose="02000000000000000000" pitchFamily="2" charset="0"/>
              <a:ea typeface="Ebrima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Vindabody"/>
                <a:ea typeface="Ebrima"/>
                <a:cs typeface="+mj-cs"/>
              </a:rPr>
              <a:t> </a:t>
            </a:r>
            <a:r>
              <a:rPr lang="en-US" sz="3600" dirty="0" smtClean="0">
                <a:latin typeface="Vindabody"/>
                <a:ea typeface="Ebrima"/>
                <a:cs typeface="+mj-cs"/>
              </a:rPr>
              <a:t>b=20 </a:t>
            </a:r>
            <a:r>
              <a:rPr lang="en-US" sz="3600" dirty="0" err="1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মিটার </a:t>
            </a:r>
            <a:r>
              <a:rPr lang="bn-BD" sz="3600" dirty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এবং উচ্চতা,</a:t>
            </a:r>
            <a:r>
              <a:rPr lang="en-US" sz="3600" dirty="0" smtClean="0">
                <a:latin typeface="Vindabody"/>
                <a:ea typeface="Ebrima"/>
                <a:cs typeface="+mj-cs"/>
              </a:rPr>
              <a:t>c=15 </a:t>
            </a:r>
            <a:r>
              <a:rPr lang="en-US" sz="3600" dirty="0" err="1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মিটার</a:t>
            </a:r>
            <a:endParaRPr lang="bn-BD" sz="3600" dirty="0">
              <a:latin typeface="NikoshBAN" panose="02000000000000000000" pitchFamily="2" charset="0"/>
              <a:ea typeface="Ebrima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আয়তাকার ঘন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তলের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ক্ষেত্রফল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en-US" sz="3600" dirty="0" smtClean="0">
                <a:latin typeface="Ebrima"/>
                <a:ea typeface="Ebrima"/>
                <a:cs typeface="Ebrima"/>
              </a:rPr>
              <a:t>2</a:t>
            </a:r>
            <a:r>
              <a:rPr lang="en-US" sz="3600" dirty="0" smtClean="0">
                <a:latin typeface="NikoshBAN" pitchFamily="2" charset="0"/>
                <a:ea typeface="Ebrima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ea typeface="Ebrima"/>
                <a:cs typeface="NikoshBAN" pitchFamily="2" charset="0"/>
              </a:rPr>
              <a:t>ab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en-US" sz="3600" dirty="0" err="1" smtClean="0">
                <a:latin typeface="NikoshBAN" pitchFamily="2" charset="0"/>
                <a:ea typeface="Ebrima"/>
                <a:cs typeface="NikoshBAN" pitchFamily="2" charset="0"/>
              </a:rPr>
              <a:t>bc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en-US" sz="3600" dirty="0" smtClean="0">
                <a:latin typeface="NikoshBAN" pitchFamily="2" charset="0"/>
                <a:ea typeface="Ebrima"/>
                <a:cs typeface="NikoshBAN" pitchFamily="2" charset="0"/>
              </a:rPr>
              <a:t>ca</a:t>
            </a:r>
            <a:r>
              <a:rPr lang="en-US" sz="3600" dirty="0">
                <a:latin typeface="NikoshBAN" pitchFamily="2" charset="0"/>
                <a:ea typeface="Ebrima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বর্গ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=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২(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২৫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২০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২০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১৫</a:t>
            </a:r>
            <a:r>
              <a:rPr lang="en-US" sz="3600" dirty="0" smtClean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১৫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২৫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) বর্গ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=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২(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৫০০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৩০০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৩৭৫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) বর্গ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=২ </a:t>
            </a:r>
            <a:r>
              <a:rPr lang="en-US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ea typeface="Ebrima"/>
                <a:cs typeface="NikoshBAN" panose="02000000000000000000" pitchFamily="2" charset="0"/>
              </a:rPr>
              <a:t>১১৭৫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বর্গ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২৩৫০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বর্গ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 </a:t>
            </a:r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(</a:t>
            </a:r>
            <a:r>
              <a:rPr lang="en-US" sz="3600" dirty="0">
                <a:latin typeface="Ebrima"/>
                <a:ea typeface="Ebrima"/>
                <a:cs typeface="Ebrima"/>
              </a:rPr>
              <a:t>Ans.)</a:t>
            </a:r>
            <a:endParaRPr lang="bn-BD" sz="3600" dirty="0">
              <a:latin typeface="Ebrima"/>
              <a:ea typeface="Ebrima"/>
              <a:cs typeface="Ebrima"/>
            </a:endParaRPr>
          </a:p>
          <a:p>
            <a:r>
              <a:rPr lang="bn-BD" sz="4000" b="1" dirty="0" smtClean="0">
                <a:latin typeface="Ebrima"/>
                <a:ea typeface="Ebrima"/>
                <a:cs typeface="NikoshBAN" pitchFamily="2" charset="0"/>
              </a:rPr>
              <a:t>এবং </a:t>
            </a:r>
            <a:r>
              <a:rPr lang="bn-BD" sz="4000" b="1" dirty="0">
                <a:latin typeface="Ebrima"/>
                <a:ea typeface="Ebrima"/>
                <a:cs typeface="NikoshBAN" pitchFamily="2" charset="0"/>
              </a:rPr>
              <a:t>ঘন বস্তুর আয়তন=</a:t>
            </a:r>
            <a:r>
              <a:rPr lang="en-US" sz="3600" dirty="0" err="1">
                <a:latin typeface="NikoshBAN" pitchFamily="2" charset="0"/>
                <a:ea typeface="Ebrima"/>
                <a:cs typeface="NikoshBAN" pitchFamily="2" charset="0"/>
              </a:rPr>
              <a:t>abc</a:t>
            </a:r>
            <a:r>
              <a:rPr lang="bn-BD" sz="3600" dirty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ঘন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 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 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=(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২৫</a:t>
            </a:r>
            <a:r>
              <a:rPr lang="en-US" sz="3600" dirty="0" smtClean="0">
                <a:latin typeface="Ebrima"/>
                <a:ea typeface="Ebrima"/>
                <a:cs typeface="Ebrima"/>
              </a:rPr>
              <a:t>x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২০</a:t>
            </a:r>
            <a:r>
              <a:rPr lang="en-US" sz="3600" dirty="0" smtClean="0">
                <a:latin typeface="Ebrima"/>
                <a:ea typeface="Ebrima"/>
                <a:cs typeface="Ebrima"/>
              </a:rPr>
              <a:t>x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১৫</a:t>
            </a:r>
            <a:r>
              <a:rPr lang="en-US" sz="3600" dirty="0" smtClean="0">
                <a:latin typeface="NikoshBAN" pitchFamily="2" charset="0"/>
                <a:ea typeface="Ebrima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ঘন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৭৫০০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 ঘন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সে,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মিটার</a:t>
            </a:r>
            <a:r>
              <a:rPr lang="bn-IN" sz="3600" dirty="0" smtClean="0">
                <a:latin typeface="NikoshBAN" pitchFamily="2" charset="0"/>
                <a:ea typeface="Ebrima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Ebrima"/>
                <a:cs typeface="NikoshBAN" pitchFamily="2" charset="0"/>
              </a:rPr>
              <a:t>(</a:t>
            </a:r>
            <a:r>
              <a:rPr lang="en-US" sz="3600" dirty="0">
                <a:latin typeface="Ebrima"/>
                <a:ea typeface="Ebrima"/>
                <a:cs typeface="Ebrima"/>
              </a:rPr>
              <a:t>Ans</a:t>
            </a:r>
            <a:r>
              <a:rPr lang="en-US" sz="3600" dirty="0" smtClean="0">
                <a:latin typeface="Ebrima"/>
                <a:ea typeface="Ebrima"/>
                <a:cs typeface="Ebrima"/>
              </a:rPr>
              <a:t>.)</a:t>
            </a:r>
            <a:r>
              <a:rPr lang="bn-IN" sz="3600" dirty="0" smtClean="0">
                <a:latin typeface="Ebrima"/>
                <a:ea typeface="Ebrima"/>
                <a:cs typeface="Ebrima"/>
              </a:rPr>
              <a:t> </a:t>
            </a:r>
            <a:endParaRPr lang="bn-BD" sz="3600" dirty="0">
              <a:latin typeface="NikoshBAN" pitchFamily="2" charset="0"/>
              <a:ea typeface="Ebrim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087" y="1858526"/>
            <a:ext cx="4066819" cy="20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63" r="769" b="3602"/>
          <a:stretch/>
        </p:blipFill>
        <p:spPr>
          <a:xfrm>
            <a:off x="612059" y="221226"/>
            <a:ext cx="4299154" cy="2168014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H="1">
            <a:off x="1633385" y="946307"/>
            <a:ext cx="2256501" cy="9717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8500" y="2389240"/>
            <a:ext cx="11633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AC=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BCFG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BF=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4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" t="14066" r="51790" b="35324"/>
          <a:stretch/>
        </p:blipFill>
        <p:spPr>
          <a:xfrm>
            <a:off x="4126001" y="442452"/>
            <a:ext cx="3284690" cy="9331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36596" y="1655239"/>
            <a:ext cx="3880757" cy="1918667"/>
            <a:chOff x="8311243" y="1567543"/>
            <a:chExt cx="3880757" cy="1918667"/>
          </a:xfrm>
        </p:grpSpPr>
        <p:grpSp>
          <p:nvGrpSpPr>
            <p:cNvPr id="8" name="Group 7"/>
            <p:cNvGrpSpPr/>
            <p:nvPr/>
          </p:nvGrpSpPr>
          <p:grpSpPr>
            <a:xfrm>
              <a:off x="8311243" y="1567543"/>
              <a:ext cx="2645228" cy="1518558"/>
              <a:chOff x="8311243" y="1567543"/>
              <a:chExt cx="2645228" cy="1518558"/>
            </a:xfrm>
          </p:grpSpPr>
          <p:sp>
            <p:nvSpPr>
              <p:cNvPr id="3" name="Cube 2"/>
              <p:cNvSpPr/>
              <p:nvPr/>
            </p:nvSpPr>
            <p:spPr>
              <a:xfrm>
                <a:off x="8311243" y="1567543"/>
                <a:ext cx="2645228" cy="1518558"/>
              </a:xfrm>
              <a:prstGeom prst="cube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686800" y="1567543"/>
                <a:ext cx="2269671" cy="11430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8311243" y="2710543"/>
                <a:ext cx="375557" cy="375557"/>
              </a:xfrm>
              <a:prstGeom prst="line">
                <a:avLst/>
              </a:prstGeom>
              <a:ln w="190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0474776" y="2873770"/>
              <a:ext cx="1616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Vindabody"/>
                  <a:cs typeface="NikoshBAN" panose="02000000000000000000" pitchFamily="2" charset="0"/>
                </a:rPr>
                <a:t>4.5 </a:t>
              </a:r>
              <a:r>
                <a:rPr lang="en-US" sz="20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000" dirty="0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46228" y="2139043"/>
              <a:ext cx="154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Vindabody"/>
                  <a:cs typeface="NikoshBAN" panose="02000000000000000000" pitchFamily="2" charset="0"/>
                </a:rPr>
                <a:t>12 </a:t>
              </a:r>
              <a:r>
                <a:rPr lang="en-US" sz="20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000" dirty="0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99021" y="3086100"/>
              <a:ext cx="1616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Vindabody"/>
                  <a:cs typeface="NikoshBAN" panose="02000000000000000000" pitchFamily="2" charset="0"/>
                </a:rPr>
                <a:t>16 </a:t>
              </a:r>
              <a:r>
                <a:rPr lang="en-US" sz="20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000" dirty="0" smtClean="0">
                <a:latin typeface="Vindabody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951" y="3853543"/>
            <a:ext cx="11830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5991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31" t="2260" r="8136" b="22034"/>
          <a:stretch/>
        </p:blipFill>
        <p:spPr>
          <a:xfrm>
            <a:off x="436759" y="72195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16 February 2021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4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2013155" y="1166211"/>
            <a:ext cx="8482909" cy="4975423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166211"/>
            <a:ext cx="7371864" cy="382333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92342" y="4951728"/>
            <a:ext cx="1031858" cy="115208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5499" y="7387194"/>
            <a:ext cx="2465620" cy="13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302" y="7974814"/>
            <a:ext cx="2465620" cy="13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4115" y="2423885"/>
            <a:ext cx="6037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পাঠঃ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পরিমিতি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(ঘনবস্তু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১৬/০২/২০২১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7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6" t="6554" r="6309" b="33290"/>
          <a:stretch/>
        </p:blipFill>
        <p:spPr>
          <a:xfrm>
            <a:off x="2069083" y="5666913"/>
            <a:ext cx="7633855" cy="872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0" t="7950" r="3630" b="4806"/>
          <a:stretch/>
        </p:blipFill>
        <p:spPr>
          <a:xfrm>
            <a:off x="1120877" y="907638"/>
            <a:ext cx="2227006" cy="163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743" y="300855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353" y="747097"/>
            <a:ext cx="2590800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9" t="7143" r="11125" b="9908"/>
          <a:stretch/>
        </p:blipFill>
        <p:spPr>
          <a:xfrm>
            <a:off x="9510250" y="3917974"/>
            <a:ext cx="2227006" cy="1327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5" t="8686" r="14813" b="15088"/>
          <a:stretch/>
        </p:blipFill>
        <p:spPr>
          <a:xfrm>
            <a:off x="680975" y="2640086"/>
            <a:ext cx="4655128" cy="2555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3" t="13045" r="8350" b="14975"/>
          <a:stretch/>
        </p:blipFill>
        <p:spPr>
          <a:xfrm>
            <a:off x="5789666" y="2442789"/>
            <a:ext cx="3267021" cy="31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7" t="19127" r="17485" b="35693"/>
          <a:stretch/>
        </p:blipFill>
        <p:spPr>
          <a:xfrm>
            <a:off x="104051" y="72941"/>
            <a:ext cx="5331418" cy="116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417" y="1199196"/>
            <a:ext cx="7415645" cy="5560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5601" y="2032337"/>
            <a:ext cx="4920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66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309" y="1873045"/>
            <a:ext cx="10222420" cy="423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- - -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।আয়তাকার ঘনবস্তু কী তা বলতে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আয়তাকার ঘনবস্তুর কর্ণের দৈর্ঘ্য নির্ণয় করতে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আয়তকার ঘনবস্তুর সমগ্র তলের ক্ষেত্রফল নির্ণয়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ata 29"/>
          <p:cNvSpPr/>
          <p:nvPr/>
        </p:nvSpPr>
        <p:spPr>
          <a:xfrm>
            <a:off x="664796" y="1338836"/>
            <a:ext cx="3489960" cy="1979550"/>
          </a:xfrm>
          <a:prstGeom prst="flowChartInputOutpu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00917" y="2608007"/>
            <a:ext cx="1630803" cy="1699665"/>
            <a:chOff x="700917" y="2608007"/>
            <a:chExt cx="1630803" cy="1699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cxnSp>
          <p:nvCxnSpPr>
            <p:cNvPr id="34" name="Straight Connector 33"/>
            <p:cNvCxnSpPr/>
            <p:nvPr/>
          </p:nvCxnSpPr>
          <p:spPr>
            <a:xfrm>
              <a:off x="1417320" y="2608007"/>
              <a:ext cx="914400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479954" y="3460956"/>
              <a:ext cx="769432" cy="846716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180" y="3393272"/>
              <a:ext cx="914400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00917" y="2608007"/>
              <a:ext cx="796704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>
            <a:off x="6700807" y="1386840"/>
            <a:ext cx="379216" cy="1551383"/>
          </a:xfrm>
          <a:custGeom>
            <a:avLst/>
            <a:gdLst>
              <a:gd name="connsiteX0" fmla="*/ 202421 w 379216"/>
              <a:gd name="connsiteY0" fmla="*/ 58705 h 1551383"/>
              <a:gd name="connsiteX1" fmla="*/ 4301 w 379216"/>
              <a:gd name="connsiteY1" fmla="*/ 165385 h 1551383"/>
              <a:gd name="connsiteX2" fmla="*/ 370061 w 379216"/>
              <a:gd name="connsiteY2" fmla="*/ 1460785 h 1551383"/>
              <a:gd name="connsiteX3" fmla="*/ 232901 w 379216"/>
              <a:gd name="connsiteY3" fmla="*/ 1338865 h 15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6" h="1551383">
                <a:moveTo>
                  <a:pt x="202421" y="58705"/>
                </a:moveTo>
                <a:cubicBezTo>
                  <a:pt x="89391" y="-4795"/>
                  <a:pt x="-23639" y="-68295"/>
                  <a:pt x="4301" y="165385"/>
                </a:cubicBezTo>
                <a:cubicBezTo>
                  <a:pt x="32241" y="399065"/>
                  <a:pt x="331961" y="1265205"/>
                  <a:pt x="370061" y="1460785"/>
                </a:cubicBezTo>
                <a:cubicBezTo>
                  <a:pt x="408161" y="1656365"/>
                  <a:pt x="320531" y="1497615"/>
                  <a:pt x="232901" y="1338865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874520" y="4213088"/>
            <a:ext cx="3331661" cy="1317557"/>
          </a:xfrm>
          <a:prstGeom prst="flowChartProcess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7094771" y="2039883"/>
            <a:ext cx="567465" cy="2222714"/>
          </a:xfrm>
          <a:prstGeom prst="cube">
            <a:avLst>
              <a:gd name="adj" fmla="val 1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993968" y="2024547"/>
            <a:ext cx="567465" cy="2222714"/>
          </a:xfrm>
          <a:prstGeom prst="cub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3986340" y="2575632"/>
            <a:ext cx="3084431" cy="1682907"/>
          </a:xfrm>
          <a:prstGeom prst="cube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4578792" y="2035737"/>
            <a:ext cx="3084431" cy="1682907"/>
          </a:xfrm>
          <a:prstGeom prst="cube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3975462" y="3685146"/>
            <a:ext cx="3687267" cy="584477"/>
          </a:xfrm>
          <a:prstGeom prst="cub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4009044" y="2044065"/>
            <a:ext cx="3668268" cy="539807"/>
          </a:xfrm>
          <a:prstGeom prst="cub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547" y="2310969"/>
            <a:ext cx="4315261" cy="2218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7" t="6072" r="28476" b="15417"/>
          <a:stretch/>
        </p:blipFill>
        <p:spPr>
          <a:xfrm>
            <a:off x="4941480" y="2608007"/>
            <a:ext cx="1858387" cy="12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8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30169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2422 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22422 0.38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26901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35547 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854 0.0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2" grpId="0" animBg="1"/>
      <p:bldP spid="43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2" t="22042" r="20310" b="39159"/>
          <a:stretch/>
        </p:blipFill>
        <p:spPr>
          <a:xfrm>
            <a:off x="3999324" y="385824"/>
            <a:ext cx="3966883" cy="870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907" y="2727496"/>
            <a:ext cx="851075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69" y="2434692"/>
            <a:ext cx="10586861" cy="22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5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6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288</Words>
  <Application>Microsoft Office PowerPoint</Application>
  <PresentationFormat>Custom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1011</cp:revision>
  <dcterms:created xsi:type="dcterms:W3CDTF">2020-06-04T05:53:30Z</dcterms:created>
  <dcterms:modified xsi:type="dcterms:W3CDTF">2021-02-16T14:56:23Z</dcterms:modified>
</cp:coreProperties>
</file>