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315" r:id="rId2"/>
    <p:sldId id="313" r:id="rId3"/>
    <p:sldId id="321" r:id="rId4"/>
    <p:sldId id="259" r:id="rId5"/>
    <p:sldId id="305" r:id="rId6"/>
    <p:sldId id="260" r:id="rId7"/>
    <p:sldId id="264" r:id="rId8"/>
    <p:sldId id="308" r:id="rId9"/>
    <p:sldId id="323" r:id="rId10"/>
    <p:sldId id="304" r:id="rId11"/>
    <p:sldId id="286" r:id="rId12"/>
    <p:sldId id="283" r:id="rId13"/>
    <p:sldId id="284" r:id="rId14"/>
    <p:sldId id="279" r:id="rId15"/>
    <p:sldId id="290" r:id="rId16"/>
    <p:sldId id="293" r:id="rId17"/>
    <p:sldId id="294" r:id="rId18"/>
    <p:sldId id="296" r:id="rId19"/>
    <p:sldId id="266" r:id="rId20"/>
    <p:sldId id="267" r:id="rId21"/>
    <p:sldId id="3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75DC5-5285-4172-A62E-5D2B3E8B413F}" type="datetimeFigureOut">
              <a:rPr lang="en-AU" smtClean="0"/>
              <a:pPr/>
              <a:t>16/02/2021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CFAC-5BCC-483E-A5DE-400E5912F4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5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pages/%E0%A6%A4%E0%A7%8B%E0%A6%AE%E0%A6%B0%E0%A6%BE-%E0%A6%B8%E0%A6%BE%E0%A6%B2%E0%A6%BE%E0%A6%A4-%E0%A6%95%E0%A6%BE%E0%A7%9F%E0%A7%87%E0%A6%AE-%E0%A6%95%E0%A6%B0-%E0%A6%93-%E0%A6%AF%E0%A6%BE%E0%A6%95%E0%A6%BE%E0%A6%A4-%E0%A6%A6%E0%A6%BE%E0%A6%93-%E0%A6%8F%E0%A6%AC%E0%A6%82-%E0%A6%B0%E0%A7%81%E0%A6%95%E0%A7%81%E0%A6%95%E0%A6%BE%E0%A6%B0%E0%A7%80%E0%A6%A6%E0%A7%87%E0%A6%B0-%E0%A6%B8%E0%A6%BE%E0%A6%A5%E0%A7%87-%E0%A6%B0%E0%A7%81%E0%A6%95%E0%A7%81-%E0%A6%95%E0%A6%B0%E0%A6%B8%E0%A7%82%E0%A6%B0%E0%A6%BE-%E0%A6%86%E0%A6%B2-%E0%A6%AC%E0%A6%BE%E0%A6%95%E0%A6%BE%E0%A6%B0%E0%A6%BE%E0%A6%86%E0%A7%9F%E0%A6%BE%E0%A6%A4%E0%A6%BE%E0%A6%82%E0%A6%B6-%E0%A7%AA%E0%A7%A9/24856415866183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b="1" dirty="0">
                <a:hlinkClick r:id="rId3"/>
              </a:rPr>
              <a:t>"তোমরা সালাত কায়েম কর ও যাকাত দাও</a:t>
            </a:r>
            <a:r>
              <a:rPr lang="bn-BD" sz="1200" b="1" dirty="0"/>
              <a:t>” (সুরা আন-নুর, আয়াত ৫৬)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9CFAC-5BCC-483E-A5DE-400E5912F40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8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5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0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9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0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5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9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31058&amp;picture=a-beautiful-winter-park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iamonds_Thudufushi_Beach_and_Water_Villas,_May_2017_-08.jp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7467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lio.simplyness.com/wildlife-natur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02517&amp;picture=airplane-flying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beautiful-nature-part-3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ifarclor.deviantart.com/art/Animated-Nature-Background-487094826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Water-River-Silence-Sunset-Lake-Nature-Forest-3474826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wanderlust.com/2017/04/romantic-daytona-beach-florida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cuba/other-cuba/beach-and-ocean-landscape-cuba.jpg.php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728252"/>
            <a:ext cx="8839200" cy="1143000"/>
          </a:xfr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আজকের পাঠে সবাইকে স্বাগতম</a:t>
            </a:r>
            <a:endParaRPr lang="en-US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86B8D-BC9F-452D-BDAD-75DD27F02D9B}"/>
              </a:ext>
            </a:extLst>
          </p:cNvPr>
          <p:cNvSpPr txBox="1"/>
          <p:nvPr/>
        </p:nvSpPr>
        <p:spPr>
          <a:xfrm>
            <a:off x="152400" y="457200"/>
            <a:ext cx="8839200" cy="707886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আসসালামু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আলাইকুম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ওয়া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রাহমাতুল্লাহ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71EE5-01E9-4D75-95A6-1A7AA501B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22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343400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667000"/>
            <a:ext cx="2133600" cy="64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টোকাই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treet-children_50_13518.jpg">
            <a:extLst>
              <a:ext uri="{FF2B5EF4-FFF2-40B4-BE49-F238E27FC236}">
                <a16:creationId xmlns:a16="http://schemas.microsoft.com/office/drawing/2014/main" id="{9381CE44-ECCB-4CD5-AF52-8966AA18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3581400" cy="24384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F598E-BE52-4751-9969-95C0B6E6BBD8}"/>
              </a:ext>
            </a:extLst>
          </p:cNvPr>
          <p:cNvSpPr txBox="1"/>
          <p:nvPr/>
        </p:nvSpPr>
        <p:spPr>
          <a:xfrm>
            <a:off x="5638800" y="2667000"/>
            <a:ext cx="2438400" cy="70788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দরিদ্র শিশু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kobita114.jpg">
            <a:extLst>
              <a:ext uri="{FF2B5EF4-FFF2-40B4-BE49-F238E27FC236}">
                <a16:creationId xmlns:a16="http://schemas.microsoft.com/office/drawing/2014/main" id="{2EF57C19-A083-42F0-9A75-5214AD32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1"/>
            <a:ext cx="3657600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3E0C8-2991-46CD-9B8A-134B9697B79E}"/>
              </a:ext>
            </a:extLst>
          </p:cNvPr>
          <p:cNvSpPr txBox="1"/>
          <p:nvPr/>
        </p:nvSpPr>
        <p:spPr>
          <a:xfrm>
            <a:off x="228600" y="5999294"/>
            <a:ext cx="29718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অনাথ শিশু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ndex.jpg">
            <a:extLst>
              <a:ext uri="{FF2B5EF4-FFF2-40B4-BE49-F238E27FC236}">
                <a16:creationId xmlns:a16="http://schemas.microsoft.com/office/drawing/2014/main" id="{CD0DBBBF-3732-4FE6-BE40-BFD69CA7C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429000"/>
            <a:ext cx="4419600" cy="24384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5BB9C-FDD6-4459-9C8B-49CF187D9D21}"/>
              </a:ext>
            </a:extLst>
          </p:cNvPr>
          <p:cNvSpPr txBox="1"/>
          <p:nvPr/>
        </p:nvSpPr>
        <p:spPr>
          <a:xfrm flipH="1">
            <a:off x="5410200" y="6019800"/>
            <a:ext cx="224028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কৃতদাস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76400"/>
            <a:ext cx="4114801" cy="7086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algn="just"/>
            <a:r>
              <a:rPr lang="bn-BD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আত্মকর্মসংস্থান </a:t>
            </a:r>
            <a:endParaRPr lang="en-US" sz="40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5643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যাকাতের আর্থ-সামাজিক গুরুত্ব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41910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ক্ষুদ্র ,মাঝারি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স্থাপন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C:\Documents and Settings\Lab 02\My Documents\My 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838200"/>
            <a:ext cx="2516686" cy="1644676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4800600" y="1600200"/>
            <a:ext cx="1219201" cy="452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124200"/>
            <a:ext cx="37338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516686" cy="1837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4400"/>
            <a:ext cx="2648673" cy="143827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724400" y="3048000"/>
            <a:ext cx="1219200" cy="60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00601" y="4876800"/>
            <a:ext cx="1066800" cy="60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2" grpId="0" animBg="1"/>
      <p:bldP spid="1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4" y="3429000"/>
            <a:ext cx="2966606" cy="2500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143000"/>
            <a:ext cx="42671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/>
              <a:t>স্বর্ণ ২০ দিনার বা মিছকাল বা ৭.৫ ভরি (তোলা) 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495800" y="3657600"/>
            <a:ext cx="44958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রুপা ২০০ দিরহাম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(৫ উকিয়াহ)  বা ৫২.৫ ভরি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30300"/>
            <a:ext cx="3200401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5378CD-30B9-4F1E-AF3F-3632A1AE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457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685800"/>
            <a:ext cx="4114800" cy="5262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 মূল্য অনুযায়ী কারো কাছে যদি ৮৫ গ্রাম স্বর্ণ এর বাজারমূল্য  পরিমাণ অর্থ </a:t>
            </a:r>
          </a:p>
          <a:p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</a:p>
          <a:p>
            <a:b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রূপার মূল্য অনুযায়ী কারো কাছে যদি ৫৯৫ গ্রাম রূপার এর বাজারমূল্য পরিমাণ অর্থ জমা থাকে</a:t>
            </a:r>
            <a:endParaRPr lang="en-AU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7338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810000" cy="2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254580" cy="47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828800"/>
            <a:ext cx="2971800" cy="120032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 আড়াই টাকা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8600"/>
            <a:ext cx="5410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যাকাতের নিসাব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92A2A-CDFE-48F9-80A7-EF00A9248088}"/>
              </a:ext>
            </a:extLst>
          </p:cNvPr>
          <p:cNvSpPr txBox="1"/>
          <p:nvPr/>
        </p:nvSpPr>
        <p:spPr>
          <a:xfrm>
            <a:off x="5604164" y="3657600"/>
            <a:ext cx="3505200" cy="1754326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/>
              <a:t>অথবা</a:t>
            </a:r>
            <a:r>
              <a:rPr lang="en-US" sz="3600" dirty="0"/>
              <a:t> –</a:t>
            </a:r>
            <a:r>
              <a:rPr lang="en-US" sz="3600" dirty="0" err="1"/>
              <a:t>অতিরিক্ত</a:t>
            </a:r>
            <a:r>
              <a:rPr lang="en-US" sz="3600" dirty="0"/>
              <a:t> </a:t>
            </a:r>
            <a:r>
              <a:rPr lang="en-US" sz="3600" dirty="0" err="1"/>
              <a:t>সম্পদের</a:t>
            </a:r>
            <a:r>
              <a:rPr lang="en-US" sz="3600" dirty="0"/>
              <a:t> </a:t>
            </a:r>
            <a:r>
              <a:rPr lang="en-US" sz="3600" dirty="0" err="1"/>
              <a:t>চল্লিশ</a:t>
            </a:r>
            <a:r>
              <a:rPr lang="en-US" sz="3600" dirty="0"/>
              <a:t> </a:t>
            </a:r>
            <a:r>
              <a:rPr lang="en-US" sz="3600" dirty="0" err="1"/>
              <a:t>ভাগের</a:t>
            </a:r>
            <a:r>
              <a:rPr lang="en-US" sz="3600" dirty="0"/>
              <a:t> </a:t>
            </a:r>
            <a:r>
              <a:rPr lang="en-US" sz="3600" dirty="0" err="1"/>
              <a:t>এক</a:t>
            </a:r>
            <a:r>
              <a:rPr lang="en-US" sz="3600" dirty="0"/>
              <a:t> </a:t>
            </a:r>
            <a:r>
              <a:rPr lang="en-US" sz="3600" dirty="0" err="1"/>
              <a:t>ভাগ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4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8A21C5-F873-4B88-A2ED-2EB422DE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AAC76-726F-4111-9B54-73FF889B1A3B}"/>
              </a:ext>
            </a:extLst>
          </p:cNvPr>
          <p:cNvSpPr txBox="1"/>
          <p:nvPr/>
        </p:nvSpPr>
        <p:spPr>
          <a:xfrm flipV="1">
            <a:off x="6642074" y="8919665"/>
            <a:ext cx="402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Diamonds_Thudufushi_Beach_and_Water_Villas,_May_2017_-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419600" cy="32004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6858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যাকাতমুক্ত সম্পদ বা দ্রব্যাদি</a:t>
            </a:r>
            <a:endParaRPr lang="en-US" sz="40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302583"/>
            <a:ext cx="3200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বসবাসের 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257800"/>
            <a:ext cx="3505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পোশাক-পরিচ্ছদ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2680"/>
            <a:ext cx="4038600" cy="31487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31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1CE9AD-CEDB-4F6E-90FA-D1092C79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310062" cy="426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876800"/>
            <a:ext cx="2514600" cy="1200329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257800"/>
            <a:ext cx="3886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ঘরের তৈজসপত্র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3809999" cy="4191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13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4572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4800600"/>
            <a:ext cx="4953000" cy="156966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শিল্পকারখানার জন্য ঘর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3505200" cy="156966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ব্যবসা-বাণিজ্য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3962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5410200"/>
            <a:ext cx="3656770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ব্যাক্তিগত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হাতিয়ার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988841" cy="4103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153" y="5366266"/>
            <a:ext cx="2662909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দোকানঘর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A248D-E6DE-42DA-81BA-9AD19AC3D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4219575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908B6-B7DB-449A-9F44-F7F3DDA72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42672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0CE72-17D4-461E-9334-F0A11754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1143000"/>
            <a:ext cx="7391400" cy="3908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u="sng" dirty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BD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০১।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যাকাত শব্দের অর্থ কী ? 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০২।  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যাকাতের শতকরা হার কত ?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০৩।  স্বর্ণের যাকাতের নিসাব বর্ণনা কর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D8D042-BB3D-43A1-9D3C-3D5D6C43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"/>
            <a:ext cx="8991600" cy="6857999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1295400" y="609600"/>
            <a:ext cx="4724400" cy="1600200"/>
          </a:xfrm>
          <a:prstGeom prst="horizontalScroll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2895600"/>
            <a:ext cx="4225256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সহকারি শিক্ষক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মুন্সিরহাট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ফুলগাজী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bn-BD" sz="2800" dirty="0">
                <a:solidFill>
                  <a:srgbClr val="C00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NikoshBAN" pitchFamily="2" charset="0"/>
              </a:rPr>
              <a:t>।.</a:t>
            </a:r>
            <a:endParaRPr lang="bn-BD" sz="28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F2A6F-8053-404F-A71F-29DF4ADCB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71928"/>
            <a:ext cx="2979489" cy="30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4D4EB-6F12-41CA-B7C6-E2C4AB2A5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3505200"/>
            <a:ext cx="7162800" cy="144655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r>
              <a:rPr lang="en-US" sz="44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দূরিকরণে</a:t>
            </a:r>
            <a:r>
              <a:rPr lang="en-US" sz="44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44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1219200" y="533400"/>
            <a:ext cx="6629400" cy="2359152"/>
          </a:xfrm>
          <a:prstGeom prst="ellipseRibbon2">
            <a:avLst>
              <a:gd name="adj1" fmla="val 47909"/>
              <a:gd name="adj2" fmla="val 50000"/>
              <a:gd name="adj3" fmla="val 125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37AFA7-E23C-4585-AC34-4721E00C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76200"/>
            <a:ext cx="91440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724400"/>
            <a:ext cx="737381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8000" dirty="0" err="1">
                <a:solidFill>
                  <a:srgbClr val="FF0000"/>
                </a:solidFill>
                <a:latin typeface="NikoshBAN"/>
                <a:cs typeface="SutonnyMJ" pitchFamily="2" charset="0"/>
              </a:rPr>
              <a:t>আল্লাহ</a:t>
            </a:r>
            <a:r>
              <a:rPr lang="en-US" sz="8000" dirty="0">
                <a:solidFill>
                  <a:srgbClr val="FF000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/>
                <a:cs typeface="SutonnyMJ" pitchFamily="2" charset="0"/>
              </a:rPr>
              <a:t>হাফেজ</a:t>
            </a:r>
            <a:endParaRPr lang="en-US" sz="6000" dirty="0">
              <a:solidFill>
                <a:srgbClr val="FF0000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5378C-996D-487A-B45E-7C2A2AD69D7E}"/>
              </a:ext>
            </a:extLst>
          </p:cNvPr>
          <p:cNvSpPr txBox="1"/>
          <p:nvPr/>
        </p:nvSpPr>
        <p:spPr>
          <a:xfrm>
            <a:off x="457200" y="381000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C000"/>
                </a:solidFill>
              </a:rPr>
              <a:t>ধন্যবাদ</a:t>
            </a:r>
            <a:r>
              <a:rPr lang="en-US" sz="115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49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F932F-1647-482B-AF6F-0AB9AE2C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2400" y="-27709"/>
            <a:ext cx="9144000" cy="621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402C6-ED94-4C16-864A-09F7A8BD7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133725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Horizontal Scroll 48">
            <a:extLst>
              <a:ext uri="{FF2B5EF4-FFF2-40B4-BE49-F238E27FC236}">
                <a16:creationId xmlns:a16="http://schemas.microsoft.com/office/drawing/2014/main" id="{7C3185CB-4901-427E-99A2-51CCA0B57E46}"/>
              </a:ext>
            </a:extLst>
          </p:cNvPr>
          <p:cNvSpPr/>
          <p:nvPr/>
        </p:nvSpPr>
        <p:spPr>
          <a:xfrm>
            <a:off x="1524000" y="152400"/>
            <a:ext cx="5410200" cy="156222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2A761-CF19-4EE9-98BC-1534BDCD0604}"/>
              </a:ext>
            </a:extLst>
          </p:cNvPr>
          <p:cNvSpPr txBox="1"/>
          <p:nvPr/>
        </p:nvSpPr>
        <p:spPr>
          <a:xfrm>
            <a:off x="4038600" y="2895600"/>
            <a:ext cx="48006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নবম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যাকাত, পাঠ-৪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6A71B-9726-4BB2-B6AC-60828241470B}"/>
              </a:ext>
            </a:extLst>
          </p:cNvPr>
          <p:cNvSpPr txBox="1"/>
          <p:nvPr/>
        </p:nvSpPr>
        <p:spPr>
          <a:xfrm>
            <a:off x="0" y="621792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1001bestwp.blogspot.com/2012/12/wallpapers-hq-beautiful-nature-part-3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799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BC59E1-AEB3-4B6D-B348-A8859886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CB7159-974D-455C-8A17-A4384E8327E8}"/>
              </a:ext>
            </a:extLst>
          </p:cNvPr>
          <p:cNvSpPr txBox="1"/>
          <p:nvPr/>
        </p:nvSpPr>
        <p:spPr>
          <a:xfrm>
            <a:off x="0" y="62103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gifarclor.deviantart.com/art/Animated-Nature-Background-4870948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6934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টাকা ও অন্যান্য দ্রব্যসামগ্রী বিতরণ করছে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800600" cy="2505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5334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1"/>
            <a:ext cx="3581400" cy="2273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0283" y="282159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সম্পদশালী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3453561" cy="2302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2622108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বিত্তবান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98887"/>
            <a:ext cx="4033684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587906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bn-BD" dirty="0"/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লোক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42" y="3402852"/>
            <a:ext cx="3152775" cy="20980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42491" y="5694402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বিত্তবান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  <p:bldP spid="7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3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7C9FB6-245F-4CC5-8017-8A0D2F556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3855"/>
            <a:ext cx="8839200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3505200"/>
            <a:ext cx="2782438" cy="1015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prstClr val="black"/>
                </a:solidFill>
              </a:rPr>
              <a:t>الز كؤة</a:t>
            </a:r>
            <a:endParaRPr lang="en-US" sz="60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143000"/>
            <a:ext cx="5333999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6093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u="sng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u="sng" dirty="0">
              <a:solidFill>
                <a:srgbClr val="0070C0"/>
              </a:solidFill>
              <a:latin typeface="NikoshBAN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০১। যাকাত শব্দের অর্থ ও পরিচয় বলতে পারবে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০২। যাকাতের প্রয়োজনীয়তা বর্ণনা করতে পারবে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০৩। যাকাতমুক্ত সম্পদের তালিকা করতে পারবে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০৪)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শরয়ী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17CA3-B7C9-4F11-9EED-E56672DC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125DD-3B3B-446F-B11B-968FA8627E4C}"/>
              </a:ext>
            </a:extLst>
          </p:cNvPr>
          <p:cNvSpPr txBox="1"/>
          <p:nvPr/>
        </p:nvSpPr>
        <p:spPr>
          <a:xfrm>
            <a:off x="0" y="647852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racticalwanderlust.com/2017/04/romantic-daytona-beach-florid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4419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যাকাত</a:t>
            </a:r>
            <a:r>
              <a:rPr lang="bn-IN" sz="4000" dirty="0"/>
              <a:t> -</a:t>
            </a:r>
            <a:r>
              <a:rPr lang="ar-SA" sz="4000" dirty="0"/>
              <a:t>   الز كؤة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447800"/>
            <a:ext cx="40386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বৃদ্ধি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পবিত্রতা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পরিশুদ্ধতা 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32FE2-566A-444B-9ABC-5853414349CE}"/>
              </a:ext>
            </a:extLst>
          </p:cNvPr>
          <p:cNvSpPr txBox="1"/>
          <p:nvPr/>
        </p:nvSpPr>
        <p:spPr>
          <a:xfrm>
            <a:off x="228600" y="3657600"/>
            <a:ext cx="86868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ইসলামি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শরিয়তের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পরিভাষায়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–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মুসলমান</a:t>
            </a:r>
            <a:r>
              <a:rPr lang="en-US" sz="3200" dirty="0"/>
              <a:t> </a:t>
            </a:r>
            <a:r>
              <a:rPr lang="en-US" sz="3200" dirty="0" err="1"/>
              <a:t>নিসাব</a:t>
            </a:r>
            <a:r>
              <a:rPr lang="en-US" sz="3200" dirty="0"/>
              <a:t> </a:t>
            </a:r>
            <a:r>
              <a:rPr lang="en-US" sz="3200" dirty="0" err="1"/>
              <a:t>পরিমান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মালিক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এই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যদি</a:t>
            </a:r>
            <a:r>
              <a:rPr lang="en-US" sz="3200" dirty="0"/>
              <a:t> </a:t>
            </a:r>
            <a:r>
              <a:rPr lang="en-US" sz="3200" dirty="0" err="1"/>
              <a:t>এক</a:t>
            </a:r>
            <a:r>
              <a:rPr lang="en-US" sz="3200" dirty="0"/>
              <a:t> </a:t>
            </a:r>
            <a:r>
              <a:rPr lang="en-US" sz="3200" dirty="0" err="1"/>
              <a:t>বছর</a:t>
            </a:r>
            <a:r>
              <a:rPr lang="en-US" sz="3200" dirty="0"/>
              <a:t>  </a:t>
            </a:r>
            <a:r>
              <a:rPr lang="en-US" sz="3200" dirty="0" err="1"/>
              <a:t>স্থায়ী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 </a:t>
            </a:r>
            <a:r>
              <a:rPr lang="en-US" sz="3200" dirty="0" err="1"/>
              <a:t>তাহলে</a:t>
            </a:r>
            <a:r>
              <a:rPr lang="en-US" sz="3200" dirty="0"/>
              <a:t> </a:t>
            </a:r>
            <a:r>
              <a:rPr lang="en-US" sz="3200" dirty="0" err="1"/>
              <a:t>অতিরিক্ত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শতকরা</a:t>
            </a:r>
            <a:r>
              <a:rPr lang="en-US" sz="3200" dirty="0"/>
              <a:t> </a:t>
            </a:r>
            <a:r>
              <a:rPr lang="en-US" sz="3200" dirty="0" err="1"/>
              <a:t>আড়াই</a:t>
            </a:r>
            <a:r>
              <a:rPr lang="en-US" sz="3200" dirty="0"/>
              <a:t> </a:t>
            </a:r>
            <a:r>
              <a:rPr lang="en-US" sz="3200" dirty="0" err="1"/>
              <a:t>টাকা</a:t>
            </a:r>
            <a:r>
              <a:rPr lang="en-US" sz="3200" dirty="0"/>
              <a:t> </a:t>
            </a:r>
            <a:r>
              <a:rPr lang="en-US" sz="3200" dirty="0" err="1"/>
              <a:t>হারে</a:t>
            </a:r>
            <a:r>
              <a:rPr lang="en-US" sz="3200" dirty="0"/>
              <a:t> </a:t>
            </a:r>
            <a:r>
              <a:rPr lang="en-US" sz="3200" dirty="0" err="1"/>
              <a:t>নির্দিষ্ট</a:t>
            </a:r>
            <a:r>
              <a:rPr lang="en-US" sz="3200" dirty="0"/>
              <a:t> </a:t>
            </a:r>
            <a:r>
              <a:rPr lang="en-US" sz="3200" dirty="0" err="1"/>
              <a:t>খাতে</a:t>
            </a:r>
            <a:r>
              <a:rPr lang="en-US" sz="3200" dirty="0"/>
              <a:t> </a:t>
            </a:r>
            <a:r>
              <a:rPr lang="en-US" sz="3200" dirty="0" err="1"/>
              <a:t>ব্যয়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কে</a:t>
            </a:r>
            <a:r>
              <a:rPr lang="en-US" sz="3200" dirty="0"/>
              <a:t> </a:t>
            </a:r>
            <a:r>
              <a:rPr lang="en-US" sz="3200" dirty="0" err="1"/>
              <a:t>যাকাত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09362E-4338-4E24-BA62-5B54110FC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190B1-83BC-42B8-A875-D50E80BAAB08}"/>
              </a:ext>
            </a:extLst>
          </p:cNvPr>
          <p:cNvSpPr txBox="1"/>
          <p:nvPr/>
        </p:nvSpPr>
        <p:spPr>
          <a:xfrm>
            <a:off x="249382" y="990600"/>
            <a:ext cx="88392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যাকাত</a:t>
            </a:r>
            <a:r>
              <a:rPr lang="en-US" sz="3600" dirty="0"/>
              <a:t> </a:t>
            </a:r>
            <a:r>
              <a:rPr lang="en-US" sz="3600" dirty="0" err="1"/>
              <a:t>আদায়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ফরজ</a:t>
            </a:r>
            <a:r>
              <a:rPr lang="en-US" sz="3600" dirty="0"/>
              <a:t> </a:t>
            </a:r>
            <a:r>
              <a:rPr lang="en-US" sz="3600" dirty="0" err="1"/>
              <a:t>ইবাদত</a:t>
            </a:r>
            <a:r>
              <a:rPr lang="en-US" sz="3600" dirty="0"/>
              <a:t> ।</a:t>
            </a:r>
          </a:p>
          <a:p>
            <a:r>
              <a:rPr lang="en-US" sz="3600" dirty="0" err="1"/>
              <a:t>মহান</a:t>
            </a:r>
            <a:r>
              <a:rPr lang="en-US" sz="3600" dirty="0"/>
              <a:t> </a:t>
            </a:r>
            <a:r>
              <a:rPr lang="en-US" sz="3600" dirty="0" err="1"/>
              <a:t>আল্লাহ</a:t>
            </a:r>
            <a:r>
              <a:rPr lang="en-US" sz="3600" dirty="0"/>
              <a:t> </a:t>
            </a:r>
            <a:r>
              <a:rPr lang="en-US" sz="3600" dirty="0" err="1"/>
              <a:t>বলেন</a:t>
            </a:r>
            <a:r>
              <a:rPr lang="en-US" sz="3600" dirty="0"/>
              <a:t> –</a:t>
            </a:r>
            <a:r>
              <a:rPr lang="en-US" sz="3600" dirty="0" err="1"/>
              <a:t>তোমরা</a:t>
            </a:r>
            <a:r>
              <a:rPr lang="en-US" sz="3600" dirty="0"/>
              <a:t> </a:t>
            </a:r>
            <a:r>
              <a:rPr lang="en-US" sz="3600" dirty="0" err="1"/>
              <a:t>সালাত</a:t>
            </a:r>
            <a:r>
              <a:rPr lang="en-US" sz="3600" dirty="0"/>
              <a:t> </a:t>
            </a:r>
            <a:r>
              <a:rPr lang="en-US" sz="3600" dirty="0" err="1"/>
              <a:t>আদায়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ও </a:t>
            </a:r>
            <a:r>
              <a:rPr lang="en-US" sz="3600" dirty="0" err="1"/>
              <a:t>যাকাত</a:t>
            </a:r>
            <a:r>
              <a:rPr lang="en-US" sz="3600" dirty="0"/>
              <a:t> </a:t>
            </a:r>
            <a:r>
              <a:rPr lang="en-US" sz="3600" dirty="0" err="1"/>
              <a:t>দাও</a:t>
            </a:r>
            <a:r>
              <a:rPr lang="en-US" sz="3600" dirty="0"/>
              <a:t>(’</a:t>
            </a:r>
            <a:r>
              <a:rPr lang="en-US" sz="3600" dirty="0" err="1"/>
              <a:t>সূরা</a:t>
            </a:r>
            <a:r>
              <a:rPr lang="en-US" sz="3600" dirty="0"/>
              <a:t> </a:t>
            </a:r>
            <a:r>
              <a:rPr lang="en-US" sz="3600" dirty="0" err="1"/>
              <a:t>আননূর</a:t>
            </a:r>
            <a:r>
              <a:rPr lang="en-US" sz="3600" dirty="0"/>
              <a:t> </a:t>
            </a:r>
            <a:r>
              <a:rPr lang="en-US" sz="3600" dirty="0" err="1"/>
              <a:t>আয়াত</a:t>
            </a:r>
            <a:r>
              <a:rPr lang="en-US" sz="3600" dirty="0"/>
              <a:t> -৫৬)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9265F-527B-4F2F-95D4-06990C1E08EB}"/>
              </a:ext>
            </a:extLst>
          </p:cNvPr>
          <p:cNvSpPr txBox="1"/>
          <p:nvPr/>
        </p:nvSpPr>
        <p:spPr>
          <a:xfrm>
            <a:off x="228600" y="3124200"/>
            <a:ext cx="87630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মহা</a:t>
            </a:r>
            <a:r>
              <a:rPr lang="en-US" sz="3600" dirty="0"/>
              <a:t> </a:t>
            </a:r>
            <a:r>
              <a:rPr lang="en-US" sz="3600" dirty="0" err="1"/>
              <a:t>নবী</a:t>
            </a:r>
            <a:r>
              <a:rPr lang="en-US" sz="3600" dirty="0"/>
              <a:t> </a:t>
            </a:r>
            <a:r>
              <a:rPr lang="en-US" sz="3600" dirty="0" err="1"/>
              <a:t>সঃ</a:t>
            </a:r>
            <a:r>
              <a:rPr lang="en-US" sz="3600" dirty="0"/>
              <a:t> </a:t>
            </a:r>
            <a:r>
              <a:rPr lang="en-US" sz="3600" dirty="0" err="1"/>
              <a:t>বলেছেন</a:t>
            </a:r>
            <a:r>
              <a:rPr lang="en-US" sz="3600" dirty="0"/>
              <a:t> –</a:t>
            </a:r>
            <a:r>
              <a:rPr lang="en-US" sz="3600" dirty="0" err="1"/>
              <a:t>যাকাত</a:t>
            </a:r>
            <a:r>
              <a:rPr lang="en-US" sz="3600" dirty="0"/>
              <a:t> </a:t>
            </a:r>
            <a:r>
              <a:rPr lang="en-US" sz="3600" dirty="0" err="1"/>
              <a:t>হলো</a:t>
            </a:r>
            <a:r>
              <a:rPr lang="en-US" sz="3600" dirty="0"/>
              <a:t> </a:t>
            </a:r>
            <a:r>
              <a:rPr lang="en-US" sz="3600" dirty="0" err="1"/>
              <a:t>ইসলামের</a:t>
            </a:r>
            <a:r>
              <a:rPr lang="en-US" sz="3600" dirty="0"/>
              <a:t>(</a:t>
            </a:r>
            <a:r>
              <a:rPr lang="en-US" sz="3600" dirty="0" err="1"/>
              <a:t>ধনী</a:t>
            </a:r>
            <a:r>
              <a:rPr lang="en-US" sz="3600" dirty="0"/>
              <a:t> –</a:t>
            </a:r>
            <a:r>
              <a:rPr lang="en-US" sz="3600" dirty="0" err="1"/>
              <a:t>দরিদ্রের</a:t>
            </a:r>
            <a:r>
              <a:rPr lang="en-US" sz="3600" dirty="0"/>
              <a:t> </a:t>
            </a:r>
            <a:r>
              <a:rPr lang="en-US" sz="3600" dirty="0" err="1"/>
              <a:t>মাঝে</a:t>
            </a:r>
            <a:r>
              <a:rPr lang="en-US" sz="3600" dirty="0"/>
              <a:t>) </a:t>
            </a:r>
            <a:r>
              <a:rPr lang="en-US" sz="3600" dirty="0" err="1"/>
              <a:t>সেতুবন্ধন</a:t>
            </a:r>
            <a:r>
              <a:rPr lang="en-US" sz="3600" dirty="0"/>
              <a:t>;’(</a:t>
            </a:r>
            <a:r>
              <a:rPr lang="en-US" sz="3600" dirty="0" err="1"/>
              <a:t>বায়হাকি</a:t>
            </a:r>
            <a:r>
              <a:rPr lang="en-US" sz="3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90D21-698A-4BB1-8509-5A43478FCB59}"/>
              </a:ext>
            </a:extLst>
          </p:cNvPr>
          <p:cNvSpPr txBox="1"/>
          <p:nvPr/>
        </p:nvSpPr>
        <p:spPr>
          <a:xfrm>
            <a:off x="228600" y="5105400"/>
            <a:ext cx="86868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যাকাত</a:t>
            </a:r>
            <a:r>
              <a:rPr lang="en-US" sz="3200" dirty="0"/>
              <a:t> </a:t>
            </a:r>
            <a:r>
              <a:rPr lang="en-US" sz="3200" dirty="0" err="1"/>
              <a:t>দেয়া</a:t>
            </a:r>
            <a:r>
              <a:rPr lang="en-US" sz="3200" dirty="0"/>
              <a:t> </a:t>
            </a:r>
            <a:r>
              <a:rPr lang="en-US" sz="3200" dirty="0" err="1"/>
              <a:t>ধনীদের</a:t>
            </a:r>
            <a:r>
              <a:rPr lang="en-US" sz="3200" dirty="0"/>
              <a:t> </a:t>
            </a:r>
            <a:r>
              <a:rPr lang="en-US" sz="3200" dirty="0" err="1"/>
              <a:t>আবশ্যকীয়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,</a:t>
            </a:r>
            <a:r>
              <a:rPr lang="en-US" sz="3200" dirty="0" err="1"/>
              <a:t>না</a:t>
            </a:r>
            <a:r>
              <a:rPr lang="en-US" sz="3200" dirty="0"/>
              <a:t> </a:t>
            </a:r>
            <a:r>
              <a:rPr lang="en-US" sz="3200" dirty="0" err="1"/>
              <a:t>দেয়া</a:t>
            </a:r>
            <a:r>
              <a:rPr lang="en-US" sz="3200" dirty="0"/>
              <a:t> </a:t>
            </a:r>
            <a:r>
              <a:rPr lang="en-US" sz="3200" dirty="0" err="1"/>
              <a:t>শাস্তি</a:t>
            </a:r>
            <a:r>
              <a:rPr lang="en-US" sz="3200" dirty="0"/>
              <a:t> </a:t>
            </a:r>
            <a:r>
              <a:rPr lang="en-US" sz="3200" dirty="0" err="1"/>
              <a:t>যোগ্য</a:t>
            </a:r>
            <a:r>
              <a:rPr lang="en-US" sz="3200" dirty="0"/>
              <a:t> </a:t>
            </a:r>
            <a:r>
              <a:rPr lang="en-US" sz="3200" dirty="0" err="1"/>
              <a:t>অপরাধ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এটা</a:t>
            </a:r>
            <a:r>
              <a:rPr lang="en-US" sz="3200" dirty="0"/>
              <a:t> </a:t>
            </a:r>
            <a:r>
              <a:rPr lang="en-US" sz="3200" dirty="0" err="1"/>
              <a:t>গরীবদের</a:t>
            </a:r>
            <a:r>
              <a:rPr lang="en-US" sz="3200" dirty="0"/>
              <a:t> </a:t>
            </a:r>
            <a:r>
              <a:rPr lang="en-US" sz="3200" dirty="0" err="1"/>
              <a:t>প্রতি</a:t>
            </a:r>
            <a:r>
              <a:rPr lang="en-US" sz="3200" dirty="0"/>
              <a:t> </a:t>
            </a:r>
            <a:r>
              <a:rPr lang="en-US" sz="3200" dirty="0" err="1"/>
              <a:t>দান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অনুগ্রহ</a:t>
            </a:r>
            <a:r>
              <a:rPr lang="en-US" sz="3200" dirty="0"/>
              <a:t> </a:t>
            </a:r>
            <a:r>
              <a:rPr lang="en-US" sz="3200" dirty="0" err="1"/>
              <a:t>নয়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D9D28-D9C9-4E8A-973A-8DA9B06BDE9C}"/>
              </a:ext>
            </a:extLst>
          </p:cNvPr>
          <p:cNvSpPr txBox="1"/>
          <p:nvPr/>
        </p:nvSpPr>
        <p:spPr>
          <a:xfrm>
            <a:off x="304800" y="152400"/>
            <a:ext cx="4953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যাকাতের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শরয়ী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বিধান</a:t>
            </a:r>
            <a:r>
              <a:rPr lang="en-US" sz="2000" dirty="0">
                <a:solidFill>
                  <a:schemeClr val="bg1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947350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1810</TotalTime>
  <Words>407</Words>
  <Application>Microsoft Office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SutonnyMJ</vt:lpstr>
      <vt:lpstr>SutonnyOMJ</vt:lpstr>
      <vt:lpstr>Organic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main uddin</cp:lastModifiedBy>
  <cp:revision>399</cp:revision>
  <dcterms:created xsi:type="dcterms:W3CDTF">2006-08-16T00:00:00Z</dcterms:created>
  <dcterms:modified xsi:type="dcterms:W3CDTF">2021-02-16T03:50:24Z</dcterms:modified>
</cp:coreProperties>
</file>