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4" r:id="rId4"/>
    <p:sldId id="258" r:id="rId5"/>
    <p:sldId id="262" r:id="rId6"/>
    <p:sldId id="259" r:id="rId7"/>
    <p:sldId id="260" r:id="rId8"/>
    <p:sldId id="263" r:id="rId9"/>
    <p:sldId id="261" r:id="rId10"/>
    <p:sldId id="283" r:id="rId11"/>
    <p:sldId id="285" r:id="rId12"/>
    <p:sldId id="270" r:id="rId13"/>
    <p:sldId id="265" r:id="rId14"/>
    <p:sldId id="271" r:id="rId15"/>
    <p:sldId id="287" r:id="rId16"/>
    <p:sldId id="286" r:id="rId17"/>
    <p:sldId id="276" r:id="rId18"/>
    <p:sldId id="275" r:id="rId19"/>
    <p:sldId id="277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006600"/>
    <a:srgbClr val="000066"/>
    <a:srgbClr val="990099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1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9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2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8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53459"/>
            <a:ext cx="7239000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lower-images-photos-hd-pictures-4.jpg">
            <a:extLst>
              <a:ext uri="{FF2B5EF4-FFF2-40B4-BE49-F238E27FC236}">
                <a16:creationId xmlns:a16="http://schemas.microsoft.com/office/drawing/2014/main" id="{33493B5E-E374-4859-BB93-08F7592D5B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725" y="2133600"/>
            <a:ext cx="7241541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C0A48-F892-47B4-B286-6370B1D6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" y="4364038"/>
            <a:ext cx="37433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990600" y="152400"/>
            <a:ext cx="7315200" cy="1219200"/>
          </a:xfrm>
          <a:prstGeom prst="wedgeRectCallout">
            <a:avLst>
              <a:gd name="adj1" fmla="val -20454"/>
              <a:gd name="adj2" fmla="val 1136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381000"/>
            <a:ext cx="7162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নিম্নে রক্তকণিকার চিত্র 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43212-5EFF-4921-AFD8-04795D6596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" y="2264727"/>
            <a:ext cx="8419147" cy="3678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5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0859D-AAEC-4902-992E-10C209C742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5931"/>
            <a:ext cx="8305800" cy="51448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C6036-07EF-4E73-AF32-982C2087F5B4}"/>
              </a:ext>
            </a:extLst>
          </p:cNvPr>
          <p:cNvSpPr txBox="1"/>
          <p:nvPr/>
        </p:nvSpPr>
        <p:spPr>
          <a:xfrm>
            <a:off x="2057400" y="0"/>
            <a:ext cx="47244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 উপাদান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501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18247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রক্তকণিকার পরিচিতি-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35AF9-9D87-4F48-8B48-A4101CEC00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92" y="1826894"/>
            <a:ext cx="6486207" cy="3848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2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36042" y="609600"/>
            <a:ext cx="416812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কনিকার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উপাদান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28140"/>
            <a:ext cx="502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87893-2EFD-43A3-B06B-3137553810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8360"/>
            <a:ext cx="7924799" cy="413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156627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*লোহিত রক্তকণিকা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8B3F55-63F2-4A6D-8CC7-958D44D7B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02564"/>
              </p:ext>
            </p:extLst>
          </p:nvPr>
        </p:nvGraphicFramePr>
        <p:xfrm>
          <a:off x="228600" y="881768"/>
          <a:ext cx="8686800" cy="5596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1834783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endParaRPr lang="en-US" sz="4000" i="1" dirty="0">
                        <a:solidFill>
                          <a:srgbClr val="000000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2810341819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i³i‡m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wn‡gv‡Møvweb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k¦vmiÁK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hy³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KwbKv‡K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jvwnZ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KwbKv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e‡j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 </a:t>
                      </a:r>
                      <a:endParaRPr lang="en-US" sz="4000" i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2406669624"/>
                  </a:ext>
                </a:extLst>
              </a:tr>
              <a:tr h="37718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gvbe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‡`‡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ni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cwiYZ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jvwnZ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i³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KwYKv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MvjvKvi,i³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RgvU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euvavi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ci 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wØ-AeZj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PvKwZ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AvK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GB" sz="4000" dirty="0" err="1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wZi</a:t>
                      </a:r>
                      <a:r>
                        <a:rPr lang="en-GB" sz="4000" dirty="0">
                          <a:solidFill>
                            <a:srgbClr val="C00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| </a:t>
                      </a:r>
                      <a:endParaRPr lang="en-US" sz="4000" i="1" dirty="0">
                        <a:solidFill>
                          <a:srgbClr val="C00000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2493124641"/>
                  </a:ext>
                </a:extLst>
              </a:tr>
              <a:tr h="28462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wbDwK¬qvm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wenxb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|†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jvwnZ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KwYKv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cÖK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…Z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wn‡gv‡Møvweb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fwZ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fvmgvb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e¨vM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P¨vÞv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AvK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wZi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4000" i="1" dirty="0">
                        <a:solidFill>
                          <a:srgbClr val="FFC000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1557364592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G‡Z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wn‡gv‡Møvweb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bvgK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iÄK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c`v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_© _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vKvi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Kvi‡Y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e‡Y©i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nq|</a:t>
                      </a:r>
                      <a:endParaRPr lang="en-US" sz="4000" i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43441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350F-6809-426E-9E91-BC50B1D3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144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 fontAlgn="t"/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r>
              <a:rPr lang="en-GB" sz="2700" b="1" dirty="0">
                <a:latin typeface="SutonnyMJ" pitchFamily="2" charset="0"/>
                <a:cs typeface="SutonnyMJ" pitchFamily="2" charset="0"/>
              </a:rPr>
              <a:t>         </a:t>
            </a: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r>
              <a:rPr lang="bn-BD" sz="5300" b="1" dirty="0">
                <a:latin typeface="SutonnyMJ" pitchFamily="2" charset="0"/>
                <a:cs typeface="SutonnyMJ" pitchFamily="2" charset="0"/>
              </a:rPr>
              <a:t>ল</a:t>
            </a:r>
            <a:r>
              <a:rPr lang="en-US" sz="5300" b="1" dirty="0" err="1">
                <a:latin typeface="SutonnyMJ" pitchFamily="2" charset="0"/>
                <a:cs typeface="SutonnyMJ" pitchFamily="2" charset="0"/>
              </a:rPr>
              <a:t>োহিত</a:t>
            </a:r>
            <a:r>
              <a:rPr lang="en-US" sz="5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300" b="1" dirty="0" err="1">
                <a:latin typeface="SutonnyMJ" pitchFamily="2" charset="0"/>
                <a:cs typeface="SutonnyMJ" pitchFamily="2" charset="0"/>
              </a:rPr>
              <a:t>কনিকার</a:t>
            </a:r>
            <a:r>
              <a:rPr lang="en-US" sz="5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300" b="1" dirty="0" err="1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5300" b="1" dirty="0">
                <a:latin typeface="SutonnyMJ" pitchFamily="2" charset="0"/>
                <a:cs typeface="SutonnyMJ" pitchFamily="2" charset="0"/>
              </a:rPr>
              <a:t>-</a:t>
            </a: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r>
              <a:rPr lang="bn-BD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eq‡mi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wgwjwgUvi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i‡³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jvwnZ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KwYKvi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å~Y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†`‡n: 80-90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†`‡n: 60-70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eq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¯‹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cyiæl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†`‡n: 45 - 55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eq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¯‹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bvixi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†`‡n: 44 - 49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GB" sz="3600" b="1" dirty="0">
                <a:latin typeface="SutonnyMJ" pitchFamily="2" charset="0"/>
                <a:cs typeface="SutonnyMJ" pitchFamily="2" charset="0"/>
              </a:rPr>
            </a:br>
            <a:r>
              <a:rPr lang="en-GB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২.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AvqZ‡bi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Zzjbvq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cyiæ‡li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†`‡n 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45%Ges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g‡q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†`‡n 40%|</a:t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r>
              <a:rPr lang="bn-BD" dirty="0">
                <a:latin typeface="SutonnyMJ" pitchFamily="2" charset="0"/>
                <a:cs typeface="SutonnyMJ" pitchFamily="2" charset="0"/>
              </a:rPr>
              <a:t>৩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åæb</a:t>
            </a:r>
            <a:r>
              <a:rPr lang="en-GB" sz="3600" b="1" u="sng" dirty="0">
                <a:latin typeface="SutonnyMJ" pitchFamily="2" charset="0"/>
                <a:cs typeface="SutonnyMJ" pitchFamily="2" charset="0"/>
              </a:rPr>
              <a:t> Ae¯’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-åƒbxq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g‡mvWvg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© †_‡K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_‡g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i³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c‡i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vBgvm,cøxnv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,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hK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wkï</a:t>
            </a:r>
            <a:r>
              <a:rPr lang="en-GB" sz="3600" b="1" u="sng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GB" sz="3600" b="1" u="sng" dirty="0">
                <a:latin typeface="SutonnyMJ" pitchFamily="2" charset="0"/>
                <a:cs typeface="SutonnyMJ" pitchFamily="2" charset="0"/>
              </a:rPr>
              <a:t>-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Aw¯’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g¾v,hK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…Z,cøxnv,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cieZ©x‡Z-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Aw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g¾v,hK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…Z,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cøxnv|Aw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g¾vi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wn‡gvmvB‡Uveøv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÷ †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†÷g †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Gwi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‡_ª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v‡cv‡qwmm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Gwi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‡_ª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v‡cv‡qwUb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ni‡gvb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wbqš¿b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nq|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5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EEEB-4A73-4D8E-935C-A31E2FFB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 fontAlgn="t"/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r>
              <a:rPr lang="en-GB" sz="67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GB" sz="6700" b="1" dirty="0" err="1">
                <a:latin typeface="SutonnyMJ" pitchFamily="2" charset="0"/>
                <a:cs typeface="SutonnyMJ" pitchFamily="2" charset="0"/>
              </a:rPr>
              <a:t>jvwnZ</a:t>
            </a:r>
            <a:r>
              <a:rPr lang="en-GB" sz="6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6700" b="1" dirty="0" err="1">
                <a:latin typeface="SutonnyMJ" pitchFamily="2" charset="0"/>
                <a:cs typeface="SutonnyMJ" pitchFamily="2" charset="0"/>
              </a:rPr>
              <a:t>KwYKvi</a:t>
            </a:r>
            <a:r>
              <a:rPr lang="en-GB" sz="6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6700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GB" sz="6700" b="1" dirty="0">
                <a:latin typeface="SutonnyMJ" pitchFamily="2" charset="0"/>
                <a:cs typeface="SutonnyMJ" pitchFamily="2" charset="0"/>
              </a:rPr>
              <a:t>: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1.cÖwZwU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Kv‡l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Aw·‡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Aw·wn‡gv‡Møweb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iy‡c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)|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2.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vk‡bi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cwigvY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Kve©b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WvBA·vBW‡K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enb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Kve©wg‡bvwn‡gv‡Møvwebiƒ‡c</a:t>
            </a:r>
            <a:r>
              <a:rPr lang="en-GB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)| 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3.i‡³i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AgøÑÿv‡ii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mgZv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eRvq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gyn~‡Z© †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jvwnZ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i³KwYKv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aŸsm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mgcwigvY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m‡K‡Û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20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KwbKv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Drcbœ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†`‡n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GKevi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cwiågb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GB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52400"/>
            <a:ext cx="8458200" cy="6477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1447800" y="159327"/>
            <a:ext cx="6629400" cy="10668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জোড়া কাজ</a:t>
            </a:r>
            <a:endParaRPr lang="en-US" sz="66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252721"/>
            <a:ext cx="8229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্ন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কণিকার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ৈ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F0927-15A0-485A-9885-F31E4703AE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2434626"/>
            <a:ext cx="4495799" cy="349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CC410-F8EC-4F6F-A3BC-665658AEE7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8" t="76173" r="42030"/>
          <a:stretch/>
        </p:blipFill>
        <p:spPr bwMode="auto">
          <a:xfrm>
            <a:off x="682309" y="2740695"/>
            <a:ext cx="3565842" cy="2954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9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8200"/>
            <a:ext cx="8534400" cy="208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9906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v"/>
            </a:pPr>
            <a:r>
              <a:rPr lang="en-US" sz="8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BD" sz="6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রক্তের উপাদান গুলো কি কি এবং কি পরিমাণে দেহে </a:t>
            </a:r>
            <a:r>
              <a:rPr lang="en-US" sz="6600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6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6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55D97F-AF31-42B1-93E6-B42025B192A4}"/>
              </a:ext>
            </a:extLst>
          </p:cNvPr>
          <p:cNvSpPr/>
          <p:nvPr/>
        </p:nvSpPr>
        <p:spPr>
          <a:xfrm>
            <a:off x="1257300" y="170691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রক্ত কাকে বলে?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লোহিত রক্তকণিকা আমাদের দেহে কি কি কাজ করে?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Up Ribbon 1">
            <a:extLst>
              <a:ext uri="{FF2B5EF4-FFF2-40B4-BE49-F238E27FC236}">
                <a16:creationId xmlns:a16="http://schemas.microsoft.com/office/drawing/2014/main" id="{F0B8ED14-810B-4627-B46C-A34C03AEA682}"/>
              </a:ext>
            </a:extLst>
          </p:cNvPr>
          <p:cNvSpPr/>
          <p:nvPr/>
        </p:nvSpPr>
        <p:spPr>
          <a:xfrm>
            <a:off x="952500" y="197198"/>
            <a:ext cx="7239000" cy="1524000"/>
          </a:xfrm>
          <a:prstGeom prst="ellipseRibbon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92BBF-E72E-4F5E-AFAF-0BA1C013490A}"/>
              </a:ext>
            </a:extLst>
          </p:cNvPr>
          <p:cNvSpPr txBox="1"/>
          <p:nvPr/>
        </p:nvSpPr>
        <p:spPr>
          <a:xfrm>
            <a:off x="2819400" y="197198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81001"/>
            <a:ext cx="8763000" cy="6172200"/>
          </a:xfrm>
          <a:prstGeom prst="rect">
            <a:avLst/>
          </a:prstGeom>
        </p:spPr>
      </p:pic>
      <p:pic>
        <p:nvPicPr>
          <p:cNvPr id="8" name="Picture 7" descr="E:\B=6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66962"/>
            <a:ext cx="1913982" cy="2286000"/>
          </a:xfrm>
          <a:prstGeom prst="rect">
            <a:avLst/>
          </a:prstGeom>
          <a:noFill/>
        </p:spPr>
      </p:pic>
      <p:sp>
        <p:nvSpPr>
          <p:cNvPr id="10" name="Curved Down Ribbon 1">
            <a:extLst>
              <a:ext uri="{FF2B5EF4-FFF2-40B4-BE49-F238E27FC236}">
                <a16:creationId xmlns:a16="http://schemas.microsoft.com/office/drawing/2014/main" id="{8AE6D730-2581-4E2E-BC4F-D51617F6ADD1}"/>
              </a:ext>
            </a:extLst>
          </p:cNvPr>
          <p:cNvSpPr/>
          <p:nvPr/>
        </p:nvSpPr>
        <p:spPr>
          <a:xfrm>
            <a:off x="342900" y="381001"/>
            <a:ext cx="8610600" cy="1828800"/>
          </a:xfrm>
          <a:prstGeom prst="ellipse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95300" y="1579418"/>
            <a:ext cx="3429000" cy="14685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0" y="152400"/>
            <a:ext cx="4495800" cy="1427018"/>
          </a:xfrm>
          <a:prstGeom prst="triangle">
            <a:avLst>
              <a:gd name="adj" fmla="val 50617"/>
            </a:avLst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16200000">
            <a:off x="2019300" y="495300"/>
            <a:ext cx="3886200" cy="22098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1745673" y="1905000"/>
            <a:ext cx="914400" cy="990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2"/>
            <a:endCxn id="5" idx="2"/>
          </p:cNvCxnSpPr>
          <p:nvPr/>
        </p:nvCxnSpPr>
        <p:spPr>
          <a:xfrm flipH="1" flipV="1">
            <a:off x="2202873" y="2895600"/>
            <a:ext cx="6927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evel 8"/>
          <p:cNvSpPr/>
          <p:nvPr/>
        </p:nvSpPr>
        <p:spPr>
          <a:xfrm>
            <a:off x="789708" y="2133597"/>
            <a:ext cx="755073" cy="581891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vel 9"/>
          <p:cNvSpPr/>
          <p:nvPr/>
        </p:nvSpPr>
        <p:spPr>
          <a:xfrm>
            <a:off x="2857500" y="2105888"/>
            <a:ext cx="755073" cy="581891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ultidocument 10"/>
          <p:cNvSpPr/>
          <p:nvPr/>
        </p:nvSpPr>
        <p:spPr>
          <a:xfrm rot="10800000">
            <a:off x="1593273" y="2880011"/>
            <a:ext cx="1066798" cy="39658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990600"/>
            <a:ext cx="3352800" cy="11079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91" y="3522518"/>
            <a:ext cx="830580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আজকের পাঠে মানব দেহের স্বাভাবিক কার্য পরিচালনের ক্ষেত্রে রক্ত ও রক্তের উপাদানের  কোন কোন বিষয় উপস্থাপিত হল ব্যাখ্যা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0" y="304800"/>
            <a:ext cx="9144000" cy="1676400"/>
          </a:xfrm>
          <a:prstGeom prst="ellipseRibb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93003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400A6-C986-4FD4-A4EC-0EA57BA66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8363"/>
            <a:ext cx="8001000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A306F-D202-47D0-8CFC-A7EA71DF54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1179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মোঃশফিকুর রহমান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প্রভাষক জীববিজ্ঞান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কাজী নোমান আহমেদ ডিগ্রী কলেজ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মুরাদনগর,কুমিল্লা।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মোবাইলঃ ০১৭২১৩৬৮৯৩২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email:shafiqrahman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597@gmail.com.</a:t>
            </a:r>
            <a:endParaRPr kumimoji="0" lang="bn-BD" sz="40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72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59351" y="84172"/>
            <a:ext cx="3854497" cy="4772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11430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2" y="2104683"/>
            <a:ext cx="5804468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7796" y="2849635"/>
            <a:ext cx="3841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-জীবে পরিবহন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898" y="4359310"/>
            <a:ext cx="4229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-১৬-০২-২০২১.</a:t>
            </a:r>
          </a:p>
        </p:txBody>
      </p:sp>
    </p:spTree>
    <p:extLst>
      <p:ext uri="{BB962C8B-B14F-4D97-AF65-F5344CB8AC3E}">
        <p14:creationId xmlns:p14="http://schemas.microsoft.com/office/powerpoint/2010/main" val="211070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34232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6" t="3963" b="5095"/>
          <a:stretch/>
        </p:blipFill>
        <p:spPr>
          <a:xfrm rot="10800000">
            <a:off x="5791129" y="1662544"/>
            <a:ext cx="3061926" cy="43159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0132" y="6104550"/>
            <a:ext cx="260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8" name="Picture 7" descr="https://eduaidbd.com/image/blood.jpg">
            <a:extLst>
              <a:ext uri="{FF2B5EF4-FFF2-40B4-BE49-F238E27FC236}">
                <a16:creationId xmlns:a16="http://schemas.microsoft.com/office/drawing/2014/main" id="{3F21F4A8-A008-490E-8143-63E97D1C4A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4127"/>
            <a:ext cx="4148137" cy="3983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0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809D27-BCAC-425F-9714-541F8AC8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7" y="4893697"/>
            <a:ext cx="2819400" cy="1719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F1682D-81FF-4B47-BB55-C97F9A6769C3}"/>
              </a:ext>
            </a:extLst>
          </p:cNvPr>
          <p:cNvSpPr txBox="1"/>
          <p:nvPr/>
        </p:nvSpPr>
        <p:spPr>
          <a:xfrm>
            <a:off x="1415110" y="245145"/>
            <a:ext cx="6890689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10">
            <a:extLst>
              <a:ext uri="{FF2B5EF4-FFF2-40B4-BE49-F238E27FC236}">
                <a16:creationId xmlns:a16="http://schemas.microsoft.com/office/drawing/2014/main" id="{33A9909E-EEE3-4887-9F00-8A9FBE05B087}"/>
              </a:ext>
            </a:extLst>
          </p:cNvPr>
          <p:cNvSpPr/>
          <p:nvPr/>
        </p:nvSpPr>
        <p:spPr>
          <a:xfrm>
            <a:off x="228600" y="957883"/>
            <a:ext cx="8784754" cy="3935813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9522E-9A88-4871-8579-49343501CC76}"/>
              </a:ext>
            </a:extLst>
          </p:cNvPr>
          <p:cNvSpPr txBox="1"/>
          <p:nvPr/>
        </p:nvSpPr>
        <p:spPr>
          <a:xfrm>
            <a:off x="707554" y="1566372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বিভিন্ন প্রকার রক্তকণিকার নাম ও গঠন বর্ণনা করতে পারবে।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বিভিন্ন প্রকার রক্তকণিকার কাজ ব্যাখ্যা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C8036-A0A2-4050-83BB-EEB517EA4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7222">
            <a:off x="4967228" y="3701811"/>
            <a:ext cx="1524868" cy="37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2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792420"/>
            <a:ext cx="845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6600"/>
                </a:highlight>
                <a:latin typeface="NikoshBAN" pitchFamily="2" charset="0"/>
                <a:cs typeface="NikoshBAN" pitchFamily="2" charset="0"/>
              </a:rPr>
              <a:t>-</a:t>
            </a:r>
            <a:r>
              <a:rPr lang="bn-BD" sz="88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6600"/>
                </a:highlight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en-US" sz="88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6600"/>
                </a:highlight>
                <a:latin typeface="NikoshBAN" pitchFamily="2" charset="0"/>
                <a:cs typeface="NikoshBAN" pitchFamily="2" charset="0"/>
              </a:rPr>
              <a:t>-</a:t>
            </a:r>
            <a:endParaRPr lang="bn-BD" sz="8800" dirty="0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6600"/>
              </a:highligh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রক্ত ও রক্তের উপাদান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highlight>
                <a:srgbClr val="000080"/>
              </a:highligh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06D8F-81E5-4DA4-BA2F-330E0BF80B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6705600" cy="230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2568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b="1" dirty="0" err="1">
                <a:latin typeface="SutonnyMJ" pitchFamily="2" charset="0"/>
                <a:cs typeface="SutonnyMJ" pitchFamily="2" charset="0"/>
              </a:rPr>
              <a:t>i³</a:t>
            </a:r>
            <a:r>
              <a:rPr lang="en-GB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: 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åæYxq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g‡mvWvg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©  †_‡K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i³im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i³KwbKv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A¯^”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Q,jebv³,PUP‡U,mvgvb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mvgvb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ÿvixq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ai‡Yi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e‡Y©i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Zij †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hvRK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ü`wcÐ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i³evwnKvi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†`‡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me©Î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mÂvwjZ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i³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|</a:t>
            </a:r>
            <a:endParaRPr lang="bn-BD" sz="9600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2053B-E726-4844-A8E4-643F53F0435F}"/>
              </a:ext>
            </a:extLst>
          </p:cNvPr>
          <p:cNvSpPr/>
          <p:nvPr/>
        </p:nvSpPr>
        <p:spPr>
          <a:xfrm>
            <a:off x="1524000" y="208002"/>
            <a:ext cx="4953000" cy="11079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/>
              </a:rPr>
              <a:t>i³(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Blood)</a:t>
            </a:r>
          </a:p>
        </p:txBody>
      </p:sp>
    </p:spTree>
    <p:extLst>
      <p:ext uri="{BB962C8B-B14F-4D97-AF65-F5344CB8AC3E}">
        <p14:creationId xmlns:p14="http://schemas.microsoft.com/office/powerpoint/2010/main" val="23912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889B7-BCA4-4EB2-AB1B-6503FF684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 r="22209" b="12652"/>
          <a:stretch/>
        </p:blipFill>
        <p:spPr>
          <a:xfrm>
            <a:off x="7069775" y="0"/>
            <a:ext cx="2066308" cy="47857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7C981-F806-4ED1-94C3-527C1A5FA772}"/>
              </a:ext>
            </a:extLst>
          </p:cNvPr>
          <p:cNvSpPr/>
          <p:nvPr/>
        </p:nvSpPr>
        <p:spPr>
          <a:xfrm>
            <a:off x="228600" y="208002"/>
            <a:ext cx="8550236" cy="1107996"/>
          </a:xfrm>
          <a:prstGeom prst="rect">
            <a:avLst/>
          </a:prstGeom>
          <a:solidFill>
            <a:srgbClr val="FF6600"/>
          </a:solidFill>
          <a:ln>
            <a:solidFill>
              <a:srgbClr val="FF006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GB" sz="6600" b="1" dirty="0" err="1">
                <a:latin typeface="SutonnyMJ" pitchFamily="2" charset="0"/>
                <a:cs typeface="SutonnyMJ" pitchFamily="2" charset="0"/>
              </a:rPr>
              <a:t>i‡³i</a:t>
            </a:r>
            <a:r>
              <a:rPr lang="en-GB" sz="6600" b="1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GB" sz="66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GB" sz="6600" b="1" dirty="0">
                <a:latin typeface="SutonnyMJ" pitchFamily="2" charset="0"/>
                <a:cs typeface="SutonnyMJ" pitchFamily="2" charset="0"/>
              </a:rPr>
              <a:t>¨: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843BE-4EE3-45B4-AF1F-C2618FDD9505}"/>
              </a:ext>
            </a:extLst>
          </p:cNvPr>
          <p:cNvSpPr txBox="1"/>
          <p:nvPr/>
        </p:nvSpPr>
        <p:spPr>
          <a:xfrm>
            <a:off x="365164" y="1315998"/>
            <a:ext cx="8778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1.i‡³i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তাপ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gvÎv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7.35-7.45|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2.mRxe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i‡³i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ZvcgvÎv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36</a:t>
            </a:r>
            <a:r>
              <a:rPr lang="en-GB" sz="4000" baseline="30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-38</a:t>
            </a:r>
            <a:r>
              <a:rPr lang="en-GB" sz="4000" baseline="30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mjwmqvm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/ 94</a:t>
            </a:r>
            <a:r>
              <a:rPr lang="en-GB" sz="4000" baseline="30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-96</a:t>
            </a:r>
            <a:r>
              <a:rPr lang="en-GB" sz="4000" baseline="30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dv‡ibnvBU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3|15</a:t>
            </a:r>
            <a:r>
              <a:rPr lang="en-GB" sz="4000" baseline="30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-17</a:t>
            </a:r>
            <a:r>
              <a:rPr lang="en-GB" sz="4000" baseline="30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ZvcgvÎvq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i‡³i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Av‡cwÿK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cyiæ‡li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1.057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gwnjv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1.053|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A‰Re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je‡Yi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Dcw¯w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¯’‡Z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i³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jeYv³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GB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i‡³i</a:t>
            </a:r>
            <a:r>
              <a:rPr lang="en-GB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Av‡cwÿK</a:t>
            </a:r>
            <a:r>
              <a:rPr lang="en-GB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mv›`ª</a:t>
            </a:r>
            <a:r>
              <a:rPr lang="en-GB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GB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4-6| 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6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441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মোঃশফিকুর রহমান প্রভাষক জীববিজ্ঞান কাজী নোমান আহমেদ ডিগ্রী কলেজ মুরাদনগর,কুমিল্লা। মোবাইলঃ ০১৭২১৩৬৮৯৩২ email:shafiqrahman597@gmail.com.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লোহিত কনিকার বৈশিষ্ট্য- ১.wewfbœ eq‡mi gvbe †`‡n cÖwZ Nb wgwjwgUvi i‡³ †jvwnZ KwYKvi msL¨v : å~Y †`‡n: 80-90 jvL, wkïi †`‡n: 60-70 jvL, c~Y© eq¯‹ cyiæl †`‡n: 45 - 55 jvL Ges c~Y© eq¯‹ bvixi †`‡n: 44 - 49 jvL| ২.AvqZ‡bi Zzjbvq cyiæ‡li †`‡n 45%Ges †g‡q‡`i †`‡n 40%| ৩.åæb Ae¯’vq-åƒbxq †g‡mvWvg© †_‡K cÖ_‡g i³ ˆZix nq| c‡i _vBgvm,cøxnv ,hK…Z wkï‡`i-Aw¯’g¾v,hK…Z,cøxnv,cieZ©x‡Z-Aw¯’g¾v,hK…Z,cøxnv|Aw¯’g¾vi wn‡gvmvB‡Uveøv÷ †Kvl ev †÷g †Kvl †_‡K Gwi‡_ªv‡cv‡qwmm c×wZ‡Z Gwi‡_ªv‡cv‡qwUb ni‡gvb wbqš¿b Øviv Drcbœ nq|</vt:lpstr>
      <vt:lpstr>          †jvwnZ KwYKvi KvR: 1.cÖwZwU †Kv‡l Aw·‡Rb mieivn Kiv (Aw·wn‡gv‡Møweb iy‡c)| 2.wb®‹vk‡bi Rb¨ wKQz cwigvY Kve©b WvBA·vBW‡K enb Kiv Kve©wg‡bvwn‡gv‡Møvwebiƒ‡c)|  3.i‡³i AgøÑÿv‡ii mgZv eRvq ivLv| Avgv‡`i Rxe‡bi cÖwZ gyn~‡Z© †jvwnZ i³KwYKv aŸsm nq Avevi mgcwigvY ˆZwi nq| cÖwZ ‡m‡K‡Û 20 jvL KwbKv Drcbœ nq Ges mviv †`‡n GKevi cwiågb K‡i|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shafiqur rahman</cp:lastModifiedBy>
  <cp:revision>104</cp:revision>
  <dcterms:created xsi:type="dcterms:W3CDTF">2006-08-16T00:00:00Z</dcterms:created>
  <dcterms:modified xsi:type="dcterms:W3CDTF">2021-02-16T14:08:33Z</dcterms:modified>
</cp:coreProperties>
</file>