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B053-8ABF-4FBB-B3F8-5F38E00A8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4CBE5-C094-4FE1-A24A-19E89B217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36E64-433F-429D-94A4-41E71593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17FC2-873A-4F60-A55A-DE626BBB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36A88-37E4-4A33-A2C7-5F9E38B4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76F0-6D23-4563-BB0E-C1ABABB4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F3483-BB00-4810-8AAF-CAE66BFDD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60BC3-F08E-4B76-85D6-7B6C9A21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407A8-F85C-442F-9D49-5632F601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B4BD-582B-48E0-9468-6ECB18E4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3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0AD09-5037-4C17-9C98-5BC7997AD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2DEA8-0831-4F37-A978-70F7C0DC4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82908-87E9-4254-BD60-F29BDAA7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63A7D-0EE2-4A16-9D50-774E2E0D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C603-CCCF-407A-9BFD-B99DBCC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5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C5A7-E33B-41AA-9288-66DCA76D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BB364-FAC2-4BB2-8DD2-CF47108C1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574C-7F26-4701-A0DF-56E9F73A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D5734-5DB9-45F8-BCDF-95BF3564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C5C2A-0510-48CA-9F5A-B2D86C2F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8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3AF0-B394-49CA-827D-5753C054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C6596-E8CD-4D74-B82A-11B6B0139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BA6E-96A3-4926-A0AC-8E838E1B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F60FE-23CB-4207-8B59-3AFFBB14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E78DA-F7C3-4399-BE49-13A56A5F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3F52-E739-424A-80D2-01BBC929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98371-4C28-4127-8600-E0CC10218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7353B-0D7B-48E9-8F46-77D927A14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8C350-CD8C-491A-85E4-AE9C3843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5CF68-FED3-4D87-ADFD-C0A32A13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2FCB6-8326-4EDD-ACDA-F3CC937ED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2048-16D3-4A87-AA58-A8D9AF07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666DA-42E5-41C6-9589-9776AACDD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F9468-6CDB-40BA-A807-8B6952718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4A457-0FD5-4049-9F27-7C77DCCB9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9003D-031D-462B-A100-172449014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A4099-2313-4BAF-BF2C-9D365E6A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786D46-A540-48E6-9FDA-31D8704E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3A431-5B65-470A-9773-773A3AF3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8C09-EA5C-4AE1-B38C-23AA1B9C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BF35C-E6E5-4DE5-B2A5-0D04CF68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0425C-D9A7-4E82-8C12-BCC83ABB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40EB0-077D-4CAB-B318-A2A82808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A145B7-9ECF-48C9-8C9A-45821A42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4B0103-65FB-48C4-A7A4-F7F1CAA2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8AB60-B36B-4099-98AA-96E3FCCF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9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2924-D613-45C4-8CE5-6C7A9659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1C28B-D2D3-4564-A8D1-9C625D152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F9756-8F21-4FAF-84AE-7692CB423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5FBB3-5A38-4AE0-ACE4-DEFF8AB9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7F70E-F422-4D3A-9FBF-58552CD1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A9936-6442-40DA-8109-3415FBB3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4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2B9E-CB40-4F58-AD8B-6B4374D20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35531-48D6-46B4-9AA3-0296B0FCA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AD470-2A46-4B23-8671-895B1C465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9283F-08B4-4B13-9B9C-E6608C00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2DF08-AF8A-478C-BC5E-F352890E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AB505-74CE-437E-AF90-79B89646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FDB26-B87F-4F32-9A3F-3C20AEC2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7A45A-0745-41A7-8766-4ACF8908E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17359-CE73-4EF8-BB84-E2330D3B8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7FBF-535F-49F9-9862-23F7AA57321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EB338-81E6-4E96-9C7B-635CC8F17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64863-135B-427B-8B09-C6FA92E20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6590-28D5-49F2-BA14-756210CF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4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CF61-63AB-4BC5-A1C5-9F52D074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685"/>
          </a:xfrm>
        </p:spPr>
        <p:txBody>
          <a:bodyPr>
            <a:normAutofit/>
          </a:bodyPr>
          <a:lstStyle/>
          <a:p>
            <a:pPr algn="r"/>
            <a:r>
              <a:rPr lang="en-US" sz="11500" b="1" dirty="0" err="1">
                <a:solidFill>
                  <a:srgbClr val="FF0000"/>
                </a:solidFill>
              </a:rPr>
              <a:t>স্বাগতম</a:t>
            </a:r>
            <a:endParaRPr lang="en-US" sz="115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ED84E7-BAC1-435B-9CF9-E92CAF205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09" y="311593"/>
            <a:ext cx="5448691" cy="607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6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AD12-E82F-438C-BFDA-EB1590DC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জোড়ায়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কাজঃ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439D4-DE3D-4935-A27A-8722BB4366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পানির</a:t>
            </a:r>
            <a:r>
              <a:rPr lang="en-US" dirty="0"/>
              <a:t> </a:t>
            </a:r>
            <a:r>
              <a:rPr lang="en-US" dirty="0" err="1"/>
              <a:t>উৎসের</a:t>
            </a:r>
            <a:r>
              <a:rPr lang="en-US" dirty="0"/>
              <a:t> </a:t>
            </a:r>
            <a:r>
              <a:rPr lang="en-US" dirty="0" err="1"/>
              <a:t>প্রকারভেদ</a:t>
            </a:r>
            <a:r>
              <a:rPr lang="en-US" dirty="0"/>
              <a:t> </a:t>
            </a:r>
            <a:r>
              <a:rPr lang="en-US" dirty="0" err="1"/>
              <a:t>লেখ</a:t>
            </a:r>
            <a:r>
              <a:rPr lang="en-US" dirty="0"/>
              <a:t>।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C7AF89-FD1F-4C85-83BB-01B0D20AED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821" y="0"/>
            <a:ext cx="5821180" cy="6858000"/>
          </a:xfrm>
        </p:spPr>
      </p:pic>
    </p:spTree>
    <p:extLst>
      <p:ext uri="{BB962C8B-B14F-4D97-AF65-F5344CB8AC3E}">
        <p14:creationId xmlns:p14="http://schemas.microsoft.com/office/powerpoint/2010/main" val="223737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AD12-E82F-438C-BFDA-EB1590DC9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দলীয়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কাজঃ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439D4-DE3D-4935-A27A-8722BB436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5765"/>
            <a:ext cx="6615112" cy="7548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ছকে</a:t>
            </a:r>
            <a:r>
              <a:rPr lang="en-US" dirty="0"/>
              <a:t> </a:t>
            </a:r>
            <a:r>
              <a:rPr lang="en-US" dirty="0" err="1"/>
              <a:t>পানির</a:t>
            </a:r>
            <a:r>
              <a:rPr lang="en-US" dirty="0"/>
              <a:t> </a:t>
            </a:r>
            <a:r>
              <a:rPr lang="en-US" dirty="0" err="1"/>
              <a:t>প্রাকৃতিক</a:t>
            </a:r>
            <a:r>
              <a:rPr lang="en-US" dirty="0"/>
              <a:t> </a:t>
            </a:r>
            <a:r>
              <a:rPr lang="en-US" dirty="0" err="1"/>
              <a:t>উৎস</a:t>
            </a:r>
            <a:r>
              <a:rPr lang="en-US" dirty="0"/>
              <a:t> ও </a:t>
            </a:r>
            <a:r>
              <a:rPr lang="en-US" dirty="0" err="1"/>
              <a:t>মানুষের</a:t>
            </a:r>
            <a:r>
              <a:rPr lang="en-US" dirty="0"/>
              <a:t> </a:t>
            </a:r>
            <a:r>
              <a:rPr lang="en-US" dirty="0" err="1"/>
              <a:t>তৈরি</a:t>
            </a:r>
            <a:r>
              <a:rPr lang="en-US" dirty="0"/>
              <a:t> </a:t>
            </a:r>
            <a:r>
              <a:rPr lang="en-US" dirty="0" err="1"/>
              <a:t>উৎসগুলোর</a:t>
            </a:r>
            <a:r>
              <a:rPr lang="en-US" dirty="0"/>
              <a:t> </a:t>
            </a:r>
            <a:r>
              <a:rPr lang="en-US" dirty="0" err="1"/>
              <a:t>নাম</a:t>
            </a:r>
            <a:r>
              <a:rPr lang="en-US" dirty="0"/>
              <a:t> </a:t>
            </a:r>
            <a:r>
              <a:rPr lang="en-US" dirty="0" err="1"/>
              <a:t>লিখ</a:t>
            </a:r>
            <a:r>
              <a:rPr lang="en-US" dirty="0"/>
              <a:t>।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68A8FEF-C3BE-4939-8CA0-932A9B6529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312" y="0"/>
            <a:ext cx="4738688" cy="6858000"/>
          </a:xfr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3D08201-4086-48D4-9D6D-865B3581B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05643"/>
              </p:ext>
            </p:extLst>
          </p:nvPr>
        </p:nvGraphicFramePr>
        <p:xfrm>
          <a:off x="907740" y="2473513"/>
          <a:ext cx="6407460" cy="284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730">
                  <a:extLst>
                    <a:ext uri="{9D8B030D-6E8A-4147-A177-3AD203B41FA5}">
                      <a16:colId xmlns:a16="http://schemas.microsoft.com/office/drawing/2014/main" val="1082894520"/>
                    </a:ext>
                  </a:extLst>
                </a:gridCol>
                <a:gridCol w="3203730">
                  <a:extLst>
                    <a:ext uri="{9D8B030D-6E8A-4147-A177-3AD203B41FA5}">
                      <a16:colId xmlns:a16="http://schemas.microsoft.com/office/drawing/2014/main" val="898046437"/>
                    </a:ext>
                  </a:extLst>
                </a:gridCol>
              </a:tblGrid>
              <a:tr h="710918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প্রাকৃতিক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b="0" dirty="0" err="1"/>
                        <a:t>উৎস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/>
                        <a:t>মানুষের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b="0" dirty="0" err="1"/>
                        <a:t>তৈরি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b="0" dirty="0" err="1"/>
                        <a:t>উৎস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2340"/>
                  </a:ext>
                </a:extLst>
              </a:tr>
              <a:tr h="710918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375209"/>
                  </a:ext>
                </a:extLst>
              </a:tr>
              <a:tr h="710918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86403"/>
                  </a:ext>
                </a:extLst>
              </a:tr>
              <a:tr h="710918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90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59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159B-0FAA-4FC2-8404-4AAC72540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885"/>
            <a:ext cx="9144000" cy="1141517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মূল্যায়ণঃ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BECAC-2FAD-474D-B315-36A2F5EA6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3790"/>
            <a:ext cx="9144000" cy="341401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rgbClr val="002060"/>
                </a:solidFill>
              </a:rPr>
              <a:t>শূন্যস্থান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পূরণ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করোঃ</a:t>
            </a:r>
            <a:endParaRPr lang="en-US" b="1" dirty="0">
              <a:solidFill>
                <a:srgbClr val="002060"/>
              </a:solidFill>
            </a:endParaRPr>
          </a:p>
          <a:p>
            <a:pPr algn="just"/>
            <a:r>
              <a:rPr lang="en-US" dirty="0"/>
              <a:t>১। </a:t>
            </a:r>
            <a:r>
              <a:rPr lang="en-US" dirty="0" err="1"/>
              <a:t>আমাদের</a:t>
            </a:r>
            <a:r>
              <a:rPr lang="en-US" dirty="0"/>
              <a:t> </a:t>
            </a:r>
            <a:r>
              <a:rPr lang="en-US" dirty="0" err="1"/>
              <a:t>চারপাশে</a:t>
            </a:r>
            <a:r>
              <a:rPr lang="en-US" dirty="0"/>
              <a:t> </a:t>
            </a:r>
            <a:r>
              <a:rPr lang="en-US" dirty="0" err="1"/>
              <a:t>অনেক</a:t>
            </a:r>
            <a:r>
              <a:rPr lang="en-US" dirty="0"/>
              <a:t> ----------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পানি</a:t>
            </a:r>
            <a:r>
              <a:rPr lang="en-US" dirty="0"/>
              <a:t> </a:t>
            </a:r>
            <a:r>
              <a:rPr lang="en-US" dirty="0" err="1"/>
              <a:t>পাওয়া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</a:t>
            </a:r>
          </a:p>
          <a:p>
            <a:pPr algn="just"/>
            <a:r>
              <a:rPr lang="en-US" dirty="0"/>
              <a:t>২। </a:t>
            </a:r>
            <a:r>
              <a:rPr lang="en-US" dirty="0" err="1"/>
              <a:t>বৃষ্টি</a:t>
            </a:r>
            <a:r>
              <a:rPr lang="en-US" dirty="0"/>
              <a:t>, </a:t>
            </a:r>
            <a:r>
              <a:rPr lang="en-US" dirty="0" err="1"/>
              <a:t>নদী</a:t>
            </a:r>
            <a:r>
              <a:rPr lang="en-US" dirty="0"/>
              <a:t>, </a:t>
            </a:r>
            <a:r>
              <a:rPr lang="en-US" dirty="0" err="1"/>
              <a:t>সমুদ্র</a:t>
            </a:r>
            <a:r>
              <a:rPr lang="en-US" dirty="0"/>
              <a:t> </a:t>
            </a:r>
            <a:r>
              <a:rPr lang="en-US" dirty="0" err="1"/>
              <a:t>এগুলো</a:t>
            </a:r>
            <a:r>
              <a:rPr lang="en-US" dirty="0"/>
              <a:t> </a:t>
            </a:r>
            <a:r>
              <a:rPr lang="en-US" dirty="0" err="1"/>
              <a:t>পানির</a:t>
            </a:r>
            <a:r>
              <a:rPr lang="en-US" dirty="0"/>
              <a:t> ----------।</a:t>
            </a:r>
          </a:p>
          <a:p>
            <a:pPr algn="just"/>
            <a:r>
              <a:rPr lang="en-US" dirty="0"/>
              <a:t>৩। </a:t>
            </a:r>
            <a:r>
              <a:rPr lang="en-US" dirty="0" err="1"/>
              <a:t>আমরা</a:t>
            </a:r>
            <a:r>
              <a:rPr lang="en-US" dirty="0"/>
              <a:t> ---------- </a:t>
            </a:r>
            <a:r>
              <a:rPr lang="en-US" dirty="0" err="1"/>
              <a:t>পান</a:t>
            </a:r>
            <a:r>
              <a:rPr lang="en-US" dirty="0"/>
              <a:t> </a:t>
            </a:r>
            <a:r>
              <a:rPr lang="en-US" dirty="0" err="1"/>
              <a:t>করি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80778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159B-0FAA-4FC2-8404-4AAC72540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885"/>
            <a:ext cx="9144000" cy="1141517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বাড়ির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কাজঃ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BECAC-2FAD-474D-B315-36A2F5EA6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3790"/>
            <a:ext cx="9144000" cy="1364105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</a:rPr>
              <a:t>তোমার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বাড়ির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আশেপাশে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কী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কী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পানির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উৎস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আছে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তার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একটি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তালিকা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তৈরি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করো</a:t>
            </a:r>
            <a:r>
              <a:rPr lang="en-US" sz="3200" dirty="0">
                <a:solidFill>
                  <a:srgbClr val="00206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5595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4AFA-FEE0-4D71-B7CB-901A8217E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7900" b="1" dirty="0" err="1">
                <a:solidFill>
                  <a:srgbClr val="002060"/>
                </a:solidFill>
              </a:rPr>
              <a:t>ধন্যবাদ</a:t>
            </a:r>
            <a:endParaRPr lang="en-US" sz="17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9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264A-BF08-465A-9B2D-6A13EF8A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</a:rPr>
              <a:t>পরিচিতি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A10-9390-43DB-89B8-570312C8E4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B0F0"/>
                </a:solidFill>
              </a:rPr>
              <a:t>উপস্থাপনায়ঃ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/>
              <a:t>উম্মে</a:t>
            </a:r>
            <a:r>
              <a:rPr lang="en-US" dirty="0"/>
              <a:t> </a:t>
            </a:r>
            <a:r>
              <a:rPr lang="en-US" dirty="0" err="1"/>
              <a:t>কুলছুম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পিয়াইম</a:t>
            </a:r>
            <a:r>
              <a:rPr lang="en-US" dirty="0"/>
              <a:t> </a:t>
            </a:r>
            <a:r>
              <a:rPr lang="en-US" dirty="0" err="1"/>
              <a:t>নাছির</a:t>
            </a:r>
            <a:r>
              <a:rPr lang="en-US" dirty="0"/>
              <a:t> </a:t>
            </a:r>
            <a:r>
              <a:rPr lang="en-US" dirty="0" err="1"/>
              <a:t>উদ্দিন</a:t>
            </a:r>
            <a:r>
              <a:rPr lang="en-US" dirty="0"/>
              <a:t> </a:t>
            </a:r>
            <a:r>
              <a:rPr lang="en-US" dirty="0" err="1"/>
              <a:t>সপ্রাবি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মাধবপুর</a:t>
            </a:r>
            <a:r>
              <a:rPr lang="en-US" dirty="0"/>
              <a:t>, </a:t>
            </a:r>
            <a:r>
              <a:rPr lang="en-US" dirty="0" err="1"/>
              <a:t>হবিগঞ্জ</a:t>
            </a:r>
            <a:r>
              <a:rPr lang="en-US" dirty="0"/>
              <a:t>।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9F4F34E-8557-48A8-86EC-81188872F7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464468"/>
            <a:ext cx="5334000" cy="5393531"/>
          </a:xfrm>
        </p:spPr>
      </p:pic>
    </p:spTree>
    <p:extLst>
      <p:ext uri="{BB962C8B-B14F-4D97-AF65-F5344CB8AC3E}">
        <p14:creationId xmlns:p14="http://schemas.microsoft.com/office/powerpoint/2010/main" val="197507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F0E8-E7E1-44EA-9997-A88671C2B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4739"/>
            <a:ext cx="9144000" cy="1186488"/>
          </a:xfrm>
        </p:spPr>
        <p:txBody>
          <a:bodyPr/>
          <a:lstStyle/>
          <a:p>
            <a:r>
              <a:rPr lang="en-US" b="1" dirty="0" err="1">
                <a:solidFill>
                  <a:srgbClr val="00B0F0"/>
                </a:solidFill>
              </a:rPr>
              <a:t>পাঠ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পরিচিতিঃ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11527-7D93-4EC4-8916-7F154E9AC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3082"/>
            <a:ext cx="9144000" cy="2708819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C00000"/>
                </a:solidFill>
              </a:rPr>
              <a:t>অধ্যায়ঃ</a:t>
            </a:r>
            <a:r>
              <a:rPr lang="en-US" sz="3600" dirty="0">
                <a:solidFill>
                  <a:srgbClr val="C00000"/>
                </a:solidFill>
              </a:rPr>
              <a:t> ৪ (</a:t>
            </a:r>
            <a:r>
              <a:rPr lang="en-US" sz="3600" dirty="0" err="1">
                <a:solidFill>
                  <a:srgbClr val="C00000"/>
                </a:solidFill>
              </a:rPr>
              <a:t>জীবনের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জন্য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পানি</a:t>
            </a:r>
            <a:r>
              <a:rPr lang="en-US" sz="3600" dirty="0">
                <a:solidFill>
                  <a:srgbClr val="C00000"/>
                </a:solidFill>
              </a:rPr>
              <a:t>)</a:t>
            </a:r>
          </a:p>
          <a:p>
            <a:endParaRPr lang="en-US" sz="3600" dirty="0"/>
          </a:p>
          <a:p>
            <a:r>
              <a:rPr lang="en-US" sz="3600" dirty="0" err="1"/>
              <a:t>পাঠ্যাংশঃ</a:t>
            </a:r>
            <a:r>
              <a:rPr lang="en-US" sz="3600" dirty="0"/>
              <a:t> </a:t>
            </a:r>
            <a:r>
              <a:rPr lang="en-US" sz="3600" dirty="0" err="1"/>
              <a:t>পানির</a:t>
            </a:r>
            <a:r>
              <a:rPr lang="en-US" sz="3600" dirty="0"/>
              <a:t> </a:t>
            </a:r>
            <a:r>
              <a:rPr lang="en-US" sz="3600" dirty="0" err="1"/>
              <a:t>উৎস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845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F0E8-E7E1-44EA-9997-A88671C2B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4739"/>
            <a:ext cx="9144000" cy="1186488"/>
          </a:xfrm>
        </p:spPr>
        <p:txBody>
          <a:bodyPr/>
          <a:lstStyle/>
          <a:p>
            <a:r>
              <a:rPr lang="en-US" b="1" dirty="0" err="1">
                <a:solidFill>
                  <a:srgbClr val="00B0F0"/>
                </a:solidFill>
              </a:rPr>
              <a:t>শিখন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ফলঃ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11527-7D93-4EC4-8916-7F154E9AC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3082"/>
            <a:ext cx="9144000" cy="270881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৩.১.১ </a:t>
            </a:r>
            <a:r>
              <a:rPr lang="en-US" sz="3600" dirty="0" err="1">
                <a:solidFill>
                  <a:srgbClr val="C00000"/>
                </a:solidFill>
              </a:rPr>
              <a:t>পানির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উৎসসমূহ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চিহ্নিত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করতে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পারবে</a:t>
            </a:r>
            <a:r>
              <a:rPr lang="en-US" sz="3600" dirty="0">
                <a:solidFill>
                  <a:srgbClr val="C00000"/>
                </a:solidFill>
              </a:rPr>
              <a:t>।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336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C6B4-7398-44B5-B6D4-01EDC280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নিচের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ছবিগুলোতে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কী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দেখছো</a:t>
            </a:r>
            <a:r>
              <a:rPr lang="en-US" b="1" dirty="0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79EFD9-977D-46F2-B6B9-68B5C9320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28" y="1416159"/>
            <a:ext cx="3852472" cy="373164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A7A4DA-F032-4237-A5A4-C6D142531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25" y="1416160"/>
            <a:ext cx="3180265" cy="3731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EA602B-5C9E-4028-AB4C-74CF7955C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422" y="1416159"/>
            <a:ext cx="3180264" cy="373164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A3C40E3-ABB0-4606-84EC-0E49E475FF71}"/>
              </a:ext>
            </a:extLst>
          </p:cNvPr>
          <p:cNvSpPr txBox="1">
            <a:spLocks/>
          </p:cNvSpPr>
          <p:nvPr/>
        </p:nvSpPr>
        <p:spPr>
          <a:xfrm>
            <a:off x="990600" y="5014579"/>
            <a:ext cx="10515600" cy="168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তোমরা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পারো</a:t>
            </a:r>
            <a:r>
              <a:rPr lang="en-US" sz="2400" dirty="0"/>
              <a:t> </a:t>
            </a:r>
            <a:r>
              <a:rPr lang="en-US" sz="2400" dirty="0" err="1"/>
              <a:t>পৃথিবী</a:t>
            </a:r>
            <a:r>
              <a:rPr lang="en-US" sz="2400" dirty="0"/>
              <a:t> </a:t>
            </a:r>
            <a:r>
              <a:rPr lang="en-US" sz="2400" dirty="0" err="1"/>
              <a:t>কী</a:t>
            </a:r>
            <a:r>
              <a:rPr lang="en-US" sz="2400" dirty="0"/>
              <a:t> </a:t>
            </a:r>
            <a:r>
              <a:rPr lang="en-US" sz="2400" dirty="0" err="1"/>
              <a:t>দিয়ে</a:t>
            </a:r>
            <a:r>
              <a:rPr lang="en-US" sz="2400" dirty="0"/>
              <a:t> </a:t>
            </a:r>
            <a:r>
              <a:rPr lang="en-US" sz="2400" dirty="0" err="1"/>
              <a:t>ঢাকা</a:t>
            </a:r>
            <a:r>
              <a:rPr lang="en-US" sz="2400" dirty="0"/>
              <a:t>?</a:t>
            </a:r>
          </a:p>
          <a:p>
            <a:pPr algn="just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আমাদের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পৃথিবী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মাটি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পানি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দিয়ে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ঢাকা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।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পৃথিবীর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উপরিভাগের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চারভাগের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প্রায়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তিনভাগ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পানি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একভাগ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মাটি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7300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C6B4-7398-44B5-B6D4-01EDC280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নিচের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ছবিগুলো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লক্ষ্য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করোঃ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A3C40E3-ABB0-4606-84EC-0E49E475FF71}"/>
              </a:ext>
            </a:extLst>
          </p:cNvPr>
          <p:cNvSpPr txBox="1">
            <a:spLocks/>
          </p:cNvSpPr>
          <p:nvPr/>
        </p:nvSpPr>
        <p:spPr>
          <a:xfrm>
            <a:off x="838200" y="5149489"/>
            <a:ext cx="4075293" cy="621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আমরা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পানি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পান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করি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।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D4893DF-357E-4C91-84F5-87354EFD2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16159"/>
            <a:ext cx="4075293" cy="3731646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06957C-034B-47D4-9546-26DD8CEB9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494" y="1416160"/>
            <a:ext cx="3412442" cy="37316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C90DFE-0B8E-47D5-BC4F-3E1ADB0FE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36" y="1416159"/>
            <a:ext cx="3412442" cy="373164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102DBFAE-5BE4-450E-BE13-14A02F95D1C5}"/>
              </a:ext>
            </a:extLst>
          </p:cNvPr>
          <p:cNvSpPr txBox="1">
            <a:spLocks/>
          </p:cNvSpPr>
          <p:nvPr/>
        </p:nvSpPr>
        <p:spPr>
          <a:xfrm>
            <a:off x="4913492" y="5151989"/>
            <a:ext cx="6824885" cy="621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বেঁচে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থাকার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জন্য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প্রাণী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উদ্ভিদের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পানির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প্রয়োজন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5662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EBC3-27E7-484E-858B-D64C8A31B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একক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কাজঃ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6E1514-BFF0-4C55-8984-7AD2CEC5C1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64" y="1690688"/>
            <a:ext cx="4288436" cy="367261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07960-A008-40A3-B442-E7E174DAA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831" y="5693083"/>
            <a:ext cx="6404546" cy="902585"/>
          </a:xfrm>
        </p:spPr>
        <p:txBody>
          <a:bodyPr>
            <a:normAutofit fontScale="92500"/>
          </a:bodyPr>
          <a:lstStyle/>
          <a:p>
            <a:r>
              <a:rPr lang="en-US" sz="4000" dirty="0" err="1"/>
              <a:t>পানি</a:t>
            </a:r>
            <a:r>
              <a:rPr lang="en-US" sz="4000" dirty="0"/>
              <a:t> </a:t>
            </a:r>
            <a:r>
              <a:rPr lang="en-US" sz="4000" dirty="0" err="1"/>
              <a:t>আমাদের</a:t>
            </a:r>
            <a:r>
              <a:rPr lang="en-US" sz="4000" dirty="0"/>
              <a:t> </a:t>
            </a:r>
            <a:r>
              <a:rPr lang="en-US" sz="4000" dirty="0" err="1"/>
              <a:t>কেন</a:t>
            </a:r>
            <a:r>
              <a:rPr lang="en-US" sz="4000" dirty="0"/>
              <a:t> </a:t>
            </a:r>
            <a:r>
              <a:rPr lang="en-US" sz="4000" dirty="0" err="1"/>
              <a:t>প্রয়োজন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225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4690-7E10-4C08-82DA-86999CE1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পানির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প্রাকৃতিক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উৎসঃ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A23193-6467-4B72-82BC-758B9AFCFE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99" y="1437074"/>
            <a:ext cx="3760461" cy="4019345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E216039-4FD2-416E-9796-39A617BF02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763" y="1437074"/>
            <a:ext cx="3597696" cy="4019345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D2B646-2FBE-4A3D-9719-A66531A7BC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64" y="1437074"/>
            <a:ext cx="3371595" cy="401934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244DA27-2E66-48C8-8DB3-C43E1ABD3F6E}"/>
              </a:ext>
            </a:extLst>
          </p:cNvPr>
          <p:cNvSpPr txBox="1">
            <a:spLocks/>
          </p:cNvSpPr>
          <p:nvPr/>
        </p:nvSpPr>
        <p:spPr>
          <a:xfrm>
            <a:off x="885670" y="5464281"/>
            <a:ext cx="3746290" cy="56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/>
              <a:t>বৃষ্টি</a:t>
            </a:r>
            <a:endParaRPr lang="en-US" sz="24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EB67C7C-8258-41EE-AEDF-DCD450C5F0E5}"/>
              </a:ext>
            </a:extLst>
          </p:cNvPr>
          <p:cNvSpPr txBox="1">
            <a:spLocks/>
          </p:cNvSpPr>
          <p:nvPr/>
        </p:nvSpPr>
        <p:spPr>
          <a:xfrm>
            <a:off x="4800602" y="5466781"/>
            <a:ext cx="3339057" cy="56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/>
              <a:t>নদী</a:t>
            </a:r>
            <a:endParaRPr lang="en-US" sz="24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6F8168-AB12-4E68-855D-1071C1F8DD18}"/>
              </a:ext>
            </a:extLst>
          </p:cNvPr>
          <p:cNvSpPr txBox="1">
            <a:spLocks/>
          </p:cNvSpPr>
          <p:nvPr/>
        </p:nvSpPr>
        <p:spPr>
          <a:xfrm>
            <a:off x="8308304" y="5466781"/>
            <a:ext cx="3565155" cy="56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err="1"/>
              <a:t>সমুদ্র</a:t>
            </a:r>
            <a:endParaRPr lang="en-US" sz="24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49FC7AF-D6C6-4E03-8672-D6031647EE87}"/>
              </a:ext>
            </a:extLst>
          </p:cNvPr>
          <p:cNvSpPr txBox="1">
            <a:spLocks/>
          </p:cNvSpPr>
          <p:nvPr/>
        </p:nvSpPr>
        <p:spPr>
          <a:xfrm>
            <a:off x="858187" y="6201294"/>
            <a:ext cx="11015271" cy="561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err="1">
                <a:solidFill>
                  <a:srgbClr val="C00000"/>
                </a:solidFill>
              </a:rPr>
              <a:t>বৃষ্টি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নদী-নালা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খাল-বিল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এবং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সমুদ্র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হলো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পানির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প্রাকৃতিক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উৎস</a:t>
            </a:r>
            <a:r>
              <a:rPr lang="en-US" sz="2400" dirty="0">
                <a:solidFill>
                  <a:srgbClr val="C0000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9819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38DD-267F-4BE2-82D8-74C96F04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54" y="365125"/>
            <a:ext cx="11205146" cy="1325563"/>
          </a:xfr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মানুষের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তৈরি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পানির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উৎসঃ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B17CAC-4669-4640-8350-09F7517CF1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1418768"/>
            <a:ext cx="2762250" cy="3737847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53C07A6-5C1D-4FD8-876F-B698B619696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879" y="1449957"/>
            <a:ext cx="2857500" cy="3608956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4E5F7D-C3AA-4E12-855B-4210847482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54" y="1449957"/>
            <a:ext cx="2997475" cy="36948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1867FC-0A2D-4428-82B2-CDCA7CD21C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083" y="1375007"/>
            <a:ext cx="2997475" cy="380229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3BB24DA6-76D0-47CD-913B-E923047E516D}"/>
              </a:ext>
            </a:extLst>
          </p:cNvPr>
          <p:cNvSpPr txBox="1">
            <a:spLocks/>
          </p:cNvSpPr>
          <p:nvPr/>
        </p:nvSpPr>
        <p:spPr>
          <a:xfrm>
            <a:off x="166144" y="5149487"/>
            <a:ext cx="2744760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পুকুর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65D3589-FBEC-44CF-89DE-102F21D7F4FB}"/>
              </a:ext>
            </a:extLst>
          </p:cNvPr>
          <p:cNvSpPr txBox="1">
            <a:spLocks/>
          </p:cNvSpPr>
          <p:nvPr/>
        </p:nvSpPr>
        <p:spPr>
          <a:xfrm>
            <a:off x="3121702" y="5136997"/>
            <a:ext cx="2744760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কুয়া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9BC4B71-D234-464B-8804-24FE413B24FE}"/>
              </a:ext>
            </a:extLst>
          </p:cNvPr>
          <p:cNvSpPr txBox="1">
            <a:spLocks/>
          </p:cNvSpPr>
          <p:nvPr/>
        </p:nvSpPr>
        <p:spPr>
          <a:xfrm>
            <a:off x="6194690" y="5151987"/>
            <a:ext cx="2744760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নলকূপ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F1D03DB-5942-4E35-9929-0662B1FF3BA6}"/>
              </a:ext>
            </a:extLst>
          </p:cNvPr>
          <p:cNvSpPr txBox="1">
            <a:spLocks/>
          </p:cNvSpPr>
          <p:nvPr/>
        </p:nvSpPr>
        <p:spPr>
          <a:xfrm>
            <a:off x="9237694" y="5181967"/>
            <a:ext cx="2744760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err="1">
                <a:solidFill>
                  <a:srgbClr val="002060"/>
                </a:solidFill>
              </a:rPr>
              <a:t>পানির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কল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A330A5E-F2A1-4937-8C22-7C11DCA1F728}"/>
              </a:ext>
            </a:extLst>
          </p:cNvPr>
          <p:cNvSpPr txBox="1">
            <a:spLocks/>
          </p:cNvSpPr>
          <p:nvPr/>
        </p:nvSpPr>
        <p:spPr>
          <a:xfrm>
            <a:off x="108684" y="5991436"/>
            <a:ext cx="11972874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err="1"/>
              <a:t>পুকুর</a:t>
            </a:r>
            <a:r>
              <a:rPr lang="en-US" sz="2400" dirty="0"/>
              <a:t>, </a:t>
            </a:r>
            <a:r>
              <a:rPr lang="en-US" sz="2400" dirty="0" err="1"/>
              <a:t>কুয়া</a:t>
            </a:r>
            <a:r>
              <a:rPr lang="en-US" sz="2400" dirty="0"/>
              <a:t>, </a:t>
            </a:r>
            <a:r>
              <a:rPr lang="en-US" sz="2400" dirty="0" err="1"/>
              <a:t>নলকূপ</a:t>
            </a:r>
            <a:r>
              <a:rPr lang="en-US" sz="2400" dirty="0"/>
              <a:t>, </a:t>
            </a:r>
            <a:r>
              <a:rPr lang="en-US" sz="2400" dirty="0" err="1"/>
              <a:t>পানির</a:t>
            </a:r>
            <a:r>
              <a:rPr lang="en-US" sz="2400" dirty="0"/>
              <a:t> </a:t>
            </a:r>
            <a:r>
              <a:rPr lang="en-US" sz="2400" dirty="0" err="1"/>
              <a:t>কল</a:t>
            </a:r>
            <a:r>
              <a:rPr lang="en-US" sz="2400" dirty="0"/>
              <a:t> </a:t>
            </a:r>
            <a:r>
              <a:rPr lang="en-US" sz="2400" dirty="0" err="1"/>
              <a:t>এগুলো</a:t>
            </a:r>
            <a:r>
              <a:rPr lang="en-US" sz="2400" dirty="0"/>
              <a:t> </a:t>
            </a:r>
            <a:r>
              <a:rPr lang="en-US" sz="2400" dirty="0" err="1"/>
              <a:t>মানুষের</a:t>
            </a:r>
            <a:r>
              <a:rPr lang="en-US" sz="2400" dirty="0"/>
              <a:t> </a:t>
            </a:r>
            <a:r>
              <a:rPr lang="en-US" sz="2400" dirty="0" err="1"/>
              <a:t>তৈরি</a:t>
            </a:r>
            <a:r>
              <a:rPr lang="en-US" sz="2400" dirty="0"/>
              <a:t> </a:t>
            </a:r>
            <a:r>
              <a:rPr lang="en-US" sz="2400" dirty="0" err="1"/>
              <a:t>পানির</a:t>
            </a:r>
            <a:r>
              <a:rPr lang="en-US" sz="2400" dirty="0"/>
              <a:t> </a:t>
            </a:r>
            <a:r>
              <a:rPr lang="en-US" sz="2400" dirty="0" err="1"/>
              <a:t>উৎস</a:t>
            </a:r>
            <a:r>
              <a:rPr lang="en-US" sz="2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0263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208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স্বাগতম</vt:lpstr>
      <vt:lpstr>পরিচিতি</vt:lpstr>
      <vt:lpstr>পাঠ পরিচিতিঃ</vt:lpstr>
      <vt:lpstr>শিখন ফলঃ</vt:lpstr>
      <vt:lpstr>নিচের ছবিগুলোতে কী দেখছো?</vt:lpstr>
      <vt:lpstr>নিচের ছবিগুলো লক্ষ্য করোঃ</vt:lpstr>
      <vt:lpstr>একক কাজঃ</vt:lpstr>
      <vt:lpstr>পানির প্রাকৃতিক উৎসঃ</vt:lpstr>
      <vt:lpstr>মানুষের তৈরি পানির উৎসঃ</vt:lpstr>
      <vt:lpstr>জোড়ায় কাজঃ</vt:lpstr>
      <vt:lpstr>দলীয় কাজঃ</vt:lpstr>
      <vt:lpstr>মূল্যায়ণঃ</vt:lpstr>
      <vt:lpstr>বাড়ির কাজঃ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Sumon Chowdhury</dc:creator>
  <cp:lastModifiedBy>Sumon Chowdhury</cp:lastModifiedBy>
  <cp:revision>10</cp:revision>
  <dcterms:created xsi:type="dcterms:W3CDTF">2021-02-16T16:33:24Z</dcterms:created>
  <dcterms:modified xsi:type="dcterms:W3CDTF">2021-02-16T17:36:57Z</dcterms:modified>
</cp:coreProperties>
</file>