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9" r:id="rId4"/>
    <p:sldId id="260" r:id="rId5"/>
    <p:sldId id="258" r:id="rId6"/>
    <p:sldId id="270" r:id="rId7"/>
    <p:sldId id="271" r:id="rId8"/>
    <p:sldId id="261" r:id="rId9"/>
    <p:sldId id="272" r:id="rId10"/>
    <p:sldId id="262" r:id="rId11"/>
    <p:sldId id="264" r:id="rId12"/>
    <p:sldId id="269" r:id="rId13"/>
    <p:sldId id="265" r:id="rId14"/>
    <p:sldId id="266" r:id="rId15"/>
    <p:sldId id="267" r:id="rId16"/>
    <p:sldId id="273"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0" d="100"/>
          <a:sy n="50" d="100"/>
        </p:scale>
        <p:origin x="787" y="43"/>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3F145-472F-4810-ACC4-CCF5447C7B2A}"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79021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3F145-472F-4810-ACC4-CCF5447C7B2A}"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23775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3F145-472F-4810-ACC4-CCF5447C7B2A}"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159250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3F145-472F-4810-ACC4-CCF5447C7B2A}"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399884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03F145-472F-4810-ACC4-CCF5447C7B2A}"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283840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3F145-472F-4810-ACC4-CCF5447C7B2A}"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19155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3F145-472F-4810-ACC4-CCF5447C7B2A}" type="datetimeFigureOut">
              <a:rPr lang="en-US" smtClean="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197224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3F145-472F-4810-ACC4-CCF5447C7B2A}" type="datetimeFigureOut">
              <a:rPr lang="en-US" smtClean="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11703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3F145-472F-4810-ACC4-CCF5447C7B2A}" type="datetimeFigureOut">
              <a:rPr lang="en-US" smtClean="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345518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03F145-472F-4810-ACC4-CCF5447C7B2A}"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384528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03F145-472F-4810-ACC4-CCF5447C7B2A}"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A166E-7B86-4D4A-A815-71B6CA3AD94D}" type="slidenum">
              <a:rPr lang="en-US" smtClean="0"/>
              <a:t>‹#›</a:t>
            </a:fld>
            <a:endParaRPr lang="en-US"/>
          </a:p>
        </p:txBody>
      </p:sp>
    </p:spTree>
    <p:extLst>
      <p:ext uri="{BB962C8B-B14F-4D97-AF65-F5344CB8AC3E}">
        <p14:creationId xmlns:p14="http://schemas.microsoft.com/office/powerpoint/2010/main" val="30246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3F145-472F-4810-ACC4-CCF5447C7B2A}" type="datetimeFigureOut">
              <a:rPr lang="en-US" smtClean="0"/>
              <a:t>2/15/2021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A166E-7B86-4D4A-A815-71B6CA3AD94D}" type="slidenum">
              <a:rPr lang="en-US" smtClean="0"/>
              <a:t>‹#›</a:t>
            </a:fld>
            <a:endParaRPr lang="en-US"/>
          </a:p>
        </p:txBody>
      </p:sp>
    </p:spTree>
    <p:extLst>
      <p:ext uri="{BB962C8B-B14F-4D97-AF65-F5344CB8AC3E}">
        <p14:creationId xmlns:p14="http://schemas.microsoft.com/office/powerpoint/2010/main" val="929436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extBox 1"/>
          <p:cNvSpPr txBox="1"/>
          <p:nvPr/>
        </p:nvSpPr>
        <p:spPr>
          <a:xfrm rot="20468665">
            <a:off x="3624864" y="673378"/>
            <a:ext cx="2880360" cy="1862048"/>
          </a:xfrm>
          <a:prstGeom prst="rect">
            <a:avLst/>
          </a:prstGeom>
          <a:noFill/>
        </p:spPr>
        <p:txBody>
          <a:bodyPr wrap="square" rtlCol="0">
            <a:spAutoFit/>
          </a:bodyPr>
          <a:lstStyle/>
          <a:p>
            <a:pPr algn="ctr"/>
            <a:r>
              <a:rPr lang="en-US" sz="11500" dirty="0" smtClean="0">
                <a:solidFill>
                  <a:srgbClr val="FF0000"/>
                </a:solidFill>
                <a:latin typeface="NikoshBAN" panose="02000000000000000000" pitchFamily="2" charset="0"/>
                <a:cs typeface="NikoshBAN" panose="02000000000000000000" pitchFamily="2" charset="0"/>
              </a:rPr>
              <a:t>স্বা</a:t>
            </a:r>
            <a:r>
              <a:rPr lang="en-US" sz="11500" dirty="0" smtClean="0">
                <a:solidFill>
                  <a:srgbClr val="00B050"/>
                </a:solidFill>
                <a:latin typeface="NikoshBAN" panose="02000000000000000000" pitchFamily="2" charset="0"/>
                <a:cs typeface="NikoshBAN" panose="02000000000000000000" pitchFamily="2" charset="0"/>
              </a:rPr>
              <a:t>গ</a:t>
            </a:r>
            <a:r>
              <a:rPr lang="en-US" sz="11500" dirty="0" smtClean="0">
                <a:solidFill>
                  <a:srgbClr val="FF0000"/>
                </a:solidFill>
                <a:latin typeface="NikoshBAN" panose="02000000000000000000" pitchFamily="2" charset="0"/>
                <a:cs typeface="NikoshBAN" panose="02000000000000000000" pitchFamily="2" charset="0"/>
              </a:rPr>
              <a:t>ত</a:t>
            </a:r>
            <a:endParaRPr lang="en-US" sz="115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4694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3442" y="312901"/>
            <a:ext cx="2707793" cy="769441"/>
          </a:xfrm>
          <a:prstGeom prst="rect">
            <a:avLst/>
          </a:prstGeom>
          <a:solidFill>
            <a:schemeClr val="accent4">
              <a:lumMod val="20000"/>
              <a:lumOff val="80000"/>
            </a:schemeClr>
          </a:solidFill>
        </p:spPr>
        <p:txBody>
          <a:bodyPr wrap="none">
            <a:spAutoFit/>
          </a:bodyPr>
          <a:lstStyle/>
          <a:p>
            <a:r>
              <a:rPr lang="bn-BD" sz="4400" dirty="0" smtClean="0">
                <a:latin typeface="NikoshBAN" pitchFamily="2" charset="0"/>
                <a:cs typeface="NikoshBAN" pitchFamily="2" charset="0"/>
              </a:rPr>
              <a:t>রাষ্ট্রের </a:t>
            </a:r>
            <a:r>
              <a:rPr lang="bn-BD" sz="4400" dirty="0">
                <a:latin typeface="NikoshBAN" pitchFamily="2" charset="0"/>
                <a:cs typeface="NikoshBAN" pitchFamily="2" charset="0"/>
              </a:rPr>
              <a:t>উপাদান</a:t>
            </a:r>
            <a:endParaRPr lang="en-US" sz="4400" dirty="0"/>
          </a:p>
        </p:txBody>
      </p:sp>
      <p:pic>
        <p:nvPicPr>
          <p:cNvPr id="3" name="Picture 2" descr="C:\Users\Ruhit Talukder\Downloads\Pri minister jonosobha.jpg"/>
          <p:cNvPicPr>
            <a:picLocks noChangeAspect="1" noChangeArrowheads="1"/>
          </p:cNvPicPr>
          <p:nvPr/>
        </p:nvPicPr>
        <p:blipFill>
          <a:blip r:embed="rId2" cstate="print"/>
          <a:srcRect/>
          <a:stretch>
            <a:fillRect/>
          </a:stretch>
        </p:blipFill>
        <p:spPr bwMode="auto">
          <a:xfrm>
            <a:off x="253527" y="2779754"/>
            <a:ext cx="3575462" cy="3329971"/>
          </a:xfrm>
          <a:prstGeom prst="rect">
            <a:avLst/>
          </a:prstGeom>
          <a:noFill/>
        </p:spPr>
      </p:pic>
      <p:sp>
        <p:nvSpPr>
          <p:cNvPr id="4" name="Rectangle 3"/>
          <p:cNvSpPr/>
          <p:nvPr/>
        </p:nvSpPr>
        <p:spPr>
          <a:xfrm>
            <a:off x="6918258" y="2425811"/>
            <a:ext cx="2186817" cy="707886"/>
          </a:xfrm>
          <a:prstGeom prst="rect">
            <a:avLst/>
          </a:prstGeom>
          <a:solidFill>
            <a:schemeClr val="accent4">
              <a:lumMod val="20000"/>
              <a:lumOff val="80000"/>
            </a:schemeClr>
          </a:solidFill>
        </p:spPr>
        <p:txBody>
          <a:bodyPr wrap="none">
            <a:spAutoFit/>
          </a:bodyPr>
          <a:lstStyle/>
          <a:p>
            <a:r>
              <a:rPr lang="bn-BD" sz="4000" dirty="0" smtClean="0">
                <a:latin typeface="NikoshBAN" pitchFamily="2" charset="0"/>
                <a:cs typeface="NikoshBAN" pitchFamily="2" charset="0"/>
              </a:rPr>
              <a:t> </a:t>
            </a:r>
            <a:r>
              <a:rPr lang="en-US" sz="4000" dirty="0" smtClean="0">
                <a:latin typeface="NikoshBAN" pitchFamily="2" charset="0"/>
                <a:cs typeface="NikoshBAN" pitchFamily="2" charset="0"/>
              </a:rPr>
              <a:t>1.</a:t>
            </a:r>
            <a:r>
              <a:rPr lang="bn-BD" sz="4000" dirty="0" smtClean="0">
                <a:latin typeface="NikoshBAN" pitchFamily="2" charset="0"/>
                <a:cs typeface="NikoshBAN" pitchFamily="2" charset="0"/>
              </a:rPr>
              <a:t>জনসমষ্টি </a:t>
            </a:r>
            <a:endParaRPr lang="en-US" sz="4000" dirty="0"/>
          </a:p>
        </p:txBody>
      </p:sp>
      <p:sp>
        <p:nvSpPr>
          <p:cNvPr id="5" name="TextBox 4"/>
          <p:cNvSpPr txBox="1"/>
          <p:nvPr/>
        </p:nvSpPr>
        <p:spPr>
          <a:xfrm>
            <a:off x="2101044" y="1190063"/>
            <a:ext cx="7989912" cy="1200329"/>
          </a:xfrm>
          <a:prstGeom prst="rect">
            <a:avLst/>
          </a:prstGeom>
          <a:solidFill>
            <a:schemeClr val="accent4">
              <a:lumMod val="20000"/>
              <a:lumOff val="80000"/>
            </a:schemeClr>
          </a:solidFill>
        </p:spPr>
        <p:txBody>
          <a:bodyPr wrap="square" rtlCol="0">
            <a:spAutoFit/>
          </a:bodyPr>
          <a:lstStyle/>
          <a:p>
            <a:r>
              <a:rPr lang="bn-BD" sz="3600" dirty="0" smtClean="0">
                <a:latin typeface="NikoshBAN" pitchFamily="2" charset="0"/>
                <a:cs typeface="NikoshBAN" pitchFamily="2" charset="0"/>
              </a:rPr>
              <a:t>রাষ্ট্রের </a:t>
            </a:r>
            <a:r>
              <a:rPr lang="bn-BD" sz="3600" dirty="0">
                <a:latin typeface="NikoshBAN" pitchFamily="2" charset="0"/>
                <a:cs typeface="NikoshBAN" pitchFamily="2" charset="0"/>
              </a:rPr>
              <a:t>উপাদান </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চারটি </a:t>
            </a:r>
            <a:r>
              <a:rPr lang="bn-BD" sz="3600" dirty="0">
                <a:latin typeface="NikoshBAN" pitchFamily="2" charset="0"/>
                <a:cs typeface="NikoshBAN" pitchFamily="2" charset="0"/>
              </a:rPr>
              <a:t>। </a:t>
            </a:r>
            <a:r>
              <a:rPr lang="bn-BD" sz="3600" dirty="0" smtClean="0">
                <a:latin typeface="NikoshBAN" pitchFamily="2" charset="0"/>
                <a:cs typeface="NikoshBAN" pitchFamily="2" charset="0"/>
              </a:rPr>
              <a:t>যথা; ১। জনসমষ্টি ২। নির্দিষ্ট ভূখন্ড ৩। সরকার ৪। সার্বভৌমত্ব </a:t>
            </a:r>
            <a:endParaRPr lang="en-US" sz="3600" dirty="0">
              <a:latin typeface="NikoshBAN" pitchFamily="2" charset="0"/>
              <a:cs typeface="NikoshBAN" pitchFamily="2" charset="0"/>
            </a:endParaRPr>
          </a:p>
        </p:txBody>
      </p:sp>
      <p:sp>
        <p:nvSpPr>
          <p:cNvPr id="6" name="Rectangle 5"/>
          <p:cNvSpPr/>
          <p:nvPr/>
        </p:nvSpPr>
        <p:spPr>
          <a:xfrm>
            <a:off x="4179935" y="3133697"/>
            <a:ext cx="7663461" cy="3416320"/>
          </a:xfrm>
          <a:prstGeom prst="rect">
            <a:avLst/>
          </a:prstGeom>
          <a:solidFill>
            <a:schemeClr val="accent4">
              <a:lumMod val="20000"/>
              <a:lumOff val="80000"/>
            </a:schemeClr>
          </a:solidFill>
        </p:spPr>
        <p:txBody>
          <a:bodyPr wrap="square">
            <a:spAutoFit/>
          </a:bodyPr>
          <a:lstStyle/>
          <a:p>
            <a:r>
              <a:rPr lang="en-US" sz="3600" dirty="0" smtClean="0">
                <a:latin typeface="NikoshBAN" pitchFamily="2" charset="0"/>
                <a:cs typeface="NikoshBAN" pitchFamily="2" charset="0"/>
              </a:rPr>
              <a:t>রাষ্ট্র গঠনের অপরিহার্য উপাদান জনসমষ্টি। কোনো ভূখন্ডে একটি জনগোষ্ঠী স্থায়ীভাবে বসবাস করলেই রাষ্ট্র গঠিত হতে পারে।তবে একটি রাষ্ট্র গঠনের জন্য কী পরিমান জনসমষ্টি প্রয়োজন,এর কোনো সুনির্দিষ্ট নিয়ম নেই ।যেমন বাংলাদেশের জনসংখ্যা প্রায় ১৫ কোটি,ভারতের জনসংখ্যা ১০০ কোটির বেশি।</a:t>
            </a:r>
            <a:endParaRPr lang="en-US" sz="3600" dirty="0"/>
          </a:p>
        </p:txBody>
      </p:sp>
    </p:spTree>
    <p:extLst>
      <p:ext uri="{BB962C8B-B14F-4D97-AF65-F5344CB8AC3E}">
        <p14:creationId xmlns:p14="http://schemas.microsoft.com/office/powerpoint/2010/main" val="236694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strVal val="#ppt_w*0.70"/>
                                          </p:val>
                                        </p:tav>
                                        <p:tav tm="100000">
                                          <p:val>
                                            <p:strVal val="#ppt_w"/>
                                          </p:val>
                                        </p:tav>
                                      </p:tavLst>
                                    </p:anim>
                                    <p:anim calcmode="lin" valueType="num">
                                      <p:cBhvr>
                                        <p:cTn id="27" dur="1000" fill="hold"/>
                                        <p:tgtEl>
                                          <p:spTgt spid="6"/>
                                        </p:tgtEl>
                                        <p:attrNameLst>
                                          <p:attrName>ppt_h</p:attrName>
                                        </p:attrNameLst>
                                      </p:cBhvr>
                                      <p:tavLst>
                                        <p:tav tm="0">
                                          <p:val>
                                            <p:strVal val="#ppt_h"/>
                                          </p:val>
                                        </p:tav>
                                        <p:tav tm="100000">
                                          <p:val>
                                            <p:strVal val="#ppt_h"/>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19" y="2026920"/>
            <a:ext cx="3980103" cy="3970318"/>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Rectangle 2"/>
          <p:cNvSpPr/>
          <p:nvPr/>
        </p:nvSpPr>
        <p:spPr>
          <a:xfrm>
            <a:off x="4877557" y="1123555"/>
            <a:ext cx="2436886" cy="646331"/>
          </a:xfrm>
          <a:prstGeom prst="rect">
            <a:avLst/>
          </a:prstGeom>
          <a:solidFill>
            <a:schemeClr val="accent4">
              <a:lumMod val="20000"/>
              <a:lumOff val="80000"/>
            </a:schemeClr>
          </a:solidFill>
        </p:spPr>
        <p:txBody>
          <a:bodyPr wrap="none">
            <a:spAutoFit/>
          </a:bodyPr>
          <a:lstStyle/>
          <a:p>
            <a:r>
              <a:rPr lang="bn-BD" sz="3600" dirty="0">
                <a:latin typeface="NikoshBAN" pitchFamily="2" charset="0"/>
                <a:cs typeface="NikoshBAN" pitchFamily="2" charset="0"/>
              </a:rPr>
              <a:t>২। নির্দিষ্ট ভূখন্ড </a:t>
            </a:r>
            <a:endParaRPr lang="en-US" sz="3600" dirty="0"/>
          </a:p>
        </p:txBody>
      </p:sp>
      <p:sp>
        <p:nvSpPr>
          <p:cNvPr id="4" name="Rectangle 3"/>
          <p:cNvSpPr/>
          <p:nvPr/>
        </p:nvSpPr>
        <p:spPr>
          <a:xfrm>
            <a:off x="4742103" y="312901"/>
            <a:ext cx="2475358" cy="707886"/>
          </a:xfrm>
          <a:prstGeom prst="rect">
            <a:avLst/>
          </a:prstGeom>
          <a:solidFill>
            <a:schemeClr val="accent4">
              <a:lumMod val="20000"/>
              <a:lumOff val="80000"/>
            </a:schemeClr>
          </a:solidFill>
        </p:spPr>
        <p:txBody>
          <a:bodyPr wrap="none">
            <a:spAutoFit/>
          </a:bodyPr>
          <a:lstStyle/>
          <a:p>
            <a:r>
              <a:rPr lang="bn-BD" sz="4000" dirty="0" smtClean="0">
                <a:latin typeface="NikoshBAN" pitchFamily="2" charset="0"/>
                <a:cs typeface="NikoshBAN" pitchFamily="2" charset="0"/>
              </a:rPr>
              <a:t>রাষ্ট্রের </a:t>
            </a:r>
            <a:r>
              <a:rPr lang="bn-BD" sz="4000" dirty="0">
                <a:latin typeface="NikoshBAN" pitchFamily="2" charset="0"/>
                <a:cs typeface="NikoshBAN" pitchFamily="2" charset="0"/>
              </a:rPr>
              <a:t>উপাদান</a:t>
            </a:r>
            <a:endParaRPr lang="en-US" sz="4000" dirty="0"/>
          </a:p>
        </p:txBody>
      </p:sp>
      <p:sp>
        <p:nvSpPr>
          <p:cNvPr id="5" name="Rectangle 4"/>
          <p:cNvSpPr/>
          <p:nvPr/>
        </p:nvSpPr>
        <p:spPr>
          <a:xfrm>
            <a:off x="4985943" y="2026920"/>
            <a:ext cx="6703137" cy="3970318"/>
          </a:xfrm>
          <a:prstGeom prst="rect">
            <a:avLst/>
          </a:prstGeom>
          <a:solidFill>
            <a:schemeClr val="accent4">
              <a:lumMod val="20000"/>
              <a:lumOff val="80000"/>
            </a:schemeClr>
          </a:solidFill>
        </p:spPr>
        <p:txBody>
          <a:bodyPr wrap="square">
            <a:spAutoFit/>
          </a:bodyPr>
          <a:lstStyle/>
          <a:p>
            <a:pPr algn="just"/>
            <a:r>
              <a:rPr lang="en-US" sz="3600" dirty="0" smtClean="0">
                <a:latin typeface="NikoshBAN" pitchFamily="2" charset="0"/>
                <a:cs typeface="NikoshBAN" pitchFamily="2" charset="0"/>
              </a:rPr>
              <a:t>রাষ্ট্র গঠনের জন্য নির্দিষ্ট ভূখন্ড আবশ্যক।ভূখন্ড বলতে একটি রাষ্ট্রের স্থালভাগ,জলভাগ ও আকাশসীমাকে বোঝায়। রাষ্ট্রের ভূখন্ড ছোট বা বড় হতে পারে। যেমনঃ বাংলাদেশের ক্ষেত্রফল ১,৪৭,৫৭০ বর্গ কিলোমিটার। ভারত, কানাডা প্রভৃতি রাষ্ট্রের আয়তন বাংলাদেশের চেয়ে অনেক বড়। </a:t>
            </a:r>
            <a:endParaRPr lang="en-US" sz="3600" dirty="0"/>
          </a:p>
        </p:txBody>
      </p:sp>
    </p:spTree>
    <p:extLst>
      <p:ext uri="{BB962C8B-B14F-4D97-AF65-F5344CB8AC3E}">
        <p14:creationId xmlns:p14="http://schemas.microsoft.com/office/powerpoint/2010/main" val="42091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strVal val="#ppt_w*0.70"/>
                                          </p:val>
                                        </p:tav>
                                        <p:tav tm="100000">
                                          <p:val>
                                            <p:strVal val="#ppt_w"/>
                                          </p:val>
                                        </p:tav>
                                      </p:tavLst>
                                    </p:anim>
                                    <p:anim calcmode="lin" valueType="num">
                                      <p:cBhvr>
                                        <p:cTn id="31" dur="1000" fill="hold"/>
                                        <p:tgtEl>
                                          <p:spTgt spid="5"/>
                                        </p:tgtEl>
                                        <p:attrNameLst>
                                          <p:attrName>ppt_h</p:attrName>
                                        </p:attrNameLst>
                                      </p:cBhvr>
                                      <p:tavLst>
                                        <p:tav tm="0">
                                          <p:val>
                                            <p:strVal val="#ppt_h"/>
                                          </p:val>
                                        </p:tav>
                                        <p:tav tm="100000">
                                          <p:val>
                                            <p:strVal val="#ppt_h"/>
                                          </p:val>
                                        </p:tav>
                                      </p:tavLst>
                                    </p:anim>
                                    <p:animEffect transition="in" filter="fade">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328" y="1371600"/>
            <a:ext cx="3872592" cy="4450080"/>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Rectangle 2"/>
          <p:cNvSpPr/>
          <p:nvPr/>
        </p:nvSpPr>
        <p:spPr>
          <a:xfrm>
            <a:off x="6713998" y="1004054"/>
            <a:ext cx="1818126" cy="646331"/>
          </a:xfrm>
          <a:prstGeom prst="rect">
            <a:avLst/>
          </a:prstGeom>
          <a:solidFill>
            <a:schemeClr val="accent4">
              <a:lumMod val="20000"/>
              <a:lumOff val="80000"/>
            </a:schemeClr>
          </a:solidFill>
        </p:spPr>
        <p:txBody>
          <a:bodyPr wrap="none">
            <a:spAutoFit/>
          </a:bodyPr>
          <a:lstStyle/>
          <a:p>
            <a:r>
              <a:rPr lang="bn-BD" sz="3600" dirty="0">
                <a:latin typeface="NikoshBAN" pitchFamily="2" charset="0"/>
                <a:cs typeface="NikoshBAN" pitchFamily="2" charset="0"/>
              </a:rPr>
              <a:t>৩। সরকার </a:t>
            </a:r>
            <a:endParaRPr lang="en-US" sz="3600" dirty="0"/>
          </a:p>
        </p:txBody>
      </p:sp>
      <p:sp>
        <p:nvSpPr>
          <p:cNvPr id="4" name="Rectangle 3"/>
          <p:cNvSpPr/>
          <p:nvPr/>
        </p:nvSpPr>
        <p:spPr>
          <a:xfrm>
            <a:off x="4971962" y="145261"/>
            <a:ext cx="2475358" cy="707886"/>
          </a:xfrm>
          <a:prstGeom prst="rect">
            <a:avLst/>
          </a:prstGeom>
          <a:solidFill>
            <a:schemeClr val="accent4">
              <a:lumMod val="20000"/>
              <a:lumOff val="80000"/>
            </a:schemeClr>
          </a:solidFill>
        </p:spPr>
        <p:txBody>
          <a:bodyPr wrap="none">
            <a:spAutoFit/>
          </a:bodyPr>
          <a:lstStyle/>
          <a:p>
            <a:r>
              <a:rPr lang="bn-BD" sz="4000" dirty="0" smtClean="0">
                <a:latin typeface="NikoshBAN" pitchFamily="2" charset="0"/>
                <a:cs typeface="NikoshBAN" pitchFamily="2" charset="0"/>
              </a:rPr>
              <a:t>রাষ্ট্রের </a:t>
            </a:r>
            <a:r>
              <a:rPr lang="bn-BD" sz="4000" dirty="0">
                <a:latin typeface="NikoshBAN" pitchFamily="2" charset="0"/>
                <a:cs typeface="NikoshBAN" pitchFamily="2" charset="0"/>
              </a:rPr>
              <a:t>উপাদান</a:t>
            </a:r>
            <a:endParaRPr lang="en-US" sz="4000" dirty="0"/>
          </a:p>
        </p:txBody>
      </p:sp>
      <p:sp>
        <p:nvSpPr>
          <p:cNvPr id="5" name="Rectangle 4"/>
          <p:cNvSpPr/>
          <p:nvPr/>
        </p:nvSpPr>
        <p:spPr>
          <a:xfrm>
            <a:off x="4587240" y="1779687"/>
            <a:ext cx="7345680" cy="5078313"/>
          </a:xfrm>
          <a:prstGeom prst="rect">
            <a:avLst/>
          </a:prstGeom>
          <a:solidFill>
            <a:schemeClr val="accent4">
              <a:lumMod val="20000"/>
              <a:lumOff val="80000"/>
            </a:schemeClr>
          </a:solidFill>
        </p:spPr>
        <p:txBody>
          <a:bodyPr wrap="square">
            <a:spAutoFit/>
          </a:bodyPr>
          <a:lstStyle/>
          <a:p>
            <a:pPr algn="just"/>
            <a:r>
              <a:rPr lang="en-US" sz="3600" dirty="0" smtClean="0">
                <a:latin typeface="NikoshBAN" pitchFamily="2" charset="0"/>
                <a:cs typeface="NikoshBAN" pitchFamily="2" charset="0"/>
              </a:rPr>
              <a:t>রাষ্ট্রের একটি গুরুত্বপূর্ণ উপাদান সরকার। সরকার ছাড়া রাষ্ট্র গঠিত হতে পারে না। রাষ্ট্রের যাবতীয় </a:t>
            </a:r>
            <a:r>
              <a:rPr lang="en-US" sz="3600" dirty="0" err="1" smtClean="0">
                <a:latin typeface="NikoshBAN" pitchFamily="2" charset="0"/>
                <a:cs typeface="NikoshBAN" pitchFamily="2" charset="0"/>
              </a:rPr>
              <a:t>কার্যাবলি</a:t>
            </a:r>
            <a:r>
              <a:rPr lang="en-US" sz="3600" dirty="0" smtClean="0">
                <a:latin typeface="NikoshBAN" pitchFamily="2" charset="0"/>
                <a:cs typeface="NikoshBAN" pitchFamily="2" charset="0"/>
              </a:rPr>
              <a:t> সরকারের মাধ্যমে পরিচালিত হয়। সরকার গঠিত হয় তিনটি বিভাগ নিয়ে যথাঃ আইন বিভাগ,শাসন বিভাগ</a:t>
            </a:r>
            <a:r>
              <a:rPr lang="en-US" sz="3600" dirty="0">
                <a:latin typeface="NikoshBAN" pitchFamily="2" charset="0"/>
                <a:cs typeface="NikoshBAN" pitchFamily="2" charset="0"/>
              </a:rPr>
              <a:t> </a:t>
            </a:r>
            <a:r>
              <a:rPr lang="en-US" sz="3600" dirty="0" smtClean="0">
                <a:latin typeface="NikoshBAN" pitchFamily="2" charset="0"/>
                <a:cs typeface="NikoshBAN" pitchFamily="2" charset="0"/>
              </a:rPr>
              <a:t>ও বিচার বিভাগ। সরকারের গঠন সকল রাষ্ট্রের একই রকম হলেও রাষ্ট্রভেদে সরকারের রূপ ভিন্ন ভিন্ন। যেমন বাংলাদেশে সংসদীয় সরকার,আবার মার্কিন যক্ত রাষ্ট্রে রাষ্ট্রপতি শাসিত সরকার। </a:t>
            </a:r>
            <a:endParaRPr lang="en-US" sz="3600" dirty="0"/>
          </a:p>
        </p:txBody>
      </p:sp>
    </p:spTree>
    <p:extLst>
      <p:ext uri="{BB962C8B-B14F-4D97-AF65-F5344CB8AC3E}">
        <p14:creationId xmlns:p14="http://schemas.microsoft.com/office/powerpoint/2010/main" val="422065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strVal val="#ppt_w*0.70"/>
                                          </p:val>
                                        </p:tav>
                                        <p:tav tm="100000">
                                          <p:val>
                                            <p:strVal val="#ppt_w"/>
                                          </p:val>
                                        </p:tav>
                                      </p:tavLst>
                                    </p:anim>
                                    <p:anim calcmode="lin" valueType="num">
                                      <p:cBhvr>
                                        <p:cTn id="31" dur="1000" fill="hold"/>
                                        <p:tgtEl>
                                          <p:spTgt spid="5"/>
                                        </p:tgtEl>
                                        <p:attrNameLst>
                                          <p:attrName>ppt_h</p:attrName>
                                        </p:attrNameLst>
                                      </p:cBhvr>
                                      <p:tavLst>
                                        <p:tav tm="0">
                                          <p:val>
                                            <p:strVal val="#ppt_h"/>
                                          </p:val>
                                        </p:tav>
                                        <p:tav tm="100000">
                                          <p:val>
                                            <p:strVal val="#ppt_h"/>
                                          </p:val>
                                        </p:tav>
                                      </p:tavLst>
                                    </p:anim>
                                    <p:animEffect transition="in" filter="fade">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3442" y="312901"/>
            <a:ext cx="2475358" cy="707886"/>
          </a:xfrm>
          <a:prstGeom prst="rect">
            <a:avLst/>
          </a:prstGeom>
          <a:solidFill>
            <a:schemeClr val="accent4">
              <a:lumMod val="20000"/>
              <a:lumOff val="80000"/>
            </a:schemeClr>
          </a:solidFill>
        </p:spPr>
        <p:txBody>
          <a:bodyPr wrap="none">
            <a:spAutoFit/>
          </a:bodyPr>
          <a:lstStyle/>
          <a:p>
            <a:r>
              <a:rPr lang="bn-BD" sz="4000" dirty="0" smtClean="0">
                <a:latin typeface="NikoshBAN" pitchFamily="2" charset="0"/>
                <a:cs typeface="NikoshBAN" pitchFamily="2" charset="0"/>
              </a:rPr>
              <a:t>রাষ্ট্রের </a:t>
            </a:r>
            <a:r>
              <a:rPr lang="bn-BD" sz="4000" dirty="0">
                <a:latin typeface="NikoshBAN" pitchFamily="2" charset="0"/>
                <a:cs typeface="NikoshBAN" pitchFamily="2" charset="0"/>
              </a:rPr>
              <a:t>উপাদান</a:t>
            </a:r>
            <a:endParaRPr lang="en-US" sz="4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740834"/>
            <a:ext cx="4014026" cy="3577926"/>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ectangle 3"/>
          <p:cNvSpPr/>
          <p:nvPr/>
        </p:nvSpPr>
        <p:spPr>
          <a:xfrm>
            <a:off x="4404360" y="1966355"/>
            <a:ext cx="7665720" cy="4524315"/>
          </a:xfrm>
          <a:prstGeom prst="rect">
            <a:avLst/>
          </a:prstGeom>
          <a:solidFill>
            <a:schemeClr val="accent4">
              <a:lumMod val="20000"/>
              <a:lumOff val="80000"/>
            </a:schemeClr>
          </a:solidFill>
        </p:spPr>
        <p:txBody>
          <a:bodyPr wrap="square">
            <a:spAutoFit/>
          </a:bodyPr>
          <a:lstStyle/>
          <a:p>
            <a:pPr algn="just"/>
            <a:r>
              <a:rPr lang="bn-BD" sz="3600" dirty="0">
                <a:latin typeface="NikoshBAN" pitchFamily="2" charset="0"/>
                <a:cs typeface="NikoshBAN" pitchFamily="2" charset="0"/>
              </a:rPr>
              <a:t>৪। </a:t>
            </a:r>
            <a:r>
              <a:rPr lang="bn-BD" sz="3600" dirty="0" smtClean="0">
                <a:latin typeface="NikoshBAN" pitchFamily="2" charset="0"/>
                <a:cs typeface="NikoshBAN" pitchFamily="2" charset="0"/>
              </a:rPr>
              <a:t>সার্বভৌমত্ব</a:t>
            </a:r>
            <a:r>
              <a:rPr lang="en-US" sz="3600" dirty="0" smtClean="0">
                <a:latin typeface="NikoshBAN" pitchFamily="2" charset="0"/>
                <a:cs typeface="NikoshBAN" pitchFamily="2" charset="0"/>
              </a:rPr>
              <a:t> রাষ্ট্রে গঠনের সবচেয়ে গুরুত্বপূর্ণ ও অত্যাবশ্যকীয় উপাদান। এটি রাষ্ট্রের চরম,পরম ও সর্বোচ্চ ক্ষমতা। এর দুটি দিক রয়েছে,যথা-অভ্যান্তরীণ ও বাহ্যিক সার্বভৌমত্ব।অভ্যান্তরীণ সার্বভৌমত্বের মাধ্যমে রাষ্ট্র দেশের অভ্যন্তরে বিভিন্ন আদেশ-নির্দেশ জারির মাধ্যমে ব্যক্তি ও সংস্থার ওপর কর্তৃত্ব করে। বাহ্যিক সার্বভৌমত্বের মাধ্যমে রাষ্ট্র বহিঃশক্তির নিয়ন্ত্রণ থেকে দেশকে মুক্ত রাখে।</a:t>
            </a:r>
            <a:r>
              <a:rPr lang="bn-BD"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5" name="Rectangle 4"/>
          <p:cNvSpPr/>
          <p:nvPr/>
        </p:nvSpPr>
        <p:spPr>
          <a:xfrm>
            <a:off x="5763466" y="1139628"/>
            <a:ext cx="2473754" cy="707886"/>
          </a:xfrm>
          <a:prstGeom prst="rect">
            <a:avLst/>
          </a:prstGeom>
          <a:solidFill>
            <a:schemeClr val="accent4">
              <a:lumMod val="20000"/>
              <a:lumOff val="80000"/>
            </a:schemeClr>
          </a:solidFill>
        </p:spPr>
        <p:txBody>
          <a:bodyPr wrap="none">
            <a:spAutoFit/>
          </a:bodyPr>
          <a:lstStyle/>
          <a:p>
            <a:r>
              <a:rPr lang="bn-BD" sz="4000" dirty="0">
                <a:latin typeface="NikoshBAN" pitchFamily="2" charset="0"/>
                <a:cs typeface="NikoshBAN" pitchFamily="2" charset="0"/>
              </a:rPr>
              <a:t>৪। সার্বভৌমত্ব</a:t>
            </a:r>
            <a:r>
              <a:rPr lang="en-US" sz="4000" dirty="0">
                <a:latin typeface="NikoshBAN" pitchFamily="2" charset="0"/>
                <a:cs typeface="NikoshBAN" pitchFamily="2" charset="0"/>
              </a:rPr>
              <a:t> </a:t>
            </a:r>
            <a:endParaRPr lang="en-US" sz="4000" dirty="0"/>
          </a:p>
        </p:txBody>
      </p:sp>
    </p:spTree>
    <p:extLst>
      <p:ext uri="{BB962C8B-B14F-4D97-AF65-F5344CB8AC3E}">
        <p14:creationId xmlns:p14="http://schemas.microsoft.com/office/powerpoint/2010/main" val="1084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88012" y="337353"/>
            <a:ext cx="3015976" cy="830997"/>
          </a:xfrm>
          <a:prstGeom prst="rect">
            <a:avLst/>
          </a:prstGeom>
          <a:solidFill>
            <a:schemeClr val="accent4">
              <a:lumMod val="20000"/>
              <a:lumOff val="80000"/>
            </a:schemeClr>
          </a:solidFill>
          <a:ln>
            <a:noFill/>
          </a:ln>
        </p:spPr>
        <p:txBody>
          <a:bodyPr wrap="square" rtlCol="0">
            <a:spAutoFit/>
          </a:bodyPr>
          <a:lstStyle/>
          <a:p>
            <a:r>
              <a:rPr lang="bn-IN" sz="4800" dirty="0" smtClean="0">
                <a:latin typeface="NikoshBAN" panose="02000000000000000000" pitchFamily="2" charset="0"/>
                <a:cs typeface="NikoshBAN" panose="02000000000000000000" pitchFamily="2" charset="0"/>
              </a:rPr>
              <a:t>দলগত কাজ </a:t>
            </a:r>
            <a:endParaRPr lang="en-US" sz="4800" dirty="0">
              <a:latin typeface="NikoshBAN" panose="02000000000000000000" pitchFamily="2" charset="0"/>
              <a:cs typeface="NikoshBAN" panose="02000000000000000000" pitchFamily="2" charset="0"/>
            </a:endParaRPr>
          </a:p>
        </p:txBody>
      </p:sp>
      <p:sp>
        <p:nvSpPr>
          <p:cNvPr id="3" name="TextBox 2"/>
          <p:cNvSpPr txBox="1"/>
          <p:nvPr/>
        </p:nvSpPr>
        <p:spPr>
          <a:xfrm>
            <a:off x="9025210" y="460463"/>
            <a:ext cx="2653345" cy="584775"/>
          </a:xfrm>
          <a:prstGeom prst="rect">
            <a:avLst/>
          </a:prstGeom>
          <a:solidFill>
            <a:schemeClr val="accent4">
              <a:lumMod val="20000"/>
              <a:lumOff val="80000"/>
            </a:schemeClr>
          </a:solidFill>
          <a:ln>
            <a:noFill/>
          </a:ln>
        </p:spPr>
        <p:txBody>
          <a:bodyPr wrap="square" rtlCol="0">
            <a:spAutoFit/>
          </a:bodyPr>
          <a:lstStyle/>
          <a:p>
            <a:r>
              <a:rPr lang="en-US" sz="3200" dirty="0" smtClean="0">
                <a:latin typeface="NikoshBAN" panose="02000000000000000000" pitchFamily="2" charset="0"/>
                <a:cs typeface="NikoshBAN" panose="02000000000000000000" pitchFamily="2" charset="0"/>
              </a:rPr>
              <a:t>সময়-৫মিনিট</a:t>
            </a:r>
            <a:endParaRPr lang="en-US" sz="3200" dirty="0">
              <a:latin typeface="NikoshBAN" panose="02000000000000000000" pitchFamily="2" charset="0"/>
              <a:cs typeface="NikoshBAN" panose="02000000000000000000" pitchFamily="2" charset="0"/>
            </a:endParaRPr>
          </a:p>
        </p:txBody>
      </p:sp>
      <p:sp>
        <p:nvSpPr>
          <p:cNvPr id="4" name="Rectangle 3"/>
          <p:cNvSpPr/>
          <p:nvPr/>
        </p:nvSpPr>
        <p:spPr>
          <a:xfrm>
            <a:off x="2187914" y="2744569"/>
            <a:ext cx="8163968" cy="646331"/>
          </a:xfrm>
          <a:prstGeom prst="rect">
            <a:avLst/>
          </a:prstGeom>
          <a:solidFill>
            <a:schemeClr val="accent4">
              <a:lumMod val="20000"/>
              <a:lumOff val="80000"/>
            </a:schemeClr>
          </a:solidFill>
          <a:ln>
            <a:noFill/>
          </a:ln>
        </p:spPr>
        <p:txBody>
          <a:bodyPr wrap="square">
            <a:spAutoFit/>
          </a:bodyPr>
          <a:lstStyle/>
          <a:p>
            <a:pPr marL="457200" indent="-4572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sym typeface="Wingdings" panose="05000000000000000000" pitchFamily="2" charset="2"/>
              </a:rPr>
              <a:t>রাষ্ট্র গঠনের অপরিহার্য উপাদান জনসমষ্টি ব্যাখ্যা কর।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0305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23954" y="30480"/>
            <a:ext cx="3344091" cy="769441"/>
          </a:xfrm>
          <a:prstGeom prst="rect">
            <a:avLst/>
          </a:prstGeom>
          <a:solidFill>
            <a:schemeClr val="accent4">
              <a:lumMod val="20000"/>
              <a:lumOff val="80000"/>
            </a:schemeClr>
          </a:solidFill>
          <a:ln>
            <a:noFill/>
          </a:ln>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মূল্যায়ন</a:t>
            </a:r>
            <a:r>
              <a:rPr lang="bn-IN"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6" name="Rectangle 5"/>
          <p:cNvSpPr/>
          <p:nvPr/>
        </p:nvSpPr>
        <p:spPr>
          <a:xfrm>
            <a:off x="495300" y="1034921"/>
            <a:ext cx="11201400" cy="5016758"/>
          </a:xfrm>
          <a:prstGeom prst="rect">
            <a:avLst/>
          </a:prstGeom>
          <a:solidFill>
            <a:schemeClr val="accent4">
              <a:lumMod val="20000"/>
              <a:lumOff val="80000"/>
            </a:schemeClr>
          </a:solidFill>
        </p:spPr>
        <p:txBody>
          <a:bodyPr wrap="square">
            <a:spAutoFit/>
          </a:bodyPr>
          <a:lstStyle/>
          <a:p>
            <a:pPr algn="just"/>
            <a:r>
              <a:rPr lang="en-US" sz="3200" dirty="0">
                <a:latin typeface="NikoshBAN" panose="02000000000000000000" pitchFamily="2" charset="0"/>
                <a:cs typeface="NikoshBAN" panose="02000000000000000000" pitchFamily="2" charset="0"/>
              </a:rPr>
              <a:t>1। যে সংঘবদ্ধ জনগষ্ঠী সাধারণ উদ্দেশ্য সাধনের জন্য একত্রিত হয় তাকে কী বলে?</a:t>
            </a:r>
          </a:p>
          <a:p>
            <a:pPr algn="just"/>
            <a:r>
              <a:rPr lang="en-US" sz="3200" dirty="0">
                <a:latin typeface="NikoshBAN" panose="02000000000000000000" pitchFamily="2" charset="0"/>
                <a:cs typeface="NikoshBAN" panose="02000000000000000000" pitchFamily="2" charset="0"/>
              </a:rPr>
              <a:t>	উত্তরঃসমাজ</a:t>
            </a:r>
          </a:p>
          <a:p>
            <a:pPr algn="just"/>
            <a:r>
              <a:rPr lang="en-US" sz="3200" dirty="0">
                <a:latin typeface="NikoshBAN" panose="02000000000000000000" pitchFamily="2" charset="0"/>
                <a:cs typeface="NikoshBAN" panose="02000000000000000000" pitchFamily="2" charset="0"/>
              </a:rPr>
              <a:t>২।যে সমাজে বাস করে না,সে হয় পশু,না হয় দেবতা বলেছেন কে?</a:t>
            </a:r>
          </a:p>
          <a:p>
            <a:pPr algn="just"/>
            <a:r>
              <a:rPr lang="en-US" sz="3200" dirty="0">
                <a:latin typeface="NikoshBAN" panose="02000000000000000000" pitchFamily="2" charset="0"/>
                <a:cs typeface="NikoshBAN" panose="02000000000000000000" pitchFamily="2" charset="0"/>
              </a:rPr>
              <a:t>	উত্তরঃগ্রিক দার্শনিক এরিস্টটল</a:t>
            </a:r>
          </a:p>
          <a:p>
            <a:pPr algn="just"/>
            <a:r>
              <a:rPr lang="en-US" sz="3200" dirty="0">
                <a:latin typeface="NikoshBAN" panose="02000000000000000000" pitchFamily="2" charset="0"/>
                <a:cs typeface="NikoshBAN" panose="02000000000000000000" pitchFamily="2" charset="0"/>
              </a:rPr>
              <a:t>৩।রাষ্ট্র একটি-</a:t>
            </a:r>
          </a:p>
          <a:p>
            <a:pPr algn="just"/>
            <a:r>
              <a:rPr lang="en-US" sz="3200" dirty="0">
                <a:latin typeface="NikoshBAN" panose="02000000000000000000" pitchFamily="2" charset="0"/>
                <a:cs typeface="NikoshBAN" panose="02000000000000000000" pitchFamily="2" charset="0"/>
              </a:rPr>
              <a:t>	উত্তরঃরাজনৈতিক প্রতিষ্ঠান</a:t>
            </a:r>
          </a:p>
          <a:p>
            <a:pPr algn="just"/>
            <a:r>
              <a:rPr lang="en-US" sz="3200" dirty="0">
                <a:latin typeface="NikoshBAN" panose="02000000000000000000" pitchFamily="2" charset="0"/>
                <a:cs typeface="NikoshBAN" panose="02000000000000000000" pitchFamily="2" charset="0"/>
              </a:rPr>
              <a:t>৪।রাষ্ট্রের অপরিহার্য উপাদান কী?</a:t>
            </a:r>
          </a:p>
          <a:p>
            <a:pPr algn="just"/>
            <a:r>
              <a:rPr lang="en-US" sz="3200" dirty="0">
                <a:latin typeface="NikoshBAN" panose="02000000000000000000" pitchFamily="2" charset="0"/>
                <a:cs typeface="NikoshBAN" panose="02000000000000000000" pitchFamily="2" charset="0"/>
              </a:rPr>
              <a:t>	উত্তরঃজনসমষ্টি</a:t>
            </a:r>
          </a:p>
          <a:p>
            <a:pPr algn="just"/>
            <a:r>
              <a:rPr lang="en-US" sz="3200" dirty="0">
                <a:latin typeface="NikoshBAN" panose="02000000000000000000" pitchFamily="2" charset="0"/>
                <a:cs typeface="NikoshBAN" panose="02000000000000000000" pitchFamily="2" charset="0"/>
              </a:rPr>
              <a:t>৫।সরকার গঠিত হয় কয়টি বিভাগ নিয়ে?</a:t>
            </a:r>
          </a:p>
          <a:p>
            <a:pPr algn="just"/>
            <a:r>
              <a:rPr lang="en-US" sz="3200" dirty="0">
                <a:latin typeface="NikoshBAN" panose="02000000000000000000" pitchFamily="2" charset="0"/>
                <a:cs typeface="NikoshBAN" panose="02000000000000000000" pitchFamily="2" charset="0"/>
              </a:rPr>
              <a:t>	উত্তরঃতিনটি</a:t>
            </a:r>
          </a:p>
        </p:txBody>
      </p:sp>
    </p:spTree>
    <p:extLst>
      <p:ext uri="{BB962C8B-B14F-4D97-AF65-F5344CB8AC3E}">
        <p14:creationId xmlns:p14="http://schemas.microsoft.com/office/powerpoint/2010/main" val="264928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10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10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10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3894" y="257931"/>
            <a:ext cx="2504212" cy="830997"/>
          </a:xfrm>
          <a:prstGeom prst="rect">
            <a:avLst/>
          </a:prstGeom>
          <a:solidFill>
            <a:schemeClr val="accent4">
              <a:lumMod val="20000"/>
              <a:lumOff val="80000"/>
            </a:schemeClr>
          </a:solidFill>
          <a:ln>
            <a:noFill/>
          </a:ln>
        </p:spPr>
        <p:txBody>
          <a:bodyPr wrap="none">
            <a:spAutoFit/>
          </a:bodyPr>
          <a:lstStyle/>
          <a:p>
            <a:pPr algn="ctr"/>
            <a:r>
              <a:rPr lang="bn-IN" sz="4800" dirty="0">
                <a:latin typeface="NikoshBAN" panose="02000000000000000000" pitchFamily="2" charset="0"/>
                <a:cs typeface="NikoshBAN" panose="02000000000000000000" pitchFamily="2" charset="0"/>
              </a:rPr>
              <a:t>বাড়ির কাজ </a:t>
            </a:r>
            <a:endParaRPr lang="en-US" sz="48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109" y="257931"/>
            <a:ext cx="2472072" cy="2548449"/>
          </a:xfrm>
          <a:prstGeom prst="ellipse">
            <a:avLst/>
          </a:prstGeom>
          <a:ln>
            <a:noFill/>
          </a:ln>
          <a:effectLst>
            <a:softEdge rad="112500"/>
          </a:effectLst>
        </p:spPr>
      </p:pic>
      <p:sp>
        <p:nvSpPr>
          <p:cNvPr id="4" name="Rectangle 3"/>
          <p:cNvSpPr/>
          <p:nvPr/>
        </p:nvSpPr>
        <p:spPr>
          <a:xfrm>
            <a:off x="807720" y="3390900"/>
            <a:ext cx="11170920" cy="646331"/>
          </a:xfrm>
          <a:prstGeom prst="rect">
            <a:avLst/>
          </a:prstGeom>
          <a:solidFill>
            <a:schemeClr val="accent4">
              <a:lumMod val="20000"/>
              <a:lumOff val="80000"/>
            </a:schemeClr>
          </a:solidFill>
          <a:ln>
            <a:noFill/>
          </a:ln>
        </p:spPr>
        <p:txBody>
          <a:bodyPr wrap="square">
            <a:spAutoFit/>
          </a:bodyPr>
          <a:lstStyle/>
          <a:p>
            <a:pPr marL="457200" indent="-4572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sym typeface="Wingdings" panose="05000000000000000000" pitchFamily="2" charset="2"/>
              </a:rPr>
              <a:t>সার্বভৌমত্ব রাষ্ট্রের </a:t>
            </a:r>
            <a:r>
              <a:rPr lang="en-US" sz="3600" dirty="0">
                <a:latin typeface="NikoshBAN" panose="02000000000000000000" pitchFamily="2" charset="0"/>
                <a:cs typeface="NikoshBAN" panose="02000000000000000000" pitchFamily="2" charset="0"/>
                <a:sym typeface="Wingdings" panose="05000000000000000000" pitchFamily="2" charset="2"/>
              </a:rPr>
              <a:t>চ</a:t>
            </a:r>
            <a:r>
              <a:rPr lang="en-US" sz="3600" dirty="0" smtClean="0">
                <a:latin typeface="NikoshBAN" panose="02000000000000000000" pitchFamily="2" charset="0"/>
                <a:cs typeface="NikoshBAN" panose="02000000000000000000" pitchFamily="2" charset="0"/>
                <a:sym typeface="Wingdings" panose="05000000000000000000" pitchFamily="2" charset="2"/>
              </a:rPr>
              <a:t>রম ও পরম ক্ষমতা -তোমার মতামত লিখে আনবে।</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354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extBox 2"/>
          <p:cNvSpPr txBox="1"/>
          <p:nvPr/>
        </p:nvSpPr>
        <p:spPr>
          <a:xfrm rot="20375497">
            <a:off x="1677248" y="1400696"/>
            <a:ext cx="3991182" cy="1862048"/>
          </a:xfrm>
          <a:prstGeom prst="rect">
            <a:avLst/>
          </a:prstGeom>
          <a:noFill/>
          <a:ln>
            <a:noFill/>
          </a:ln>
        </p:spPr>
        <p:style>
          <a:lnRef idx="3">
            <a:schemeClr val="lt1"/>
          </a:lnRef>
          <a:fillRef idx="1">
            <a:schemeClr val="dk1"/>
          </a:fillRef>
          <a:effectRef idx="1">
            <a:schemeClr val="dk1"/>
          </a:effectRef>
          <a:fontRef idx="minor">
            <a:schemeClr val="lt1"/>
          </a:fontRef>
        </p:style>
        <p:txBody>
          <a:bodyPr wrap="square"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500" b="1" dirty="0">
                <a:ln w="11430"/>
                <a:solidFill>
                  <a:srgbClr val="C00000"/>
                </a:solidFill>
                <a:effectLst>
                  <a:outerShdw blurRad="50800" dist="39000" dir="5460000" algn="tl">
                    <a:srgbClr val="000000">
                      <a:alpha val="38000"/>
                    </a:srgbClr>
                  </a:outerShdw>
                </a:effectLst>
                <a:latin typeface="NikoshBAN" pitchFamily="2" charset="0"/>
                <a:cs typeface="NikoshBAN" pitchFamily="2" charset="0"/>
              </a:rPr>
              <a:t>ধ</a:t>
            </a:r>
            <a:r>
              <a:rPr lang="en-US" sz="11500" b="1" dirty="0">
                <a:ln w="11430"/>
                <a:solidFill>
                  <a:srgbClr val="00B050"/>
                </a:solidFill>
                <a:effectLst>
                  <a:outerShdw blurRad="50800" dist="39000" dir="5460000" algn="tl">
                    <a:srgbClr val="000000">
                      <a:alpha val="38000"/>
                    </a:srgbClr>
                  </a:outerShdw>
                </a:effectLst>
                <a:latin typeface="NikoshBAN" pitchFamily="2" charset="0"/>
                <a:cs typeface="NikoshBAN" pitchFamily="2" charset="0"/>
              </a:rPr>
              <a:t>ন্য</a:t>
            </a:r>
            <a:r>
              <a:rPr lang="en-US" sz="11500" b="1" dirty="0">
                <a:ln w="11430"/>
                <a:solidFill>
                  <a:srgbClr val="C00000"/>
                </a:solidFill>
                <a:effectLst>
                  <a:outerShdw blurRad="50800" dist="39000" dir="5460000" algn="tl">
                    <a:srgbClr val="000000">
                      <a:alpha val="38000"/>
                    </a:srgbClr>
                  </a:outerShdw>
                </a:effectLst>
                <a:latin typeface="NikoshBAN" pitchFamily="2" charset="0"/>
                <a:cs typeface="NikoshBAN" pitchFamily="2" charset="0"/>
              </a:rPr>
              <a:t>বা</a:t>
            </a:r>
            <a:r>
              <a:rPr lang="en-US" sz="11500" b="1" dirty="0">
                <a:ln w="11430"/>
                <a:solidFill>
                  <a:srgbClr val="FFC000"/>
                </a:solidFill>
                <a:effectLst>
                  <a:outerShdw blurRad="50800" dist="39000" dir="5460000" algn="tl">
                    <a:srgbClr val="000000">
                      <a:alpha val="38000"/>
                    </a:srgbClr>
                  </a:outerShdw>
                </a:effectLst>
                <a:latin typeface="NikoshBAN" pitchFamily="2" charset="0"/>
                <a:cs typeface="NikoshBAN" pitchFamily="2" charset="0"/>
              </a:rPr>
              <a:t>দ</a:t>
            </a:r>
          </a:p>
        </p:txBody>
      </p:sp>
    </p:spTree>
    <p:extLst>
      <p:ext uri="{BB962C8B-B14F-4D97-AF65-F5344CB8AC3E}">
        <p14:creationId xmlns:p14="http://schemas.microsoft.com/office/powerpoint/2010/main" val="310695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46127" y="323909"/>
            <a:ext cx="3197104" cy="1015663"/>
          </a:xfrm>
          <a:prstGeom prst="rect">
            <a:avLst/>
          </a:prstGeom>
          <a:solidFill>
            <a:schemeClr val="accent4">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6000" dirty="0" smtClean="0">
                <a:latin typeface="NikoshBAN" panose="02000000000000000000" pitchFamily="2" charset="0"/>
                <a:cs typeface="NikoshBAN" panose="02000000000000000000" pitchFamily="2" charset="0"/>
              </a:rPr>
              <a:t>পরিচিতি</a:t>
            </a:r>
            <a:endParaRPr lang="en-US" sz="6000" dirty="0">
              <a:latin typeface="NikoshBAN" panose="02000000000000000000" pitchFamily="2" charset="0"/>
              <a:cs typeface="NikoshBAN" panose="02000000000000000000" pitchFamily="2" charset="0"/>
            </a:endParaRPr>
          </a:p>
        </p:txBody>
      </p:sp>
      <p:grpSp>
        <p:nvGrpSpPr>
          <p:cNvPr id="3" name="Group 2"/>
          <p:cNvGrpSpPr/>
          <p:nvPr/>
        </p:nvGrpSpPr>
        <p:grpSpPr>
          <a:xfrm>
            <a:off x="960128" y="230811"/>
            <a:ext cx="2576211" cy="1845129"/>
            <a:chOff x="990600" y="584351"/>
            <a:chExt cx="2904251" cy="2885997"/>
          </a:xfrm>
          <a:solidFill>
            <a:schemeClr val="accent6">
              <a:lumMod val="20000"/>
              <a:lumOff val="80000"/>
            </a:schemeClr>
          </a:solidFill>
        </p:grpSpPr>
        <p:pic>
          <p:nvPicPr>
            <p:cNvPr id="4" name="Picture 3" descr="28.jpg"/>
            <p:cNvPicPr>
              <a:picLocks noChangeAspect="1"/>
            </p:cNvPicPr>
            <p:nvPr/>
          </p:nvPicPr>
          <p:blipFill>
            <a:blip r:embed="rId2"/>
            <a:stretch>
              <a:fillRect/>
            </a:stretch>
          </p:blipFill>
          <p:spPr>
            <a:xfrm>
              <a:off x="990600" y="584351"/>
              <a:ext cx="2904251" cy="2885997"/>
            </a:xfrm>
            <a:prstGeom prst="rect">
              <a:avLst/>
            </a:prstGeom>
            <a:ln>
              <a:solidFill>
                <a:srgbClr val="7030A0"/>
              </a:solid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7633" y="1084065"/>
              <a:ext cx="1905000" cy="1828800"/>
            </a:xfrm>
            <a:prstGeom prst="ellipse">
              <a:avLst/>
            </a:prstGeom>
            <a:grpFill/>
            <a:ln>
              <a:solidFill>
                <a:srgbClr val="7030A0"/>
              </a:solidFill>
            </a:ln>
          </p:spPr>
        </p:pic>
      </p:gr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3019" y="323909"/>
            <a:ext cx="2258475" cy="2575892"/>
          </a:xfrm>
          <a:prstGeom prst="rect">
            <a:avLst/>
          </a:prstGeom>
          <a:ln w="3175">
            <a:solidFill>
              <a:srgbClr val="7030A0"/>
            </a:solidFill>
          </a:ln>
          <a:effectLst>
            <a:outerShdw blurRad="292100" dist="139700" dir="2700000" algn="tl" rotWithShape="0">
              <a:srgbClr val="333333">
                <a:alpha val="65000"/>
              </a:srgbClr>
            </a:outerShdw>
          </a:effectLst>
        </p:spPr>
      </p:pic>
      <p:sp>
        <p:nvSpPr>
          <p:cNvPr id="7" name="Rectangle 6"/>
          <p:cNvSpPr/>
          <p:nvPr/>
        </p:nvSpPr>
        <p:spPr>
          <a:xfrm>
            <a:off x="207037" y="2295218"/>
            <a:ext cx="6129872" cy="4031873"/>
          </a:xfrm>
          <a:prstGeom prst="rect">
            <a:avLst/>
          </a:prstGeom>
          <a:solidFill>
            <a:schemeClr val="accent4">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হোসনেয়ারা (লাকী)</a:t>
            </a:r>
          </a:p>
          <a:p>
            <a:pPr algn="ctr"/>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এম,এস,এস, এম এড</a:t>
            </a:r>
          </a:p>
          <a:p>
            <a:pPr algn="ctr"/>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সহকারী শিক্ষক (আই সি টি)</a:t>
            </a:r>
          </a:p>
          <a:p>
            <a:pPr algn="ctr"/>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রায়পুর স্কুল এন্ড কলেজ ,</a:t>
            </a:r>
          </a:p>
          <a:p>
            <a:pPr algn="ctr"/>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বাঘারপাড়া ,যশোর । </a:t>
            </a:r>
          </a:p>
          <a:p>
            <a:pPr algn="ctr"/>
            <a:r>
              <a:rPr lang="en-US" sz="36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01712333017</a:t>
            </a:r>
          </a:p>
          <a:p>
            <a:pPr algn="ct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Mail-lucky</a:t>
            </a:r>
            <a:r>
              <a:rPr lang="en-US" sz="32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333017</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@gmail.com</a:t>
            </a:r>
          </a:p>
        </p:txBody>
      </p:sp>
      <p:sp>
        <p:nvSpPr>
          <p:cNvPr id="8" name="Rectangle 7"/>
          <p:cNvSpPr/>
          <p:nvPr/>
        </p:nvSpPr>
        <p:spPr>
          <a:xfrm>
            <a:off x="6976997" y="3314700"/>
            <a:ext cx="4815192" cy="2142125"/>
          </a:xfrm>
          <a:prstGeom prst="rect">
            <a:avLst/>
          </a:prstGeom>
          <a:solidFill>
            <a:schemeClr val="accent4">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90000"/>
              </a:lnSpc>
            </a:pPr>
            <a:r>
              <a:rPr lang="en-US" sz="4000" dirty="0" smtClean="0">
                <a:latin typeface="NikoshBAN" panose="02000000000000000000" pitchFamily="2" charset="0"/>
                <a:cs typeface="NikoshBAN" panose="02000000000000000000" pitchFamily="2" charset="0"/>
              </a:rPr>
              <a:t>পৌরনীতি ও নাগরিকতা</a:t>
            </a:r>
          </a:p>
          <a:p>
            <a:pPr algn="ctr">
              <a:lnSpc>
                <a:spcPct val="90000"/>
              </a:lnSpc>
            </a:pPr>
            <a:r>
              <a:rPr lang="bn-BD" sz="3600" dirty="0" smtClean="0">
                <a:latin typeface="NikoshBAN" panose="02000000000000000000" pitchFamily="2" charset="0"/>
                <a:cs typeface="NikoshBAN" panose="02000000000000000000" pitchFamily="2" charset="0"/>
              </a:rPr>
              <a:t>শ্রেণি</a:t>
            </a:r>
            <a:r>
              <a:rPr lang="en-US" sz="3600" dirty="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rPr>
              <a:t>নবম-দশম</a:t>
            </a:r>
            <a:endParaRPr lang="en-US" sz="3600" dirty="0">
              <a:latin typeface="NikoshBAN" panose="02000000000000000000" pitchFamily="2" charset="0"/>
              <a:cs typeface="NikoshBAN" panose="02000000000000000000" pitchFamily="2" charset="0"/>
            </a:endParaRPr>
          </a:p>
          <a:p>
            <a:pPr algn="ctr">
              <a:lnSpc>
                <a:spcPct val="90000"/>
              </a:lnSpc>
            </a:pPr>
            <a:r>
              <a:rPr lang="bn-BD" sz="3600" dirty="0">
                <a:latin typeface="NikoshBAN" panose="02000000000000000000" pitchFamily="2" charset="0"/>
                <a:cs typeface="NikoshBAN" panose="02000000000000000000" pitchFamily="2" charset="0"/>
              </a:rPr>
              <a:t>অধ্যায়</a:t>
            </a:r>
            <a:r>
              <a:rPr lang="en-US" sz="3600" dirty="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rPr>
              <a:t>প্রথম</a:t>
            </a:r>
            <a:endParaRPr lang="en-US" sz="3600" dirty="0">
              <a:latin typeface="NikoshBAN" panose="02000000000000000000" pitchFamily="2" charset="0"/>
              <a:cs typeface="NikoshBAN" panose="02000000000000000000" pitchFamily="2" charset="0"/>
            </a:endParaRPr>
          </a:p>
          <a:p>
            <a:pPr algn="ctr">
              <a:lnSpc>
                <a:spcPct val="90000"/>
              </a:lnSpc>
            </a:pPr>
            <a:r>
              <a:rPr lang="en-US" sz="3600" dirty="0" smtClean="0">
                <a:latin typeface="NikoshBAN" panose="02000000000000000000" pitchFamily="2" charset="0"/>
                <a:cs typeface="NikoshBAN" panose="02000000000000000000" pitchFamily="2" charset="0"/>
              </a:rPr>
              <a:t>*</a:t>
            </a:r>
            <a:r>
              <a:rPr lang="en-US" sz="3200" dirty="0" smtClean="0">
                <a:latin typeface="NikoshBAN" panose="02000000000000000000" pitchFamily="2" charset="0"/>
                <a:cs typeface="NikoshBAN" panose="02000000000000000000" pitchFamily="2" charset="0"/>
              </a:rPr>
              <a:t>রাষ্ট্র*</a:t>
            </a:r>
            <a:endParaRPr lang="bn-BD" sz="3200" dirty="0">
              <a:latin typeface="NikoshBAN" panose="02000000000000000000" pitchFamily="2" charset="0"/>
              <a:cs typeface="NikoshBAN" panose="02000000000000000000" pitchFamily="2" charset="0"/>
            </a:endParaRPr>
          </a:p>
        </p:txBody>
      </p:sp>
      <p:cxnSp>
        <p:nvCxnSpPr>
          <p:cNvPr id="10" name="Straight Connector 9"/>
          <p:cNvCxnSpPr/>
          <p:nvPr/>
        </p:nvCxnSpPr>
        <p:spPr>
          <a:xfrm flipH="1">
            <a:off x="6722174" y="1866378"/>
            <a:ext cx="1" cy="4584526"/>
          </a:xfrm>
          <a:prstGeom prst="line">
            <a:avLst/>
          </a:prstGeom>
          <a:ln w="76200">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40579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560" y="93745"/>
            <a:ext cx="10850880" cy="1323439"/>
          </a:xfrm>
          <a:prstGeom prst="rect">
            <a:avLst/>
          </a:prstGeom>
          <a:solidFill>
            <a:schemeClr val="accent4">
              <a:lumMod val="20000"/>
              <a:lumOff val="80000"/>
            </a:schemeClr>
          </a:solidFill>
        </p:spPr>
        <p:txBody>
          <a:bodyPr wrap="square" rtlCol="0">
            <a:spAutoFit/>
          </a:bodyPr>
          <a:lstStyle/>
          <a:p>
            <a:pPr algn="ctr"/>
            <a:r>
              <a:rPr lang="bn-BD" sz="4000" dirty="0" smtClean="0">
                <a:latin typeface="NikoshBAN" pitchFamily="2" charset="0"/>
                <a:cs typeface="NikoshBAN" pitchFamily="2" charset="0"/>
              </a:rPr>
              <a:t>নিচের ছবিটি মনযোগ সহকারে দেখ এবং মন্তব্য কর। বলার চেষ্টা কর, আমাদের আজকের আলোচ্য বিষয় কী হতে পারে?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869" y="1767228"/>
            <a:ext cx="3248651" cy="3158315"/>
          </a:xfrm>
          <a:prstGeom prst="rect">
            <a:avLst/>
          </a:prstGeom>
          <a:ln>
            <a:solidFill>
              <a:schemeClr val="accent1"/>
            </a:solidFill>
          </a:ln>
        </p:spPr>
      </p:pic>
      <p:sp>
        <p:nvSpPr>
          <p:cNvPr id="4" name="TextBox 3"/>
          <p:cNvSpPr txBox="1"/>
          <p:nvPr/>
        </p:nvSpPr>
        <p:spPr>
          <a:xfrm>
            <a:off x="2316710" y="5488946"/>
            <a:ext cx="7162800" cy="646331"/>
          </a:xfrm>
          <a:prstGeom prst="rect">
            <a:avLst/>
          </a:prstGeom>
          <a:solidFill>
            <a:schemeClr val="accent4">
              <a:lumMod val="20000"/>
              <a:lumOff val="80000"/>
            </a:schemeClr>
          </a:solidFill>
        </p:spPr>
        <p:txBody>
          <a:bodyPr wrap="square" rtlCol="0">
            <a:spAutoFit/>
          </a:bodyPr>
          <a:lstStyle/>
          <a:p>
            <a:pPr algn="ctr"/>
            <a:r>
              <a:rPr lang="en-US" sz="3600" dirty="0" smtClean="0">
                <a:latin typeface="NikoshBAN" pitchFamily="2" charset="0"/>
                <a:cs typeface="NikoshBAN" pitchFamily="2" charset="0"/>
              </a:rPr>
              <a:t>রাষ্ট্র</a:t>
            </a:r>
            <a:endParaRPr lang="bn-BD" sz="3600" dirty="0" smtClean="0">
              <a:latin typeface="NikoshBAN" pitchFamily="2" charset="0"/>
              <a:cs typeface="NikoshBAN" pitchFamily="2"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7410" y="1688259"/>
            <a:ext cx="3581400" cy="3316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7701" y="1767228"/>
            <a:ext cx="3577428" cy="3158315"/>
          </a:xfrm>
          <a:prstGeom prst="rect">
            <a:avLst/>
          </a:prstGeom>
        </p:spPr>
      </p:pic>
    </p:spTree>
    <p:extLst>
      <p:ext uri="{BB962C8B-B14F-4D97-AF65-F5344CB8AC3E}">
        <p14:creationId xmlns:p14="http://schemas.microsoft.com/office/powerpoint/2010/main" val="244222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strVal val="#ppt_w*0.70"/>
                                          </p:val>
                                        </p:tav>
                                        <p:tav tm="100000">
                                          <p:val>
                                            <p:strVal val="#ppt_w"/>
                                          </p:val>
                                        </p:tav>
                                      </p:tavLst>
                                    </p:anim>
                                    <p:anim calcmode="lin" valueType="num">
                                      <p:cBhvr>
                                        <p:cTn id="25" dur="1000" fill="hold"/>
                                        <p:tgtEl>
                                          <p:spTgt spid="4"/>
                                        </p:tgtEl>
                                        <p:attrNameLst>
                                          <p:attrName>ppt_h</p:attrName>
                                        </p:attrNameLst>
                                      </p:cBhvr>
                                      <p:tavLst>
                                        <p:tav tm="0">
                                          <p:val>
                                            <p:strVal val="#ppt_h"/>
                                          </p:val>
                                        </p:tav>
                                        <p:tav tm="100000">
                                          <p:val>
                                            <p:strVal val="#ppt_h"/>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50209"/>
            <a:ext cx="6705600" cy="769441"/>
          </a:xfrm>
          <a:prstGeom prst="rect">
            <a:avLst/>
          </a:prstGeom>
          <a:solidFill>
            <a:schemeClr val="accent4">
              <a:lumMod val="20000"/>
              <a:lumOff val="80000"/>
            </a:schemeClr>
          </a:solidFill>
        </p:spPr>
        <p:txBody>
          <a:bodyPr wrap="square">
            <a:spAutoFit/>
          </a:bodyPr>
          <a:lstStyle/>
          <a:p>
            <a:pPr algn="ctr"/>
            <a:r>
              <a:rPr lang="bn-BD" sz="4400" dirty="0" smtClean="0">
                <a:latin typeface="NikoshBAN" pitchFamily="2" charset="0"/>
                <a:cs typeface="NikoshBAN" pitchFamily="2" charset="0"/>
              </a:rPr>
              <a:t>আমাদের আজকের আলোচ্য বিষয়</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8106" y="2011680"/>
            <a:ext cx="4485773" cy="41742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ectangle 3"/>
          <p:cNvSpPr/>
          <p:nvPr/>
        </p:nvSpPr>
        <p:spPr>
          <a:xfrm>
            <a:off x="4695231" y="1130944"/>
            <a:ext cx="2801537" cy="769441"/>
          </a:xfrm>
          <a:prstGeom prst="rect">
            <a:avLst/>
          </a:prstGeom>
          <a:solidFill>
            <a:schemeClr val="accent4">
              <a:lumMod val="20000"/>
              <a:lumOff val="80000"/>
            </a:schemeClr>
          </a:solidFill>
        </p:spPr>
        <p:txBody>
          <a:bodyPr wrap="square">
            <a:spAutoFit/>
          </a:bodyPr>
          <a:lstStyle/>
          <a:p>
            <a:pPr algn="ctr"/>
            <a:r>
              <a:rPr lang="bn-BD" sz="4400" smtClean="0">
                <a:solidFill>
                  <a:srgbClr val="0000FF"/>
                </a:solidFill>
                <a:latin typeface="NikoshBAN" pitchFamily="2" charset="0"/>
                <a:cs typeface="NikoshBAN" pitchFamily="2" charset="0"/>
              </a:rPr>
              <a:t>রাষ্ট্র</a:t>
            </a:r>
            <a:endParaRPr lang="en-US" sz="4400" dirty="0">
              <a:solidFill>
                <a:srgbClr val="0000FF"/>
              </a:solidFill>
            </a:endParaRPr>
          </a:p>
        </p:txBody>
      </p:sp>
    </p:spTree>
    <p:extLst>
      <p:ext uri="{BB962C8B-B14F-4D97-AF65-F5344CB8AC3E}">
        <p14:creationId xmlns:p14="http://schemas.microsoft.com/office/powerpoint/2010/main" val="57514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700651" y="2032188"/>
            <a:ext cx="8590280" cy="2308324"/>
          </a:xfrm>
          <a:prstGeom prst="rect">
            <a:avLst/>
          </a:prstGeom>
          <a:solidFill>
            <a:schemeClr val="accent4">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smtClean="0">
                <a:latin typeface="NikoshBAN" pitchFamily="2" charset="0"/>
                <a:cs typeface="NikoshBAN" pitchFamily="2" charset="0"/>
              </a:rPr>
              <a:t>এই পাঠ শেষে শিক্ষার্থীরা ---</a:t>
            </a:r>
          </a:p>
          <a:p>
            <a:r>
              <a:rPr lang="bn-BD" sz="3600" dirty="0" smtClean="0">
                <a:latin typeface="NikoshBAN" pitchFamily="2" charset="0"/>
                <a:cs typeface="NikoshBAN" pitchFamily="2" charset="0"/>
              </a:rPr>
              <a:t>১। </a:t>
            </a:r>
            <a:r>
              <a:rPr lang="en-US" sz="3600" dirty="0" smtClean="0">
                <a:latin typeface="NikoshBAN" pitchFamily="2" charset="0"/>
                <a:cs typeface="NikoshBAN" pitchFamily="2" charset="0"/>
              </a:rPr>
              <a:t>সমাজ</a:t>
            </a:r>
            <a:r>
              <a:rPr lang="bn-BD" sz="3600" dirty="0" smtClean="0">
                <a:latin typeface="NikoshBAN" pitchFamily="2" charset="0"/>
                <a:cs typeface="NikoshBAN" pitchFamily="2" charset="0"/>
              </a:rPr>
              <a:t> কী তা বলতে পারবে</a:t>
            </a:r>
            <a:r>
              <a:rPr lang="en-US"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২। রাষ্ট্রে </a:t>
            </a:r>
            <a:r>
              <a:rPr lang="en-US" sz="3600" dirty="0" smtClean="0">
                <a:latin typeface="NikoshBAN" pitchFamily="2" charset="0"/>
                <a:cs typeface="NikoshBAN" pitchFamily="2" charset="0"/>
              </a:rPr>
              <a:t>কাকে বলে বলতে </a:t>
            </a:r>
            <a:r>
              <a:rPr lang="bn-BD" sz="3600" dirty="0" smtClean="0">
                <a:latin typeface="NikoshBAN" pitchFamily="2" charset="0"/>
                <a:cs typeface="NikoshBAN" pitchFamily="2" charset="0"/>
              </a:rPr>
              <a:t>পারবে</a:t>
            </a:r>
            <a:r>
              <a:rPr lang="en-US" sz="3600" dirty="0">
                <a:latin typeface="NikoshBAN" pitchFamily="2" charset="0"/>
                <a:cs typeface="NikoshBAN" pitchFamily="2" charset="0"/>
              </a:rPr>
              <a:t>;</a:t>
            </a:r>
            <a:r>
              <a:rPr lang="bn-BD" sz="3600" dirty="0" smtClean="0">
                <a:latin typeface="NikoshBAN" pitchFamily="2" charset="0"/>
                <a:cs typeface="NikoshBAN" pitchFamily="2" charset="0"/>
              </a:rPr>
              <a:t> </a:t>
            </a:r>
          </a:p>
          <a:p>
            <a:r>
              <a:rPr lang="bn-BD" sz="3600" dirty="0" smtClean="0">
                <a:latin typeface="NikoshBAN" pitchFamily="2" charset="0"/>
                <a:cs typeface="NikoshBAN" pitchFamily="2" charset="0"/>
              </a:rPr>
              <a:t>৩। রাষ্ট্রের </a:t>
            </a:r>
            <a:r>
              <a:rPr lang="en-US" sz="3600" dirty="0" smtClean="0">
                <a:latin typeface="NikoshBAN" pitchFamily="2" charset="0"/>
                <a:cs typeface="NikoshBAN" pitchFamily="2" charset="0"/>
              </a:rPr>
              <a:t>উপাদান </a:t>
            </a:r>
            <a:r>
              <a:rPr lang="bn-BD" sz="3600" dirty="0" smtClean="0">
                <a:latin typeface="NikoshBAN" pitchFamily="2" charset="0"/>
                <a:cs typeface="NikoshBAN" pitchFamily="2" charset="0"/>
              </a:rPr>
              <a:t>ব্যাখ্যা করতে পারবে। </a:t>
            </a:r>
          </a:p>
        </p:txBody>
      </p:sp>
      <p:sp>
        <p:nvSpPr>
          <p:cNvPr id="3" name="Rectangle 2"/>
          <p:cNvSpPr/>
          <p:nvPr/>
        </p:nvSpPr>
        <p:spPr>
          <a:xfrm>
            <a:off x="4767730" y="400536"/>
            <a:ext cx="2456122" cy="769441"/>
          </a:xfrm>
          <a:prstGeom prst="rect">
            <a:avLst/>
          </a:prstGeom>
          <a:solidFill>
            <a:schemeClr val="accent4">
              <a:lumMod val="20000"/>
              <a:lumOff val="80000"/>
            </a:schemeClr>
          </a:solidFill>
          <a:ln>
            <a:noFill/>
          </a:ln>
        </p:spPr>
        <p:txBody>
          <a:bodyPr wrap="none">
            <a:spAutoFit/>
          </a:bodyPr>
          <a:lstStyle/>
          <a:p>
            <a:pPr algn="ctr"/>
            <a:r>
              <a:rPr lang="bn-IN" sz="4400" dirty="0">
                <a:ln w="0"/>
                <a:latin typeface="NikoshBAN" panose="02000000000000000000" pitchFamily="2" charset="0"/>
                <a:cs typeface="NikoshBAN" panose="02000000000000000000" pitchFamily="2" charset="0"/>
              </a:rPr>
              <a:t>শি খ ন ফ ল </a:t>
            </a:r>
            <a:endParaRPr lang="en-US" sz="4400" dirty="0">
              <a:ln w="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7494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8659" y="221322"/>
            <a:ext cx="3101341" cy="646331"/>
          </a:xfrm>
          <a:prstGeom prst="rect">
            <a:avLst/>
          </a:prstGeom>
          <a:solidFill>
            <a:schemeClr val="accent4">
              <a:lumMod val="20000"/>
              <a:lumOff val="80000"/>
            </a:schemeClr>
          </a:solidFill>
        </p:spPr>
        <p:txBody>
          <a:bodyPr wrap="square" rtlCol="0">
            <a:spAutoFit/>
          </a:bodyPr>
          <a:lstStyle/>
          <a:p>
            <a:pPr algn="ctr"/>
            <a:r>
              <a:rPr lang="en-US" sz="3600" dirty="0" smtClean="0">
                <a:latin typeface="NikoshBAN" pitchFamily="2" charset="0"/>
                <a:cs typeface="NikoshBAN" pitchFamily="2" charset="0"/>
              </a:rPr>
              <a:t>সমাজ</a:t>
            </a:r>
            <a:endParaRPr lang="en-US" sz="3600" dirty="0">
              <a:latin typeface="NikoshBAN" pitchFamily="2" charset="0"/>
              <a:cs typeface="NikoshBAN" pitchFamily="2" charset="0"/>
            </a:endParaRPr>
          </a:p>
        </p:txBody>
      </p:sp>
      <p:sp>
        <p:nvSpPr>
          <p:cNvPr id="3" name="TextBox 2"/>
          <p:cNvSpPr txBox="1"/>
          <p:nvPr/>
        </p:nvSpPr>
        <p:spPr>
          <a:xfrm>
            <a:off x="4724400" y="1140946"/>
            <a:ext cx="7239000" cy="5016758"/>
          </a:xfrm>
          <a:prstGeom prst="rect">
            <a:avLst/>
          </a:prstGeom>
          <a:solidFill>
            <a:schemeClr val="accent4">
              <a:lumMod val="20000"/>
              <a:lumOff val="80000"/>
            </a:schemeClr>
          </a:solidFill>
        </p:spPr>
        <p:txBody>
          <a:bodyPr wrap="square" rtlCol="0">
            <a:spAutoFit/>
          </a:bodyPr>
          <a:lstStyle/>
          <a:p>
            <a:pPr algn="just"/>
            <a:r>
              <a:rPr lang="en-US" sz="3200" dirty="0" smtClean="0">
                <a:latin typeface="NikoshBAN" pitchFamily="2" charset="0"/>
                <a:cs typeface="NikoshBAN" pitchFamily="2" charset="0"/>
              </a:rPr>
              <a:t>সমাজ বলতে সেই সংঘবদ্ধ জনগোষ্ঠীকে বোঝায়, যারা কোনো সাধারণ উদ্দেশ্য সাধনের জন্য একত্রিত হয়।অর্থাৎ একদল লোক যখন সাধারণ উদ্দেশ্য সাধনের জন্য সংঘবদ্ধ হয়ে বসবাস করে,তখনই সমাজ গঠিত হয়। সমাজের বৈশিষ্ট্য হলো ১।বহুলোকের সংঘবদ্ধভাবে বসবাস এবং ২।সংঘবদ্ধতার পেছনে থাকবে সাধারণ উদ্দেশ্য। গ্রিক দার্শনিক অ্যারিস্টটল বলেছেন, মানুষ স্বভাবগত সামাজিক জীব,যে সমাজে বাস করে না,সে হয় পশু,না হয় দেবতা।মানুষ জন্ম থেকে মৃত্যু পর্যন্ত সমাজে বসবাস করে এবং সমাজিক পরিবেশেই সে নিজেকে বিকশিত করে।</a:t>
            </a:r>
            <a:endParaRPr lang="en-US" sz="3200"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189" y="1752600"/>
            <a:ext cx="4014550" cy="3017519"/>
          </a:xfrm>
          <a:prstGeom prst="rect">
            <a:avLst/>
          </a:prstGeom>
        </p:spPr>
      </p:pic>
    </p:spTree>
    <p:extLst>
      <p:ext uri="{BB962C8B-B14F-4D97-AF65-F5344CB8AC3E}">
        <p14:creationId xmlns:p14="http://schemas.microsoft.com/office/powerpoint/2010/main" val="184099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amond(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2075" y="468063"/>
            <a:ext cx="2090637" cy="769441"/>
          </a:xfrm>
          <a:prstGeom prst="rect">
            <a:avLst/>
          </a:prstGeom>
          <a:solidFill>
            <a:schemeClr val="accent4">
              <a:lumMod val="20000"/>
              <a:lumOff val="80000"/>
            </a:schemeClr>
          </a:solidFill>
          <a:ln>
            <a:noFill/>
          </a:ln>
        </p:spPr>
        <p:txBody>
          <a:bodyPr wrap="none">
            <a:spAutoFit/>
          </a:bodyPr>
          <a:lstStyle/>
          <a:p>
            <a:r>
              <a:rPr lang="en-US" sz="4400" dirty="0" smtClean="0">
                <a:latin typeface="NikoshBAN" panose="02000000000000000000" pitchFamily="2" charset="0"/>
                <a:cs typeface="NikoshBAN" panose="02000000000000000000" pitchFamily="2" charset="0"/>
                <a:sym typeface="Wingdings" panose="05000000000000000000" pitchFamily="2" charset="2"/>
              </a:rPr>
              <a:t>একক কাজ</a:t>
            </a:r>
            <a:endParaRPr lang="en-US" sz="4400" dirty="0"/>
          </a:p>
        </p:txBody>
      </p:sp>
      <p:sp>
        <p:nvSpPr>
          <p:cNvPr id="3" name="Rectangle 2"/>
          <p:cNvSpPr/>
          <p:nvPr/>
        </p:nvSpPr>
        <p:spPr>
          <a:xfrm>
            <a:off x="9175929" y="560395"/>
            <a:ext cx="1899879" cy="584775"/>
          </a:xfrm>
          <a:prstGeom prst="rect">
            <a:avLst/>
          </a:prstGeom>
          <a:solidFill>
            <a:schemeClr val="accent4">
              <a:lumMod val="20000"/>
              <a:lumOff val="80000"/>
            </a:schemeClr>
          </a:solidFill>
          <a:ln>
            <a:noFill/>
          </a:ln>
        </p:spPr>
        <p:txBody>
          <a:bodyPr wrap="none">
            <a:spAutoFit/>
          </a:bodyPr>
          <a:lstStyle/>
          <a:p>
            <a:r>
              <a:rPr lang="en-US" sz="3200" dirty="0" smtClean="0">
                <a:latin typeface="NikoshBAN" panose="02000000000000000000" pitchFamily="2" charset="0"/>
                <a:cs typeface="NikoshBAN" panose="02000000000000000000" pitchFamily="2" charset="0"/>
                <a:sym typeface="Wingdings" panose="05000000000000000000" pitchFamily="2" charset="2"/>
              </a:rPr>
              <a:t>সময়-৩মিনিট</a:t>
            </a:r>
            <a:endParaRPr lang="en-US" sz="3200" dirty="0"/>
          </a:p>
        </p:txBody>
      </p:sp>
      <p:sp>
        <p:nvSpPr>
          <p:cNvPr id="4" name="Rectangle 3"/>
          <p:cNvSpPr/>
          <p:nvPr/>
        </p:nvSpPr>
        <p:spPr>
          <a:xfrm>
            <a:off x="3845441" y="2782669"/>
            <a:ext cx="4123903" cy="646331"/>
          </a:xfrm>
          <a:prstGeom prst="rect">
            <a:avLst/>
          </a:prstGeom>
          <a:solidFill>
            <a:schemeClr val="accent4">
              <a:lumMod val="20000"/>
              <a:lumOff val="80000"/>
            </a:schemeClr>
          </a:solidFill>
          <a:ln>
            <a:noFill/>
          </a:ln>
        </p:spPr>
        <p:txBody>
          <a:bodyPr wrap="square">
            <a:spAutoFit/>
          </a:bodyPr>
          <a:lstStyle/>
          <a:p>
            <a:pPr marL="457200" indent="-457200" algn="ctr">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sym typeface="Wingdings" panose="05000000000000000000" pitchFamily="2" charset="2"/>
              </a:rPr>
              <a:t>সমজ কী?</a:t>
            </a:r>
            <a:endParaRPr lang="bn-IN" sz="3600" dirty="0">
              <a:latin typeface="NikoshBAN" panose="02000000000000000000" pitchFamily="2" charset="0"/>
              <a:cs typeface="NikoshBAN" panose="02000000000000000000" pitchFamily="2" charset="0"/>
              <a:sym typeface="Wingdings" panose="05000000000000000000" pitchFamily="2" charset="2"/>
            </a:endParaRPr>
          </a:p>
        </p:txBody>
      </p:sp>
    </p:spTree>
    <p:extLst>
      <p:ext uri="{BB962C8B-B14F-4D97-AF65-F5344CB8AC3E}">
        <p14:creationId xmlns:p14="http://schemas.microsoft.com/office/powerpoint/2010/main" val="2521947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1029" y="1225689"/>
            <a:ext cx="7501891" cy="5078313"/>
          </a:xfrm>
          <a:prstGeom prst="rect">
            <a:avLst/>
          </a:prstGeom>
          <a:solidFill>
            <a:schemeClr val="accent4">
              <a:lumMod val="20000"/>
              <a:lumOff val="80000"/>
            </a:schemeClr>
          </a:solidFill>
        </p:spPr>
        <p:txBody>
          <a:bodyPr wrap="square">
            <a:spAutoFit/>
          </a:bodyPr>
          <a:lstStyle/>
          <a:p>
            <a:pPr algn="just"/>
            <a:r>
              <a:rPr lang="bn-BD" sz="3600" dirty="0">
                <a:latin typeface="NikoshBAN" pitchFamily="2" charset="0"/>
                <a:cs typeface="NikoshBAN" pitchFamily="2" charset="0"/>
              </a:rPr>
              <a:t>রাষ্ট্র একটি রাজনৈতিক প্রতিষ্ঠান। বিশ্বের প্রতিটি মানুষ </a:t>
            </a:r>
            <a:r>
              <a:rPr lang="bn-BD" sz="3600" dirty="0" smtClean="0">
                <a:latin typeface="NikoshBAN" pitchFamily="2" charset="0"/>
                <a:cs typeface="NikoshBAN" pitchFamily="2" charset="0"/>
              </a:rPr>
              <a:t>কোনো </a:t>
            </a:r>
            <a:r>
              <a:rPr lang="bn-BD" sz="3600" dirty="0">
                <a:latin typeface="NikoshBAN" pitchFamily="2" charset="0"/>
                <a:cs typeface="NikoshBAN" pitchFamily="2" charset="0"/>
              </a:rPr>
              <a:t>না </a:t>
            </a:r>
            <a:r>
              <a:rPr lang="bn-BD" sz="3600" dirty="0" smtClean="0">
                <a:latin typeface="NikoshBAN" pitchFamily="2" charset="0"/>
                <a:cs typeface="NikoshBAN" pitchFamily="2" charset="0"/>
              </a:rPr>
              <a:t>কোনো </a:t>
            </a:r>
            <a:r>
              <a:rPr lang="bn-BD" sz="3600" dirty="0">
                <a:latin typeface="NikoshBAN" pitchFamily="2" charset="0"/>
                <a:cs typeface="NikoshBAN" pitchFamily="2" charset="0"/>
              </a:rPr>
              <a:t>রাষ্ট্রে বসবাস করে। </a:t>
            </a:r>
            <a:r>
              <a:rPr lang="en-US" sz="3600" dirty="0" smtClean="0">
                <a:latin typeface="NikoshBAN" pitchFamily="2" charset="0"/>
                <a:cs typeface="NikoshBAN" pitchFamily="2" charset="0"/>
              </a:rPr>
              <a:t>এই পৃথিবীতে ১৯৭ টি রাষ্ট্র আছে।প্রতিটি রাষ্ট্রের আছে নির্দিষ্ট ভূখন্ড এবং জনসংখ্যা।এছাড়া রাষ্ট্র পরিচালনার জন্য আছে সরকার এবং রাষ্ট্রের সর্বোচ্চ ক্ষমতা সার্বভৌমত্ব।অধ্যাপক গার্নার বলেন,সুনির্দিষ্ট ভুখন্ডে স্থায়ীভাবে বসবাসকারী,সুসংগঠিত সরকারের প্রতি স্বভাবজাতভাবে অনুগত্যশীল,বহিঃশত্রুর নিয়ন্ত্রণ হতে মুক্ত,স্বাধীন জনসমষ্টিকে রাষ্ট্র বলে।</a:t>
            </a:r>
            <a:endParaRPr lang="en-US" sz="3600" dirty="0"/>
          </a:p>
        </p:txBody>
      </p:sp>
      <p:sp>
        <p:nvSpPr>
          <p:cNvPr id="4" name="TextBox 3"/>
          <p:cNvSpPr txBox="1"/>
          <p:nvPr/>
        </p:nvSpPr>
        <p:spPr>
          <a:xfrm>
            <a:off x="4640579" y="194415"/>
            <a:ext cx="2910841" cy="769441"/>
          </a:xfrm>
          <a:prstGeom prst="rect">
            <a:avLst/>
          </a:prstGeom>
          <a:solidFill>
            <a:schemeClr val="accent4">
              <a:lumMod val="20000"/>
              <a:lumOff val="80000"/>
            </a:schemeClr>
          </a:solidFill>
        </p:spPr>
        <p:txBody>
          <a:bodyPr wrap="square" rtlCol="0">
            <a:spAutoFit/>
          </a:bodyPr>
          <a:lstStyle/>
          <a:p>
            <a:pPr algn="ctr"/>
            <a:r>
              <a:rPr lang="bn-BD" sz="4400" dirty="0" smtClean="0">
                <a:latin typeface="NikoshBAN" pitchFamily="2" charset="0"/>
                <a:cs typeface="NikoshBAN" pitchFamily="2" charset="0"/>
              </a:rPr>
              <a:t>রাষ্ট্র</a:t>
            </a:r>
            <a:endParaRPr lang="en-US" sz="4400" dirty="0">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936" y="1744987"/>
            <a:ext cx="3852864" cy="3291825"/>
          </a:xfrm>
          <a:prstGeom prst="rect">
            <a:avLst/>
          </a:prstGeom>
        </p:spPr>
      </p:pic>
    </p:spTree>
    <p:extLst>
      <p:ext uri="{BB962C8B-B14F-4D97-AF65-F5344CB8AC3E}">
        <p14:creationId xmlns:p14="http://schemas.microsoft.com/office/powerpoint/2010/main" val="325199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02370" y="326952"/>
            <a:ext cx="2987260" cy="707886"/>
          </a:xfrm>
          <a:prstGeom prst="rect">
            <a:avLst/>
          </a:prstGeom>
          <a:solidFill>
            <a:schemeClr val="accent4">
              <a:lumMod val="20000"/>
              <a:lumOff val="80000"/>
            </a:schemeClr>
          </a:solidFill>
          <a:ln>
            <a:noFill/>
          </a:ln>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জোড়ায় কাজ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8810141" y="277776"/>
            <a:ext cx="2489774" cy="584775"/>
          </a:xfrm>
          <a:prstGeom prst="rect">
            <a:avLst/>
          </a:prstGeom>
          <a:solidFill>
            <a:schemeClr val="accent4">
              <a:lumMod val="20000"/>
              <a:lumOff val="80000"/>
            </a:schemeClr>
          </a:solidFill>
          <a:ln>
            <a:noFill/>
          </a:ln>
        </p:spPr>
        <p:txBody>
          <a:bodyPr wrap="square" rtlCol="0">
            <a:spAutoFit/>
          </a:bodyPr>
          <a:lstStyle/>
          <a:p>
            <a:r>
              <a:rPr lang="en-US" sz="3200" dirty="0" smtClean="0">
                <a:latin typeface="NikoshBAN" panose="02000000000000000000" pitchFamily="2" charset="0"/>
                <a:cs typeface="NikoshBAN" panose="02000000000000000000" pitchFamily="2" charset="0"/>
              </a:rPr>
              <a:t>সময়-৪ মিনিট</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475699" y="2606814"/>
            <a:ext cx="5240602" cy="707886"/>
          </a:xfrm>
          <a:prstGeom prst="rect">
            <a:avLst/>
          </a:prstGeom>
          <a:solidFill>
            <a:schemeClr val="accent4">
              <a:lumMod val="20000"/>
              <a:lumOff val="80000"/>
            </a:schemeClr>
          </a:solidFill>
          <a:ln>
            <a:noFill/>
          </a:ln>
        </p:spPr>
        <p:txBody>
          <a:bodyPr wrap="square" rtlCol="0">
            <a:spAutoFit/>
          </a:bodyPr>
          <a:lstStyle/>
          <a:p>
            <a:pPr marL="571500" indent="-571500">
              <a:buFont typeface="Wingdings" panose="05000000000000000000" pitchFamily="2" charset="2"/>
              <a:buChar char="Ø"/>
            </a:pPr>
            <a:r>
              <a:rPr lang="bn-IN" sz="4000" dirty="0" smtClean="0">
                <a:latin typeface="NikoshBAN" panose="02000000000000000000" pitchFamily="2" charset="0"/>
                <a:cs typeface="NikoshBAN" panose="02000000000000000000" pitchFamily="2" charset="0"/>
              </a:rPr>
              <a:t> </a:t>
            </a:r>
            <a:r>
              <a:rPr lang="en-US" sz="4000" dirty="0" smtClean="0">
                <a:latin typeface="NikoshBAN" panose="02000000000000000000" pitchFamily="2" charset="0"/>
                <a:cs typeface="NikoshBAN" panose="02000000000000000000" pitchFamily="2" charset="0"/>
              </a:rPr>
              <a:t>রাষ্ট্রের সংঙ্গা দাও</a:t>
            </a:r>
            <a:r>
              <a:rPr lang="en-US" sz="4000" dirty="0">
                <a:latin typeface="NikoshBAN" panose="02000000000000000000" pitchFamily="2" charset="0"/>
                <a:cs typeface="NikoshBAN" panose="02000000000000000000" pitchFamily="2" charset="0"/>
              </a:rPr>
              <a:t>।</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7185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542</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NikoshBAN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124</cp:revision>
  <dcterms:created xsi:type="dcterms:W3CDTF">2021-02-10T14:06:21Z</dcterms:created>
  <dcterms:modified xsi:type="dcterms:W3CDTF">2021-02-14T19:27:14Z</dcterms:modified>
</cp:coreProperties>
</file>