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787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DF93D-D230-43AA-B232-E3763EE1CD12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5D69F05-32BE-4DA6-A5C4-378B2DA4C40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C5FBF-A770-45A8-8C3B-4F669570695F}" type="par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DC45A-6C5D-41D9-BB8E-4E25CDEBA90A}" type="sib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812C9D-409E-459C-AA7C-0E727789DE3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61B51-C062-4FD4-93F2-A6902DEA25E2}" type="par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874C02-91A2-4558-BEAB-A76169B9C52A}" type="sib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08641E-8503-4510-A825-A53088415CE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91C74-8E22-44B2-B48F-2CE6AA01C9EF}" type="par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CE1742-8A11-4FAA-B10D-4FF7BD314030}" type="sib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DA44A-F9BA-4822-B507-F395981C354E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13CCB-3448-4FC0-81AA-734223D6A234}" type="par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9617E-8B6C-4519-AA28-6C0F9D6F740D}" type="sib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F0B26D-301A-4807-919F-3B0250484618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471C07-664D-406B-8E34-780EEE1A2D96}" type="par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252C7-134B-4CD3-90A6-4303D2B5B3DA}" type="sib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45E3BA-3220-42A9-8DAA-76C65A00A216}" type="pres">
      <dgm:prSet presAssocID="{16DDF93D-D230-43AA-B232-E3763EE1CD1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2E461-1D50-443F-B2C0-D51F5CFFDFF9}" type="pres">
      <dgm:prSet presAssocID="{16DDF93D-D230-43AA-B232-E3763EE1CD12}" presName="arrow" presStyleLbl="bgShp" presStyleIdx="0" presStyleCnt="1" custLinFactNeighborY="2148"/>
      <dgm:spPr/>
    </dgm:pt>
    <dgm:pt modelId="{30A9B3C4-963E-4125-A201-B1CAD21F81FD}" type="pres">
      <dgm:prSet presAssocID="{16DDF93D-D230-43AA-B232-E3763EE1CD12}" presName="arrowDiagram5" presStyleCnt="0"/>
      <dgm:spPr/>
    </dgm:pt>
    <dgm:pt modelId="{E84B5A25-D541-4EAF-A9BF-3E6465AA4A17}" type="pres">
      <dgm:prSet presAssocID="{85D69F05-32BE-4DA6-A5C4-378B2DA4C408}" presName="bullet5a" presStyleLbl="node1" presStyleIdx="0" presStyleCnt="5"/>
      <dgm:spPr/>
    </dgm:pt>
    <dgm:pt modelId="{8486F7A7-804D-424A-A631-F40821B871FF}" type="pres">
      <dgm:prSet presAssocID="{85D69F05-32BE-4DA6-A5C4-378B2DA4C40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158BC-C326-4381-8A59-ED8700C0196D}" type="pres">
      <dgm:prSet presAssocID="{EF812C9D-409E-459C-AA7C-0E727789DE38}" presName="bullet5b" presStyleLbl="node1" presStyleIdx="1" presStyleCnt="5"/>
      <dgm:spPr/>
    </dgm:pt>
    <dgm:pt modelId="{88659501-D37C-400B-BE6D-FB4CE311D9AD}" type="pres">
      <dgm:prSet presAssocID="{EF812C9D-409E-459C-AA7C-0E727789DE3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DCC8-6308-4392-B0E5-51888292BEDB}" type="pres">
      <dgm:prSet presAssocID="{2E08641E-8503-4510-A825-A53088415CE1}" presName="bullet5c" presStyleLbl="node1" presStyleIdx="2" presStyleCnt="5"/>
      <dgm:spPr/>
    </dgm:pt>
    <dgm:pt modelId="{43221559-2C32-4A0A-9F42-F989AEB4B962}" type="pres">
      <dgm:prSet presAssocID="{2E08641E-8503-4510-A825-A53088415CE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AB310-C781-4A6E-9C99-C87D542DA932}" type="pres">
      <dgm:prSet presAssocID="{7EADA44A-F9BA-4822-B507-F395981C354E}" presName="bullet5d" presStyleLbl="node1" presStyleIdx="3" presStyleCnt="5"/>
      <dgm:spPr/>
    </dgm:pt>
    <dgm:pt modelId="{50F31445-E169-4602-95CD-21B00A62E77D}" type="pres">
      <dgm:prSet presAssocID="{7EADA44A-F9BA-4822-B507-F395981C354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A3B0A-C1D6-4E85-8BD7-D13AB7982C05}" type="pres">
      <dgm:prSet presAssocID="{DBF0B26D-301A-4807-919F-3B0250484618}" presName="bullet5e" presStyleLbl="node1" presStyleIdx="4" presStyleCnt="5"/>
      <dgm:spPr/>
    </dgm:pt>
    <dgm:pt modelId="{9988AF30-F485-4C7B-A005-918ED0409AAE}" type="pres">
      <dgm:prSet presAssocID="{DBF0B26D-301A-4807-919F-3B025048461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97457-299D-41DF-B187-B4D2FC1B3955}" srcId="{16DDF93D-D230-43AA-B232-E3763EE1CD12}" destId="{EF812C9D-409E-459C-AA7C-0E727789DE38}" srcOrd="1" destOrd="0" parTransId="{A0E61B51-C062-4FD4-93F2-A6902DEA25E2}" sibTransId="{D7874C02-91A2-4558-BEAB-A76169B9C52A}"/>
    <dgm:cxn modelId="{399E1934-31B0-4AD4-AD77-F1D7BAE48044}" srcId="{16DDF93D-D230-43AA-B232-E3763EE1CD12}" destId="{85D69F05-32BE-4DA6-A5C4-378B2DA4C408}" srcOrd="0" destOrd="0" parTransId="{2A8C5FBF-A770-45A8-8C3B-4F669570695F}" sibTransId="{97EDC45A-6C5D-41D9-BB8E-4E25CDEBA90A}"/>
    <dgm:cxn modelId="{669A9E5F-09D9-4142-93A8-8FDC4342A223}" type="presOf" srcId="{EF812C9D-409E-459C-AA7C-0E727789DE38}" destId="{88659501-D37C-400B-BE6D-FB4CE311D9AD}" srcOrd="0" destOrd="0" presId="urn:microsoft.com/office/officeart/2005/8/layout/arrow2"/>
    <dgm:cxn modelId="{F87AD34F-1BFC-4DBD-8102-9FEB917EE0DE}" srcId="{16DDF93D-D230-43AA-B232-E3763EE1CD12}" destId="{7EADA44A-F9BA-4822-B507-F395981C354E}" srcOrd="3" destOrd="0" parTransId="{4D713CCB-3448-4FC0-81AA-734223D6A234}" sibTransId="{11F9617E-8B6C-4519-AA28-6C0F9D6F740D}"/>
    <dgm:cxn modelId="{80A4890D-F32D-4CB8-8EF5-C3C2844AAF8F}" type="presOf" srcId="{DBF0B26D-301A-4807-919F-3B0250484618}" destId="{9988AF30-F485-4C7B-A005-918ED0409AAE}" srcOrd="0" destOrd="0" presId="urn:microsoft.com/office/officeart/2005/8/layout/arrow2"/>
    <dgm:cxn modelId="{4A521515-0948-487E-8D48-29EF2DE9F6F8}" srcId="{16DDF93D-D230-43AA-B232-E3763EE1CD12}" destId="{2E08641E-8503-4510-A825-A53088415CE1}" srcOrd="2" destOrd="0" parTransId="{EAC91C74-8E22-44B2-B48F-2CE6AA01C9EF}" sibTransId="{E0CE1742-8A11-4FAA-B10D-4FF7BD314030}"/>
    <dgm:cxn modelId="{491FC087-341F-4156-8C53-57EE567CDEBA}" type="presOf" srcId="{7EADA44A-F9BA-4822-B507-F395981C354E}" destId="{50F31445-E169-4602-95CD-21B00A62E77D}" srcOrd="0" destOrd="0" presId="urn:microsoft.com/office/officeart/2005/8/layout/arrow2"/>
    <dgm:cxn modelId="{9E723DB3-3DB9-42E1-A892-58ED8692385F}" srcId="{16DDF93D-D230-43AA-B232-E3763EE1CD12}" destId="{DBF0B26D-301A-4807-919F-3B0250484618}" srcOrd="4" destOrd="0" parTransId="{81471C07-664D-406B-8E34-780EEE1A2D96}" sibTransId="{4C2252C7-134B-4CD3-90A6-4303D2B5B3DA}"/>
    <dgm:cxn modelId="{D3D631E3-07BA-42FA-90D8-78B52DC5AF36}" type="presOf" srcId="{2E08641E-8503-4510-A825-A53088415CE1}" destId="{43221559-2C32-4A0A-9F42-F989AEB4B962}" srcOrd="0" destOrd="0" presId="urn:microsoft.com/office/officeart/2005/8/layout/arrow2"/>
    <dgm:cxn modelId="{48D2AF72-542F-4251-A304-6167BC78E124}" type="presOf" srcId="{16DDF93D-D230-43AA-B232-E3763EE1CD12}" destId="{EB45E3BA-3220-42A9-8DAA-76C65A00A216}" srcOrd="0" destOrd="0" presId="urn:microsoft.com/office/officeart/2005/8/layout/arrow2"/>
    <dgm:cxn modelId="{EC397E37-2192-456C-A77C-1057F02C20CD}" type="presOf" srcId="{85D69F05-32BE-4DA6-A5C4-378B2DA4C408}" destId="{8486F7A7-804D-424A-A631-F40821B871FF}" srcOrd="0" destOrd="0" presId="urn:microsoft.com/office/officeart/2005/8/layout/arrow2"/>
    <dgm:cxn modelId="{DB8A859F-D372-4CBD-872A-4B8FCB3DA77D}" type="presParOf" srcId="{EB45E3BA-3220-42A9-8DAA-76C65A00A216}" destId="{63C2E461-1D50-443F-B2C0-D51F5CFFDFF9}" srcOrd="0" destOrd="0" presId="urn:microsoft.com/office/officeart/2005/8/layout/arrow2"/>
    <dgm:cxn modelId="{3134B454-F80C-40AD-B07D-D4C9113F88E7}" type="presParOf" srcId="{EB45E3BA-3220-42A9-8DAA-76C65A00A216}" destId="{30A9B3C4-963E-4125-A201-B1CAD21F81FD}" srcOrd="1" destOrd="0" presId="urn:microsoft.com/office/officeart/2005/8/layout/arrow2"/>
    <dgm:cxn modelId="{F8F5D569-4D5B-41BD-81A5-40EBB4538BFD}" type="presParOf" srcId="{30A9B3C4-963E-4125-A201-B1CAD21F81FD}" destId="{E84B5A25-D541-4EAF-A9BF-3E6465AA4A17}" srcOrd="0" destOrd="0" presId="urn:microsoft.com/office/officeart/2005/8/layout/arrow2"/>
    <dgm:cxn modelId="{5294A8FE-89BF-4842-B4C4-EC0D92085CF3}" type="presParOf" srcId="{30A9B3C4-963E-4125-A201-B1CAD21F81FD}" destId="{8486F7A7-804D-424A-A631-F40821B871FF}" srcOrd="1" destOrd="0" presId="urn:microsoft.com/office/officeart/2005/8/layout/arrow2"/>
    <dgm:cxn modelId="{5E4321EE-4B61-49FA-9757-2F5BADCB5FEF}" type="presParOf" srcId="{30A9B3C4-963E-4125-A201-B1CAD21F81FD}" destId="{4B3158BC-C326-4381-8A59-ED8700C0196D}" srcOrd="2" destOrd="0" presId="urn:microsoft.com/office/officeart/2005/8/layout/arrow2"/>
    <dgm:cxn modelId="{D71B22D7-28A1-4CC3-A289-C221EBC420B7}" type="presParOf" srcId="{30A9B3C4-963E-4125-A201-B1CAD21F81FD}" destId="{88659501-D37C-400B-BE6D-FB4CE311D9AD}" srcOrd="3" destOrd="0" presId="urn:microsoft.com/office/officeart/2005/8/layout/arrow2"/>
    <dgm:cxn modelId="{36E65321-35D6-44A1-B778-F8C4E516984F}" type="presParOf" srcId="{30A9B3C4-963E-4125-A201-B1CAD21F81FD}" destId="{E646DCC8-6308-4392-B0E5-51888292BEDB}" srcOrd="4" destOrd="0" presId="urn:microsoft.com/office/officeart/2005/8/layout/arrow2"/>
    <dgm:cxn modelId="{835AECF5-BF6E-436B-9164-64F699E1088F}" type="presParOf" srcId="{30A9B3C4-963E-4125-A201-B1CAD21F81FD}" destId="{43221559-2C32-4A0A-9F42-F989AEB4B962}" srcOrd="5" destOrd="0" presId="urn:microsoft.com/office/officeart/2005/8/layout/arrow2"/>
    <dgm:cxn modelId="{D23ABEB2-7F8B-4423-8BEB-9E05FC20C449}" type="presParOf" srcId="{30A9B3C4-963E-4125-A201-B1CAD21F81FD}" destId="{F45AB310-C781-4A6E-9C99-C87D542DA932}" srcOrd="6" destOrd="0" presId="urn:microsoft.com/office/officeart/2005/8/layout/arrow2"/>
    <dgm:cxn modelId="{ECD1376D-097C-4A8C-8907-C4113354DA2B}" type="presParOf" srcId="{30A9B3C4-963E-4125-A201-B1CAD21F81FD}" destId="{50F31445-E169-4602-95CD-21B00A62E77D}" srcOrd="7" destOrd="0" presId="urn:microsoft.com/office/officeart/2005/8/layout/arrow2"/>
    <dgm:cxn modelId="{A93294AE-1969-4EF3-9F6D-5A7F7778CE85}" type="presParOf" srcId="{30A9B3C4-963E-4125-A201-B1CAD21F81FD}" destId="{997A3B0A-C1D6-4E85-8BD7-D13AB7982C05}" srcOrd="8" destOrd="0" presId="urn:microsoft.com/office/officeart/2005/8/layout/arrow2"/>
    <dgm:cxn modelId="{D4B12AD0-6A2C-44DC-8E5C-2457430C271F}" type="presParOf" srcId="{30A9B3C4-963E-4125-A201-B1CAD21F81FD}" destId="{9988AF30-F485-4C7B-A005-918ED0409AA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2E461-1D50-443F-B2C0-D51F5CFFDFF9}">
      <dsp:nvSpPr>
        <dsp:cNvPr id="0" name=""/>
        <dsp:cNvSpPr/>
      </dsp:nvSpPr>
      <dsp:spPr>
        <a:xfrm>
          <a:off x="481159" y="0"/>
          <a:ext cx="6412020" cy="40075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B5A25-D541-4EAF-A9BF-3E6465AA4A17}">
      <dsp:nvSpPr>
        <dsp:cNvPr id="0" name=""/>
        <dsp:cNvSpPr/>
      </dsp:nvSpPr>
      <dsp:spPr>
        <a:xfrm>
          <a:off x="1112743" y="2979986"/>
          <a:ext cx="147476" cy="1474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6F7A7-804D-424A-A631-F40821B871FF}">
      <dsp:nvSpPr>
        <dsp:cNvPr id="0" name=""/>
        <dsp:cNvSpPr/>
      </dsp:nvSpPr>
      <dsp:spPr>
        <a:xfrm>
          <a:off x="1186481" y="3053724"/>
          <a:ext cx="839974" cy="95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6481" y="3053724"/>
        <a:ext cx="839974" cy="953788"/>
      </dsp:txXfrm>
    </dsp:sp>
    <dsp:sp modelId="{4B3158BC-C326-4381-8A59-ED8700C0196D}">
      <dsp:nvSpPr>
        <dsp:cNvPr id="0" name=""/>
        <dsp:cNvSpPr/>
      </dsp:nvSpPr>
      <dsp:spPr>
        <a:xfrm>
          <a:off x="1911040" y="2212948"/>
          <a:ext cx="230832" cy="23083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59501-D37C-400B-BE6D-FB4CE311D9AD}">
      <dsp:nvSpPr>
        <dsp:cNvPr id="0" name=""/>
        <dsp:cNvSpPr/>
      </dsp:nvSpPr>
      <dsp:spPr>
        <a:xfrm>
          <a:off x="2026456" y="2328365"/>
          <a:ext cx="1064395" cy="16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13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6456" y="2328365"/>
        <a:ext cx="1064395" cy="1679147"/>
      </dsp:txXfrm>
    </dsp:sp>
    <dsp:sp modelId="{E646DCC8-6308-4392-B0E5-51888292BEDB}">
      <dsp:nvSpPr>
        <dsp:cNvPr id="0" name=""/>
        <dsp:cNvSpPr/>
      </dsp:nvSpPr>
      <dsp:spPr>
        <a:xfrm>
          <a:off x="2936963" y="1601402"/>
          <a:ext cx="307776" cy="3077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1559-2C32-4A0A-9F42-F989AEB4B962}">
      <dsp:nvSpPr>
        <dsp:cNvPr id="0" name=""/>
        <dsp:cNvSpPr/>
      </dsp:nvSpPr>
      <dsp:spPr>
        <a:xfrm>
          <a:off x="3090852" y="1755290"/>
          <a:ext cx="1237520" cy="225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85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0852" y="1755290"/>
        <a:ext cx="1237520" cy="2252222"/>
      </dsp:txXfrm>
    </dsp:sp>
    <dsp:sp modelId="{F45AB310-C781-4A6E-9C99-C87D542DA932}">
      <dsp:nvSpPr>
        <dsp:cNvPr id="0" name=""/>
        <dsp:cNvSpPr/>
      </dsp:nvSpPr>
      <dsp:spPr>
        <a:xfrm>
          <a:off x="4129599" y="1123706"/>
          <a:ext cx="397545" cy="39754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31445-E169-4602-95CD-21B00A62E77D}">
      <dsp:nvSpPr>
        <dsp:cNvPr id="0" name=""/>
        <dsp:cNvSpPr/>
      </dsp:nvSpPr>
      <dsp:spPr>
        <a:xfrm>
          <a:off x="4328372" y="1322479"/>
          <a:ext cx="1282404" cy="2685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5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8372" y="1322479"/>
        <a:ext cx="1282404" cy="2685033"/>
      </dsp:txXfrm>
    </dsp:sp>
    <dsp:sp modelId="{997A3B0A-C1D6-4E85-8BD7-D13AB7982C05}">
      <dsp:nvSpPr>
        <dsp:cNvPr id="0" name=""/>
        <dsp:cNvSpPr/>
      </dsp:nvSpPr>
      <dsp:spPr>
        <a:xfrm>
          <a:off x="5357501" y="804708"/>
          <a:ext cx="506549" cy="50654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AF30-F485-4C7B-A005-918ED0409AAE}">
      <dsp:nvSpPr>
        <dsp:cNvPr id="0" name=""/>
        <dsp:cNvSpPr/>
      </dsp:nvSpPr>
      <dsp:spPr>
        <a:xfrm>
          <a:off x="5610776" y="1057983"/>
          <a:ext cx="1282404" cy="2949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1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0776" y="1057983"/>
        <a:ext cx="1282404" cy="2949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0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8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7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3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2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9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7C26E-AC14-45E4-8250-8B03EC457CC9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5DDB1-6BF2-40A9-B2E1-CC19AE580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2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3280" y="304800"/>
            <a:ext cx="329434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1500" dirty="0" smtClean="0">
                <a:solidFill>
                  <a:srgbClr val="06AA1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298" y="400754"/>
            <a:ext cx="4739235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</a:t>
            </a:r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ircular Arrow 4"/>
          <p:cNvSpPr/>
          <p:nvPr/>
        </p:nvSpPr>
        <p:spPr>
          <a:xfrm>
            <a:off x="4078623" y="2549374"/>
            <a:ext cx="4034753" cy="4034753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799558" y="1493519"/>
            <a:ext cx="2618594" cy="1525777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সম্পদ হচ্ছে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কারণ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37825" y="3519128"/>
            <a:ext cx="2281596" cy="1282583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সৃষ্টি করতে পারে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017205" y="3439489"/>
            <a:ext cx="2192342" cy="12424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ধারণ করতে পারে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293117" y="5121287"/>
            <a:ext cx="2033595" cy="1336518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ব্যবহার করতে পারে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7662" y="460666"/>
            <a:ext cx="6396675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২১ শতকের দুটি বিষয় প্রাধান্য পাচ্ছে 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8711" y="1479286"/>
            <a:ext cx="779457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Internationalization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11" y="2511360"/>
            <a:ext cx="7929349" cy="405950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6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483" y="618204"/>
            <a:ext cx="266785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3519" y="2639526"/>
            <a:ext cx="944496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কীভাবে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Internationalization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প্রভাব বিস্তার করছে দুইটি করে কারণ লিখ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500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61" y="549862"/>
            <a:ext cx="3675343" cy="233647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549862"/>
            <a:ext cx="3675343" cy="2352675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8320" y="3131820"/>
            <a:ext cx="89916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এক সময় বেঁচে থাকার জন্য প্রকৃতির অনুকম্পার উপর নির্ভর করতে হত। কিন্তু এখন ...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097">
            <a:off x="5187824" y="4214614"/>
            <a:ext cx="2212591" cy="22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1246" y="436612"/>
            <a:ext cx="8365225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 টিকে থাকতে হলে দক্ষতা প্রয়োজন। 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জন্য প্রয়োজনীয় দক্ষতা কী হতে পারে?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605" y="1869567"/>
            <a:ext cx="766918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পারদর্শিতা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145" y="3903711"/>
            <a:ext cx="299938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 আবশ্যক?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79492" y="2789469"/>
            <a:ext cx="5943828" cy="3599567"/>
            <a:chOff x="4195258" y="2164169"/>
            <a:chExt cx="4662139" cy="3599567"/>
          </a:xfrm>
          <a:solidFill>
            <a:schemeClr val="accent2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638" y="2164169"/>
              <a:ext cx="2294480" cy="1719683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chemeClr val="tx1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118" y="3897474"/>
              <a:ext cx="2367279" cy="1852615"/>
            </a:xfrm>
            <a:prstGeom prst="round2DiagRect">
              <a:avLst>
                <a:gd name="adj1" fmla="val 16667"/>
                <a:gd name="adj2" fmla="val 0"/>
              </a:avLst>
            </a:prstGeom>
            <a:ln w="3175" cap="sq">
              <a:solidFill>
                <a:schemeClr val="tx1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4195258" y="2177816"/>
              <a:ext cx="4662139" cy="3585920"/>
              <a:chOff x="4195258" y="2164169"/>
              <a:chExt cx="4662139" cy="3585920"/>
            </a:xfrm>
            <a:grpFill/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0118" y="2164169"/>
                <a:ext cx="2367279" cy="174692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3175" cap="sq">
                <a:solidFill>
                  <a:schemeClr val="tx1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258" y="3883852"/>
                <a:ext cx="2295240" cy="1866237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3175" cap="sq">
                <a:solidFill>
                  <a:schemeClr val="tx1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4042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974" y="415436"/>
            <a:ext cx="8199679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শতকের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সুনির্দিষ্ট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371288" y="1652343"/>
            <a:ext cx="2296938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00B0F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</a:p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সহযোগিতা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471142" y="4038151"/>
            <a:ext cx="2204926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 দক্ষতা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705749" y="3933744"/>
            <a:ext cx="2262596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9804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সৃজনশীলতা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22805" y="2900049"/>
            <a:ext cx="2129215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66FF33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সুনাগরিকত্ব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22259" y="1866354"/>
            <a:ext cx="2317926" cy="1190548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FFC00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 সমাধানে পারদর্শিতা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117012" y="2900049"/>
            <a:ext cx="2399824" cy="1167505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বিশ্লেষণী চিন্তন দক্ষতা </a:t>
            </a:r>
          </a:p>
        </p:txBody>
      </p:sp>
      <p:sp>
        <p:nvSpPr>
          <p:cNvPr id="9" name="Freeform 8"/>
          <p:cNvSpPr/>
          <p:nvPr/>
        </p:nvSpPr>
        <p:spPr>
          <a:xfrm>
            <a:off x="4519757" y="4674349"/>
            <a:ext cx="2466182" cy="1323054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প্রযুক্তি যন্ত্র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 পারদর্শিতা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417" y="285057"/>
            <a:ext cx="870727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প্রযুক্তি ব্যবহারের সুবিধা কী?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5190360"/>
              </p:ext>
            </p:extLst>
          </p:nvPr>
        </p:nvGraphicFramePr>
        <p:xfrm>
          <a:off x="2040504" y="1425243"/>
          <a:ext cx="7374340" cy="400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8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1154" y="597646"/>
            <a:ext cx="242969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6398" y="2614413"/>
            <a:ext cx="895847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মনে কর জ্ঞানভিত্তিক সমাজ গঠনে আইসিটি দক্ষতা আবশ্যক? ৫টি যুক্তি দেখাও।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066" y="298757"/>
            <a:ext cx="263986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014" y="1150819"/>
            <a:ext cx="464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একুশ শতকের সম্পদ 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9542" y="1771574"/>
            <a:ext cx="1510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6913" y="1795070"/>
            <a:ext cx="2337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কৃষি সম্পদ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3382" y="1807262"/>
            <a:ext cx="1378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1256" y="1792990"/>
            <a:ext cx="3066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124" y="1714928"/>
            <a:ext cx="730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6014" y="2512144"/>
            <a:ext cx="9248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একুশ শতকে আমরা কয়টি বিষয় নিয়ে আলোচনা শুরু করেছি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80208" y="3179789"/>
            <a:ext cx="1039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5151" y="3170307"/>
            <a:ext cx="108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88819" y="3217026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3576" y="3208160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20092" y="5633800"/>
            <a:ext cx="730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01332" y="3837952"/>
            <a:ext cx="9430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 বেঁচে থাকতে গেলে কোন কোন দক্ষতার প্রয়োজন।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3977" y="4542834"/>
            <a:ext cx="4038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পারস্পারক সহযোগিতা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6803" y="4561190"/>
            <a:ext cx="325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যোগাযোগ দক্ষতা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01720" y="4566472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IN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সুনাগরিকত্ব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0461" y="5704973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4029307" y="5704831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6244459" y="5684779"/>
            <a:ext cx="1936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94438" y="5726134"/>
            <a:ext cx="1957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15094" y="3158475"/>
            <a:ext cx="730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86608" y="5105209"/>
            <a:ext cx="5027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7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1154" y="576648"/>
            <a:ext cx="2429691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6561" y="3429000"/>
            <a:ext cx="9478877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একুশ শতক এবং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গুরুত্ব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খাতায় লিখে আনবে।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9" y="257931"/>
            <a:ext cx="2472072" cy="25484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82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7448" y="2827"/>
            <a:ext cx="3197104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89115" y="44251"/>
            <a:ext cx="2576211" cy="1845129"/>
            <a:chOff x="990600" y="584351"/>
            <a:chExt cx="2904251" cy="2885997"/>
          </a:xfrm>
        </p:grpSpPr>
        <p:pic>
          <p:nvPicPr>
            <p:cNvPr id="4" name="Picture 3" descr="2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584351"/>
              <a:ext cx="2904251" cy="2885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33" y="1084065"/>
              <a:ext cx="1905000" cy="1828800"/>
            </a:xfrm>
            <a:prstGeom prst="ellipse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26968" y="1925551"/>
            <a:ext cx="6200384" cy="40318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 ,যশোর ।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Mail-lucky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333017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40" y="682372"/>
            <a:ext cx="2001732" cy="2133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75297" y="3036794"/>
            <a:ext cx="5840190" cy="2086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নবম-দশম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</a:p>
          <a:p>
            <a:pPr algn="ctr">
              <a:lnSpc>
                <a:spcPct val="9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*একুশ শতক এবং তথ্য ও যোগাযোগ প্রযুক্তি*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6066792" y="1748914"/>
            <a:ext cx="104742" cy="4662486"/>
          </a:xfrm>
          <a:prstGeom prst="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22" tIns="56262" rIns="112522" bIns="562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375497">
            <a:off x="2394378" y="1842686"/>
            <a:ext cx="3991182" cy="186204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15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15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15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12076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6043" y="813159"/>
            <a:ext cx="4507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দেখি 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31300"/>
              </p:ext>
            </p:extLst>
          </p:nvPr>
        </p:nvGraphicFramePr>
        <p:xfrm>
          <a:off x="4347368" y="2614612"/>
          <a:ext cx="3497263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Packager Shell Object" showAsIcon="1" r:id="rId3" imgW="1854720" imgH="863640" progId="Package">
                  <p:embed/>
                </p:oleObj>
              </mc:Choice>
              <mc:Fallback>
                <p:oleObj name="Packager Shell Object" showAsIcon="1" r:id="rId3" imgW="1854720" imgH="86364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7368" y="2614612"/>
                        <a:ext cx="3497263" cy="1628775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762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8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513" y="1374514"/>
            <a:ext cx="806497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শতক এবং</a:t>
            </a:r>
            <a:r>
              <a:rPr lang="en-US" sz="4000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spc="38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000" spc="38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4869" y="218920"/>
            <a:ext cx="710225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25" y="2438073"/>
            <a:ext cx="6403349" cy="360628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8966" y="1612252"/>
            <a:ext cx="8134065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‘‘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সম্পদ হচ্ছে জ্ঞান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’’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 ব্যাখ্যা করতে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বেঁচে থাকার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দক্ষতাগুলো চিহ্নিত করতে পারবে।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8772" y="410834"/>
            <a:ext cx="5760215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3401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787" y="417291"/>
            <a:ext cx="698168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বিশ শতকের সম্পদ বলতে আমরা কী বুঝি?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3585" y="1489804"/>
            <a:ext cx="208208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কৃষি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>
          <a:xfrm>
            <a:off x="1896648" y="2443250"/>
            <a:ext cx="3877117" cy="274717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96" y="2439443"/>
            <a:ext cx="3837558" cy="274717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018347" y="5497539"/>
            <a:ext cx="528542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কৃষি সম্পদ যেমন ধান, গম ইত্যাদি।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8269" y="421791"/>
            <a:ext cx="249546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98" y="1628599"/>
            <a:ext cx="3430505" cy="225291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43038" y="4626974"/>
            <a:ext cx="224090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খনিজ তেল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7557" y="1587563"/>
            <a:ext cx="3483828" cy="2193257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279944" y="4626974"/>
            <a:ext cx="1632111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8279638" y="1587563"/>
            <a:ext cx="3331720" cy="215222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162275" y="4626974"/>
            <a:ext cx="1566445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কয়লা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0542" y="385257"/>
            <a:ext cx="268958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69" y="1681137"/>
            <a:ext cx="3296892" cy="226602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57601" y="4707502"/>
            <a:ext cx="33528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বাঁশ ও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বেতশিল্প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160" y="1681137"/>
            <a:ext cx="3088830" cy="234252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82781" y="4707501"/>
            <a:ext cx="195758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itchFamily="2" charset="0"/>
              </a:rPr>
              <a:t>পোশাক শিল্প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27" y="1681136"/>
            <a:ext cx="3142401" cy="234252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907546" y="4707501"/>
            <a:ext cx="1837362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itchFamily="2" charset="0"/>
              </a:rPr>
              <a:t>জাহাজ শিল্প</a:t>
            </a:r>
          </a:p>
        </p:txBody>
      </p:sp>
    </p:spTree>
    <p:extLst>
      <p:ext uri="{BB962C8B-B14F-4D97-AF65-F5344CB8AC3E}">
        <p14:creationId xmlns:p14="http://schemas.microsoft.com/office/powerpoint/2010/main" val="12481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479" y="286726"/>
            <a:ext cx="822959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কিন্তু একুশ শতকের সম্পদ হল জ্ঞান।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1" y="1319318"/>
            <a:ext cx="3366035" cy="240835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258122" y="1203120"/>
            <a:ext cx="1301959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কারণ?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2212" y="2175957"/>
            <a:ext cx="3921672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  মানুষ জ্ঞান অন্বেষণ, ধারন ও ব্যবহার করতে পারে।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901" y="4034742"/>
            <a:ext cx="206820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অর্থনীতি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509870" y="4852573"/>
            <a:ext cx="2934268" cy="843694"/>
          </a:xfrm>
          <a:prstGeom prst="triangle">
            <a:avLst/>
          </a:prstGeom>
          <a:solidFill>
            <a:srgbClr val="3D7B47"/>
          </a:solidFill>
          <a:ln w="1905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b" anchorCtr="1"/>
          <a:lstStyle/>
          <a:p>
            <a:pPr lvl="0" algn="ctr"/>
            <a:endParaRPr lang="en-US" sz="2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3591" y="5696267"/>
            <a:ext cx="1186825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জ্ঞান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56" y="3648397"/>
            <a:ext cx="3651228" cy="2408352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7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431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130</cp:revision>
  <dcterms:created xsi:type="dcterms:W3CDTF">2020-12-31T13:13:52Z</dcterms:created>
  <dcterms:modified xsi:type="dcterms:W3CDTF">2021-02-14T19:29:01Z</dcterms:modified>
</cp:coreProperties>
</file>