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70" r:id="rId4"/>
    <p:sldId id="264" r:id="rId5"/>
    <p:sldId id="258" r:id="rId6"/>
    <p:sldId id="265" r:id="rId7"/>
    <p:sldId id="266" r:id="rId8"/>
    <p:sldId id="267" r:id="rId9"/>
    <p:sldId id="263" r:id="rId10"/>
    <p:sldId id="269" r:id="rId11"/>
    <p:sldId id="271" r:id="rId12"/>
    <p:sldId id="274" r:id="rId13"/>
    <p:sldId id="273" r:id="rId14"/>
    <p:sldId id="275" r:id="rId15"/>
    <p:sldId id="276" r:id="rId16"/>
    <p:sldId id="277" r:id="rId17"/>
    <p:sldId id="272" r:id="rId18"/>
    <p:sldId id="260" r:id="rId19"/>
    <p:sldId id="261" r:id="rId20"/>
    <p:sldId id="278" r:id="rId21"/>
    <p:sldId id="279" r:id="rId22"/>
    <p:sldId id="284" r:id="rId23"/>
    <p:sldId id="285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1" clrIdx="0">
    <p:extLst>
      <p:ext uri="{19B8F6BF-5375-455C-9EA6-DF929625EA0E}">
        <p15:presenceInfo xmlns:p15="http://schemas.microsoft.com/office/powerpoint/2012/main" userId="ismail - [2010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7A9"/>
    <a:srgbClr val="EA6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8T19:08:14.654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0E5D-CC2D-4983-9FBA-B7461F45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FC6F4-F719-4A9F-A014-D35D4238E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02B9A-A5D6-49AB-BE8F-AD1E9FCA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472-CE7C-4722-80F3-9ABEB2797469}" type="datetimeFigureOut">
              <a:rPr lang="en-US" smtClean="0"/>
              <a:t>02/16/21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B86F8-8BE7-426B-9C7D-74EC6F76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A556C-DDDD-406D-A955-77571B9B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0EA-1125-45C0-A50B-907C3C53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4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6373-2B98-47D4-84C7-D9EEA0FF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EFED6-5A30-416B-BEDC-66DEBB9EA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40DBA-6747-4F49-99DE-FA4A649F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472-CE7C-4722-80F3-9ABEB2797469}" type="datetimeFigureOut">
              <a:rPr lang="en-US" smtClean="0"/>
              <a:t>02/16/21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63834-2EC7-4B04-B5CE-7EEA26F2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62A1C-3766-445D-B3BD-4B27157E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0EA-1125-45C0-A50B-907C3C53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5A8FA7-DCC2-45E6-BC39-C950DF98A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5DFF2-A0FB-49C8-AB34-22F63914D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33BBD-0336-4F4D-9CAD-D2A76F6A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472-CE7C-4722-80F3-9ABEB2797469}" type="datetimeFigureOut">
              <a:rPr lang="en-US" smtClean="0"/>
              <a:t>02/16/21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19BB2-7F85-4C5A-B694-38D29D35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63417-BD03-4F1E-882C-700C97B5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0EA-1125-45C0-A50B-907C3C53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4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6415-4510-4013-8B96-AE516E0F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5E62-C9C9-4469-907A-5F9A4B3E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1D390-C826-4F4E-9A5B-C910E54D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472-CE7C-4722-80F3-9ABEB2797469}" type="datetimeFigureOut">
              <a:rPr lang="en-US" smtClean="0"/>
              <a:t>02/16/21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2A799-D6D8-4731-9FE5-CAD4B52C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F7AF-FC8B-4F56-AE84-72B01B81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0EA-1125-45C0-A50B-907C3C53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2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C385-9B00-489C-8AE9-90191A1E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3CA95-FF43-41D1-990F-D9E735104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979C5-4D77-49CE-A10A-E2269F9D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472-CE7C-4722-80F3-9ABEB2797469}" type="datetimeFigureOut">
              <a:rPr lang="en-US" smtClean="0"/>
              <a:t>02/16/21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DF724-F336-4970-91FA-B6CCB77F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32CA-4975-4325-9AB2-05B83DA9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0EA-1125-45C0-A50B-907C3C53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7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5229-44E6-4D9E-B547-A8F58E3F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316C-8D8D-4CFE-B7CC-051B755FE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8099A-94A6-4DD5-8434-BA9A4F8A3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40183-EA6C-49A4-BA38-03403858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472-CE7C-4722-80F3-9ABEB2797469}" type="datetimeFigureOut">
              <a:rPr lang="en-US" smtClean="0"/>
              <a:t>02/16/21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E6AEA-92D3-4532-8817-2E7C82E8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246F0-B9D1-4B7A-B8E6-D76810A0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0EA-1125-45C0-A50B-907C3C53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8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CE96-77A8-4B00-8664-712412EC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20E08-CA34-40F4-8026-35007E7F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F1A41-458A-4AEE-95F9-6DFB81308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81E7B-285A-41D1-A6ED-DD7A097FD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A35CD-7BBB-4E91-9377-C917CA0EC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4AF08-1AA6-4731-9161-1859DC21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472-CE7C-4722-80F3-9ABEB2797469}" type="datetimeFigureOut">
              <a:rPr lang="en-US" smtClean="0"/>
              <a:t>02/16/21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DBC97-05C9-454F-B0F5-D91FC90F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C0A65-5EAE-4EEA-94E9-17620958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0EA-1125-45C0-A50B-907C3C53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5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274B-814C-49C7-A90A-22E52727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42A5A-1A19-4243-9061-055FF076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472-CE7C-4722-80F3-9ABEB2797469}" type="datetimeFigureOut">
              <a:rPr lang="en-US" smtClean="0"/>
              <a:t>02/16/21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D77FB-C0FD-4892-A16E-B3276711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08757-CE5E-49FE-B38F-34169EE7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0EA-1125-45C0-A50B-907C3C53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6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C4815A4-D60A-423A-814A-148DFE3950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44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9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8317-7125-4058-9FB6-01785B06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E6AB-2536-4E71-A633-916839C7E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54CDC-D3C6-403D-B973-25F105240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A28D2-0101-4324-B4F7-2C02E042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472-CE7C-4722-80F3-9ABEB2797469}" type="datetimeFigureOut">
              <a:rPr lang="en-US" smtClean="0"/>
              <a:t>02/16/21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246D1-9366-42CB-A71A-F5602F55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252A0-F206-43C0-B3B2-3F087590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0EA-1125-45C0-A50B-907C3C53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3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BB7D-ECBB-4808-9A86-19FE4C62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698F0-5E8E-46E0-901E-81B57996F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2F43C-D822-43A4-A5D2-26B9E38FC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E7DB8-B153-4E85-90C1-1BACA584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472-CE7C-4722-80F3-9ABEB2797469}" type="datetimeFigureOut">
              <a:rPr lang="en-US" smtClean="0"/>
              <a:t>02/16/21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662DB-FD24-4127-9C0D-6E99415F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FB348-284F-4C95-8F9C-E5B241EE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0EA-1125-45C0-A50B-907C3C53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3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BE2DF-EDE1-485D-BC69-02A6438D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35D32-73D4-404E-8C75-228362759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148DC-5A2B-4417-A370-6199D06D6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C472-CE7C-4722-80F3-9ABEB2797469}" type="datetimeFigureOut">
              <a:rPr lang="en-US" smtClean="0"/>
              <a:t>02/16/21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2D55A-1B0E-4C2D-A952-DC000DBE0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0CCE8-64BB-489E-92C6-363B14386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1E0EA-1125-45C0-A50B-907C3C53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9vUulq4tZI?start=43&amp;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NN2VwcZCjQ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kFUrfj2yc4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6%E0%A6%87%E0%A6%AF%E0%A6%BC%E0%A7%81%E0%A6%AC_%E0%A6%96%E0%A6%BE%E0%A6%A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3519156-92B1-4D5A-B96A-E69B0D3565EA}"/>
              </a:ext>
            </a:extLst>
          </p:cNvPr>
          <p:cNvSpPr txBox="1"/>
          <p:nvPr/>
        </p:nvSpPr>
        <p:spPr>
          <a:xfrm>
            <a:off x="5698479" y="845127"/>
            <a:ext cx="4415339" cy="3352799"/>
          </a:xfrm>
          <a:custGeom>
            <a:avLst/>
            <a:gdLst/>
            <a:ahLst/>
            <a:cxnLst/>
            <a:rect l="l" t="t" r="r" b="b"/>
            <a:pathLst>
              <a:path w="1209151" h="777630">
                <a:moveTo>
                  <a:pt x="399517" y="0"/>
                </a:moveTo>
                <a:lnTo>
                  <a:pt x="432130" y="32613"/>
                </a:lnTo>
                <a:cubicBezTo>
                  <a:pt x="430771" y="38049"/>
                  <a:pt x="430092" y="43485"/>
                  <a:pt x="430092" y="48920"/>
                </a:cubicBezTo>
                <a:cubicBezTo>
                  <a:pt x="428903" y="85186"/>
                  <a:pt x="441760" y="105325"/>
                  <a:pt x="468661" y="109338"/>
                </a:cubicBezTo>
                <a:lnTo>
                  <a:pt x="469590" y="109393"/>
                </a:lnTo>
                <a:lnTo>
                  <a:pt x="469230" y="109051"/>
                </a:lnTo>
                <a:lnTo>
                  <a:pt x="497358" y="109051"/>
                </a:lnTo>
                <a:lnTo>
                  <a:pt x="1149020" y="109051"/>
                </a:lnTo>
                <a:lnTo>
                  <a:pt x="1209151" y="166125"/>
                </a:lnTo>
                <a:lnTo>
                  <a:pt x="554431" y="166125"/>
                </a:lnTo>
                <a:lnTo>
                  <a:pt x="529362" y="166125"/>
                </a:lnTo>
                <a:lnTo>
                  <a:pt x="450476" y="166125"/>
                </a:lnTo>
                <a:lnTo>
                  <a:pt x="450476" y="777630"/>
                </a:lnTo>
                <a:lnTo>
                  <a:pt x="386267" y="699154"/>
                </a:lnTo>
                <a:cubicBezTo>
                  <a:pt x="386947" y="597236"/>
                  <a:pt x="387966" y="520798"/>
                  <a:pt x="389325" y="469839"/>
                </a:cubicBezTo>
                <a:cubicBezTo>
                  <a:pt x="390004" y="439944"/>
                  <a:pt x="390344" y="414464"/>
                  <a:pt x="390344" y="393401"/>
                </a:cubicBezTo>
                <a:cubicBezTo>
                  <a:pt x="390344" y="370979"/>
                  <a:pt x="385928" y="348048"/>
                  <a:pt x="377095" y="324607"/>
                </a:cubicBezTo>
                <a:cubicBezTo>
                  <a:pt x="368262" y="301166"/>
                  <a:pt x="356032" y="278574"/>
                  <a:pt x="340405" y="256832"/>
                </a:cubicBezTo>
                <a:cubicBezTo>
                  <a:pt x="303714" y="208591"/>
                  <a:pt x="263627" y="184470"/>
                  <a:pt x="220142" y="184470"/>
                </a:cubicBezTo>
                <a:cubicBezTo>
                  <a:pt x="154235" y="184470"/>
                  <a:pt x="108712" y="214706"/>
                  <a:pt x="83573" y="275177"/>
                </a:cubicBezTo>
                <a:cubicBezTo>
                  <a:pt x="112109" y="262947"/>
                  <a:pt x="136909" y="256832"/>
                  <a:pt x="157972" y="256832"/>
                </a:cubicBezTo>
                <a:cubicBezTo>
                  <a:pt x="174279" y="256832"/>
                  <a:pt x="189397" y="259040"/>
                  <a:pt x="203326" y="263456"/>
                </a:cubicBezTo>
                <a:cubicBezTo>
                  <a:pt x="217254" y="267873"/>
                  <a:pt x="229314" y="273818"/>
                  <a:pt x="239506" y="281292"/>
                </a:cubicBezTo>
                <a:cubicBezTo>
                  <a:pt x="250377" y="290804"/>
                  <a:pt x="258871" y="301845"/>
                  <a:pt x="264986" y="314415"/>
                </a:cubicBezTo>
                <a:cubicBezTo>
                  <a:pt x="271101" y="326985"/>
                  <a:pt x="274158" y="341423"/>
                  <a:pt x="274158" y="357730"/>
                </a:cubicBezTo>
                <a:cubicBezTo>
                  <a:pt x="274158" y="379473"/>
                  <a:pt x="263797" y="406820"/>
                  <a:pt x="243073" y="439774"/>
                </a:cubicBezTo>
                <a:cubicBezTo>
                  <a:pt x="222350" y="472727"/>
                  <a:pt x="193643" y="509248"/>
                  <a:pt x="156953" y="549335"/>
                </a:cubicBezTo>
                <a:lnTo>
                  <a:pt x="90707" y="473916"/>
                </a:lnTo>
                <a:cubicBezTo>
                  <a:pt x="99540" y="467801"/>
                  <a:pt x="110071" y="458798"/>
                  <a:pt x="122301" y="446908"/>
                </a:cubicBezTo>
                <a:cubicBezTo>
                  <a:pt x="134531" y="435018"/>
                  <a:pt x="147441" y="421259"/>
                  <a:pt x="161030" y="405631"/>
                </a:cubicBezTo>
                <a:cubicBezTo>
                  <a:pt x="177337" y="387966"/>
                  <a:pt x="190076" y="372678"/>
                  <a:pt x="199249" y="359768"/>
                </a:cubicBezTo>
                <a:cubicBezTo>
                  <a:pt x="208421" y="346859"/>
                  <a:pt x="213008" y="337347"/>
                  <a:pt x="213008" y="331232"/>
                </a:cubicBezTo>
                <a:cubicBezTo>
                  <a:pt x="213008" y="312886"/>
                  <a:pt x="201797" y="303714"/>
                  <a:pt x="179375" y="303714"/>
                </a:cubicBezTo>
                <a:cubicBezTo>
                  <a:pt x="171222" y="303714"/>
                  <a:pt x="152876" y="312207"/>
                  <a:pt x="124339" y="329193"/>
                </a:cubicBezTo>
                <a:cubicBezTo>
                  <a:pt x="110750" y="336667"/>
                  <a:pt x="98860" y="342612"/>
                  <a:pt x="88668" y="347029"/>
                </a:cubicBezTo>
                <a:cubicBezTo>
                  <a:pt x="78477" y="351445"/>
                  <a:pt x="70323" y="353653"/>
                  <a:pt x="64208" y="353653"/>
                </a:cubicBezTo>
                <a:cubicBezTo>
                  <a:pt x="49260" y="353653"/>
                  <a:pt x="34312" y="344141"/>
                  <a:pt x="19364" y="325117"/>
                </a:cubicBezTo>
                <a:cubicBezTo>
                  <a:pt x="6455" y="308130"/>
                  <a:pt x="0" y="290465"/>
                  <a:pt x="0" y="272119"/>
                </a:cubicBezTo>
                <a:cubicBezTo>
                  <a:pt x="0" y="225237"/>
                  <a:pt x="21743" y="186509"/>
                  <a:pt x="65227" y="155933"/>
                </a:cubicBezTo>
                <a:cubicBezTo>
                  <a:pt x="84931" y="142344"/>
                  <a:pt x="105824" y="132323"/>
                  <a:pt x="127907" y="125868"/>
                </a:cubicBezTo>
                <a:cubicBezTo>
                  <a:pt x="149989" y="119413"/>
                  <a:pt x="173260" y="116186"/>
                  <a:pt x="197720" y="116186"/>
                </a:cubicBezTo>
                <a:cubicBezTo>
                  <a:pt x="258191" y="116186"/>
                  <a:pt x="305413" y="135890"/>
                  <a:pt x="339385" y="175298"/>
                </a:cubicBezTo>
                <a:cubicBezTo>
                  <a:pt x="362487" y="202476"/>
                  <a:pt x="387287" y="253095"/>
                  <a:pt x="413785" y="327155"/>
                </a:cubicBezTo>
                <a:lnTo>
                  <a:pt x="404613" y="162049"/>
                </a:lnTo>
                <a:cubicBezTo>
                  <a:pt x="403254" y="128755"/>
                  <a:pt x="402065" y="98860"/>
                  <a:pt x="401046" y="72361"/>
                </a:cubicBezTo>
                <a:cubicBezTo>
                  <a:pt x="400026" y="45863"/>
                  <a:pt x="399517" y="21742"/>
                  <a:pt x="399517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887140-2D55-40F7-9007-E75EDD87ADE6}"/>
              </a:ext>
            </a:extLst>
          </p:cNvPr>
          <p:cNvSpPr txBox="1"/>
          <p:nvPr/>
        </p:nvSpPr>
        <p:spPr>
          <a:xfrm>
            <a:off x="2313709" y="972445"/>
            <a:ext cx="3239445" cy="3269315"/>
          </a:xfrm>
          <a:custGeom>
            <a:avLst/>
            <a:gdLst/>
            <a:ahLst/>
            <a:cxnLst/>
            <a:rect l="l" t="t" r="r" b="b"/>
            <a:pathLst>
              <a:path w="887130" h="758267">
                <a:moveTo>
                  <a:pt x="724062" y="0"/>
                </a:moveTo>
                <a:lnTo>
                  <a:pt x="744445" y="17326"/>
                </a:lnTo>
                <a:cubicBezTo>
                  <a:pt x="751240" y="58093"/>
                  <a:pt x="763130" y="87310"/>
                  <a:pt x="780117" y="104975"/>
                </a:cubicBezTo>
                <a:lnTo>
                  <a:pt x="831075" y="104975"/>
                </a:lnTo>
                <a:lnTo>
                  <a:pt x="887130" y="162049"/>
                </a:lnTo>
                <a:lnTo>
                  <a:pt x="780117" y="162049"/>
                </a:lnTo>
                <a:lnTo>
                  <a:pt x="780117" y="758267"/>
                </a:lnTo>
                <a:lnTo>
                  <a:pt x="725081" y="701193"/>
                </a:lnTo>
                <a:lnTo>
                  <a:pt x="725081" y="278235"/>
                </a:lnTo>
                <a:cubicBezTo>
                  <a:pt x="725081" y="260569"/>
                  <a:pt x="721684" y="244602"/>
                  <a:pt x="714889" y="230334"/>
                </a:cubicBezTo>
                <a:cubicBezTo>
                  <a:pt x="708095" y="216066"/>
                  <a:pt x="698752" y="204005"/>
                  <a:pt x="686862" y="194153"/>
                </a:cubicBezTo>
                <a:cubicBezTo>
                  <a:pt x="674972" y="184301"/>
                  <a:pt x="661383" y="176488"/>
                  <a:pt x="646095" y="170712"/>
                </a:cubicBezTo>
                <a:cubicBezTo>
                  <a:pt x="630807" y="164937"/>
                  <a:pt x="615010" y="162049"/>
                  <a:pt x="598703" y="162049"/>
                </a:cubicBezTo>
                <a:lnTo>
                  <a:pt x="570738" y="162049"/>
                </a:lnTo>
                <a:cubicBezTo>
                  <a:pt x="574815" y="165446"/>
                  <a:pt x="578552" y="170882"/>
                  <a:pt x="581949" y="178356"/>
                </a:cubicBezTo>
                <a:cubicBezTo>
                  <a:pt x="585346" y="185830"/>
                  <a:pt x="588234" y="194323"/>
                  <a:pt x="590612" y="203835"/>
                </a:cubicBezTo>
                <a:cubicBezTo>
                  <a:pt x="592990" y="213348"/>
                  <a:pt x="594689" y="223200"/>
                  <a:pt x="595708" y="233391"/>
                </a:cubicBezTo>
                <a:cubicBezTo>
                  <a:pt x="596727" y="243583"/>
                  <a:pt x="597237" y="252756"/>
                  <a:pt x="597237" y="260909"/>
                </a:cubicBezTo>
                <a:cubicBezTo>
                  <a:pt x="597237" y="282652"/>
                  <a:pt x="593669" y="303205"/>
                  <a:pt x="586535" y="322569"/>
                </a:cubicBezTo>
                <a:cubicBezTo>
                  <a:pt x="579401" y="341934"/>
                  <a:pt x="567001" y="358410"/>
                  <a:pt x="549335" y="371999"/>
                </a:cubicBezTo>
                <a:cubicBezTo>
                  <a:pt x="545259" y="374717"/>
                  <a:pt x="541352" y="376968"/>
                  <a:pt x="537615" y="378751"/>
                </a:cubicBezTo>
                <a:lnTo>
                  <a:pt x="529971" y="381572"/>
                </a:lnTo>
                <a:lnTo>
                  <a:pt x="529971" y="742979"/>
                </a:lnTo>
                <a:cubicBezTo>
                  <a:pt x="509587" y="732108"/>
                  <a:pt x="489883" y="713423"/>
                  <a:pt x="470859" y="686924"/>
                </a:cubicBezTo>
                <a:cubicBezTo>
                  <a:pt x="451155" y="655670"/>
                  <a:pt x="434508" y="634946"/>
                  <a:pt x="420919" y="624755"/>
                </a:cubicBezTo>
                <a:cubicBezTo>
                  <a:pt x="408010" y="615242"/>
                  <a:pt x="392043" y="608108"/>
                  <a:pt x="373018" y="603352"/>
                </a:cubicBezTo>
                <a:cubicBezTo>
                  <a:pt x="353993" y="598596"/>
                  <a:pt x="332930" y="595878"/>
                  <a:pt x="309829" y="595199"/>
                </a:cubicBezTo>
                <a:lnTo>
                  <a:pt x="257851" y="524876"/>
                </a:lnTo>
                <a:cubicBezTo>
                  <a:pt x="298618" y="496339"/>
                  <a:pt x="337177" y="469840"/>
                  <a:pt x="373528" y="445380"/>
                </a:cubicBezTo>
                <a:cubicBezTo>
                  <a:pt x="391703" y="433150"/>
                  <a:pt x="409666" y="421259"/>
                  <a:pt x="427416" y="409709"/>
                </a:cubicBezTo>
                <a:lnTo>
                  <a:pt x="467744" y="383931"/>
                </a:lnTo>
                <a:lnTo>
                  <a:pt x="451367" y="379388"/>
                </a:lnTo>
                <a:cubicBezTo>
                  <a:pt x="445167" y="377180"/>
                  <a:pt x="438585" y="374377"/>
                  <a:pt x="431621" y="370980"/>
                </a:cubicBezTo>
                <a:cubicBezTo>
                  <a:pt x="417692" y="364186"/>
                  <a:pt x="402914" y="353654"/>
                  <a:pt x="387287" y="339386"/>
                </a:cubicBezTo>
                <a:cubicBezTo>
                  <a:pt x="357391" y="308131"/>
                  <a:pt x="341763" y="276197"/>
                  <a:pt x="340404" y="243583"/>
                </a:cubicBezTo>
                <a:cubicBezTo>
                  <a:pt x="332930" y="274158"/>
                  <a:pt x="318662" y="305413"/>
                  <a:pt x="297599" y="337347"/>
                </a:cubicBezTo>
                <a:cubicBezTo>
                  <a:pt x="272459" y="376755"/>
                  <a:pt x="246640" y="396460"/>
                  <a:pt x="220142" y="396460"/>
                </a:cubicBezTo>
                <a:cubicBezTo>
                  <a:pt x="210630" y="396460"/>
                  <a:pt x="200608" y="393912"/>
                  <a:pt x="190076" y="388816"/>
                </a:cubicBezTo>
                <a:cubicBezTo>
                  <a:pt x="179545" y="383720"/>
                  <a:pt x="168504" y="377095"/>
                  <a:pt x="156953" y="368942"/>
                </a:cubicBezTo>
                <a:cubicBezTo>
                  <a:pt x="149479" y="361468"/>
                  <a:pt x="142175" y="353314"/>
                  <a:pt x="135041" y="344482"/>
                </a:cubicBezTo>
                <a:cubicBezTo>
                  <a:pt x="127906" y="335649"/>
                  <a:pt x="121961" y="326816"/>
                  <a:pt x="117205" y="317983"/>
                </a:cubicBezTo>
                <a:lnTo>
                  <a:pt x="138608" y="281293"/>
                </a:lnTo>
                <a:cubicBezTo>
                  <a:pt x="145402" y="291484"/>
                  <a:pt x="152876" y="299808"/>
                  <a:pt x="161030" y="306262"/>
                </a:cubicBezTo>
                <a:cubicBezTo>
                  <a:pt x="169183" y="312717"/>
                  <a:pt x="179035" y="316284"/>
                  <a:pt x="190586" y="316964"/>
                </a:cubicBezTo>
                <a:cubicBezTo>
                  <a:pt x="211649" y="315605"/>
                  <a:pt x="227446" y="306942"/>
                  <a:pt x="237977" y="290975"/>
                </a:cubicBezTo>
                <a:cubicBezTo>
                  <a:pt x="248509" y="275008"/>
                  <a:pt x="255303" y="262948"/>
                  <a:pt x="258361" y="254794"/>
                </a:cubicBezTo>
                <a:cubicBezTo>
                  <a:pt x="261418" y="246641"/>
                  <a:pt x="264136" y="238148"/>
                  <a:pt x="266514" y="229315"/>
                </a:cubicBezTo>
                <a:cubicBezTo>
                  <a:pt x="268892" y="220482"/>
                  <a:pt x="270761" y="211819"/>
                  <a:pt x="272120" y="203326"/>
                </a:cubicBezTo>
                <a:cubicBezTo>
                  <a:pt x="273479" y="194833"/>
                  <a:pt x="274158" y="187868"/>
                  <a:pt x="274158" y="182433"/>
                </a:cubicBezTo>
                <a:cubicBezTo>
                  <a:pt x="274158" y="172920"/>
                  <a:pt x="273309" y="167485"/>
                  <a:pt x="271610" y="166126"/>
                </a:cubicBezTo>
                <a:cubicBezTo>
                  <a:pt x="269911" y="164767"/>
                  <a:pt x="268213" y="163918"/>
                  <a:pt x="266514" y="163578"/>
                </a:cubicBezTo>
                <a:cubicBezTo>
                  <a:pt x="264816" y="163238"/>
                  <a:pt x="194662" y="163068"/>
                  <a:pt x="56055" y="163068"/>
                </a:cubicBezTo>
                <a:lnTo>
                  <a:pt x="0" y="104975"/>
                </a:lnTo>
                <a:lnTo>
                  <a:pt x="541630" y="104975"/>
                </a:lnTo>
                <a:lnTo>
                  <a:pt x="598256" y="104975"/>
                </a:lnTo>
                <a:lnTo>
                  <a:pt x="606857" y="104975"/>
                </a:lnTo>
                <a:cubicBezTo>
                  <a:pt x="641509" y="104975"/>
                  <a:pt x="668347" y="112619"/>
                  <a:pt x="687372" y="127907"/>
                </a:cubicBezTo>
                <a:cubicBezTo>
                  <a:pt x="706396" y="143194"/>
                  <a:pt x="721684" y="168504"/>
                  <a:pt x="733235" y="203835"/>
                </a:cubicBezTo>
                <a:cubicBezTo>
                  <a:pt x="733235" y="192285"/>
                  <a:pt x="732895" y="178016"/>
                  <a:pt x="732215" y="161030"/>
                </a:cubicBezTo>
                <a:cubicBezTo>
                  <a:pt x="731536" y="144044"/>
                  <a:pt x="730177" y="124000"/>
                  <a:pt x="728139" y="100899"/>
                </a:cubicBezTo>
                <a:cubicBezTo>
                  <a:pt x="726780" y="78477"/>
                  <a:pt x="725761" y="58943"/>
                  <a:pt x="725081" y="42296"/>
                </a:cubicBezTo>
                <a:cubicBezTo>
                  <a:pt x="724402" y="25650"/>
                  <a:pt x="724062" y="11551"/>
                  <a:pt x="724062" y="0"/>
                </a:cubicBezTo>
                <a:close/>
                <a:moveTo>
                  <a:pt x="361807" y="162049"/>
                </a:moveTo>
                <a:cubicBezTo>
                  <a:pt x="361807" y="169523"/>
                  <a:pt x="362487" y="178356"/>
                  <a:pt x="363845" y="188548"/>
                </a:cubicBezTo>
                <a:cubicBezTo>
                  <a:pt x="365204" y="198740"/>
                  <a:pt x="367073" y="208931"/>
                  <a:pt x="369451" y="219123"/>
                </a:cubicBezTo>
                <a:cubicBezTo>
                  <a:pt x="371829" y="229315"/>
                  <a:pt x="375056" y="238827"/>
                  <a:pt x="379133" y="247660"/>
                </a:cubicBezTo>
                <a:cubicBezTo>
                  <a:pt x="383210" y="256493"/>
                  <a:pt x="387966" y="263967"/>
                  <a:pt x="393402" y="270082"/>
                </a:cubicBezTo>
                <a:cubicBezTo>
                  <a:pt x="415144" y="293863"/>
                  <a:pt x="441303" y="305753"/>
                  <a:pt x="471878" y="305753"/>
                </a:cubicBezTo>
                <a:cubicBezTo>
                  <a:pt x="524196" y="305753"/>
                  <a:pt x="550354" y="287747"/>
                  <a:pt x="550354" y="251737"/>
                </a:cubicBezTo>
                <a:cubicBezTo>
                  <a:pt x="550354" y="246980"/>
                  <a:pt x="549845" y="240696"/>
                  <a:pt x="548826" y="232882"/>
                </a:cubicBezTo>
                <a:cubicBezTo>
                  <a:pt x="547807" y="225068"/>
                  <a:pt x="546448" y="217255"/>
                  <a:pt x="544749" y="209441"/>
                </a:cubicBezTo>
                <a:cubicBezTo>
                  <a:pt x="543050" y="201627"/>
                  <a:pt x="540672" y="193304"/>
                  <a:pt x="537615" y="184471"/>
                </a:cubicBezTo>
                <a:cubicBezTo>
                  <a:pt x="534557" y="175638"/>
                  <a:pt x="526234" y="168164"/>
                  <a:pt x="512645" y="162049"/>
                </a:cubicBezTo>
                <a:lnTo>
                  <a:pt x="361807" y="162049"/>
                </a:lnTo>
                <a:close/>
                <a:moveTo>
                  <a:pt x="477993" y="459648"/>
                </a:moveTo>
                <a:cubicBezTo>
                  <a:pt x="437906" y="482070"/>
                  <a:pt x="393062" y="511626"/>
                  <a:pt x="343462" y="548317"/>
                </a:cubicBezTo>
                <a:cubicBezTo>
                  <a:pt x="393741" y="558508"/>
                  <a:pt x="438585" y="588744"/>
                  <a:pt x="477993" y="639023"/>
                </a:cubicBezTo>
                <a:lnTo>
                  <a:pt x="477993" y="459648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0E4647-63A4-4E3E-9BF1-425174095BDB}"/>
              </a:ext>
            </a:extLst>
          </p:cNvPr>
          <p:cNvSpPr txBox="1"/>
          <p:nvPr/>
        </p:nvSpPr>
        <p:spPr>
          <a:xfrm>
            <a:off x="7536911" y="1668348"/>
            <a:ext cx="2410653" cy="2302255"/>
          </a:xfrm>
          <a:custGeom>
            <a:avLst/>
            <a:gdLst/>
            <a:ahLst/>
            <a:cxnLst/>
            <a:rect l="l" t="t" r="r" b="b"/>
            <a:pathLst>
              <a:path w="575834" h="465763">
                <a:moveTo>
                  <a:pt x="0" y="0"/>
                </a:moveTo>
                <a:lnTo>
                  <a:pt x="32614" y="12230"/>
                </a:lnTo>
                <a:cubicBezTo>
                  <a:pt x="56395" y="68624"/>
                  <a:pt x="78307" y="117035"/>
                  <a:pt x="98351" y="157462"/>
                </a:cubicBezTo>
                <a:cubicBezTo>
                  <a:pt x="118394" y="197890"/>
                  <a:pt x="134871" y="227276"/>
                  <a:pt x="147781" y="245621"/>
                </a:cubicBezTo>
                <a:cubicBezTo>
                  <a:pt x="206893" y="331911"/>
                  <a:pt x="277895" y="375056"/>
                  <a:pt x="360788" y="375056"/>
                </a:cubicBezTo>
                <a:cubicBezTo>
                  <a:pt x="400876" y="375056"/>
                  <a:pt x="440284" y="359429"/>
                  <a:pt x="479012" y="328174"/>
                </a:cubicBezTo>
                <a:cubicBezTo>
                  <a:pt x="511626" y="296240"/>
                  <a:pt x="527933" y="260569"/>
                  <a:pt x="527933" y="221161"/>
                </a:cubicBezTo>
                <a:cubicBezTo>
                  <a:pt x="527933" y="189227"/>
                  <a:pt x="519100" y="161029"/>
                  <a:pt x="501434" y="136569"/>
                </a:cubicBezTo>
                <a:cubicBezTo>
                  <a:pt x="480371" y="107353"/>
                  <a:pt x="455571" y="92745"/>
                  <a:pt x="427034" y="92745"/>
                </a:cubicBezTo>
                <a:cubicBezTo>
                  <a:pt x="417522" y="92745"/>
                  <a:pt x="403593" y="95123"/>
                  <a:pt x="385248" y="99879"/>
                </a:cubicBezTo>
                <a:cubicBezTo>
                  <a:pt x="400876" y="119583"/>
                  <a:pt x="408689" y="142005"/>
                  <a:pt x="408689" y="167144"/>
                </a:cubicBezTo>
                <a:cubicBezTo>
                  <a:pt x="408689" y="222180"/>
                  <a:pt x="378454" y="249698"/>
                  <a:pt x="317983" y="249698"/>
                </a:cubicBezTo>
                <a:cubicBezTo>
                  <a:pt x="288087" y="249698"/>
                  <a:pt x="264306" y="238826"/>
                  <a:pt x="246640" y="217084"/>
                </a:cubicBezTo>
                <a:cubicBezTo>
                  <a:pt x="228975" y="195342"/>
                  <a:pt x="220142" y="168843"/>
                  <a:pt x="220142" y="137588"/>
                </a:cubicBezTo>
                <a:cubicBezTo>
                  <a:pt x="220142" y="101577"/>
                  <a:pt x="234750" y="72021"/>
                  <a:pt x="263966" y="48920"/>
                </a:cubicBezTo>
                <a:cubicBezTo>
                  <a:pt x="289786" y="27857"/>
                  <a:pt x="321040" y="17326"/>
                  <a:pt x="357730" y="17326"/>
                </a:cubicBezTo>
                <a:cubicBezTo>
                  <a:pt x="388985" y="17326"/>
                  <a:pt x="417862" y="23950"/>
                  <a:pt x="444360" y="37200"/>
                </a:cubicBezTo>
                <a:cubicBezTo>
                  <a:pt x="470859" y="50449"/>
                  <a:pt x="494640" y="68964"/>
                  <a:pt x="515703" y="92745"/>
                </a:cubicBezTo>
                <a:cubicBezTo>
                  <a:pt x="535407" y="116525"/>
                  <a:pt x="550355" y="142854"/>
                  <a:pt x="560546" y="171731"/>
                </a:cubicBezTo>
                <a:cubicBezTo>
                  <a:pt x="570738" y="200607"/>
                  <a:pt x="575834" y="231013"/>
                  <a:pt x="575834" y="262947"/>
                </a:cubicBezTo>
                <a:cubicBezTo>
                  <a:pt x="575834" y="290804"/>
                  <a:pt x="569889" y="316963"/>
                  <a:pt x="557998" y="341423"/>
                </a:cubicBezTo>
                <a:cubicBezTo>
                  <a:pt x="546108" y="365884"/>
                  <a:pt x="529971" y="387966"/>
                  <a:pt x="509588" y="407670"/>
                </a:cubicBezTo>
                <a:cubicBezTo>
                  <a:pt x="464744" y="446398"/>
                  <a:pt x="414125" y="465763"/>
                  <a:pt x="357730" y="465763"/>
                </a:cubicBezTo>
                <a:cubicBezTo>
                  <a:pt x="204854" y="465763"/>
                  <a:pt x="85611" y="310508"/>
                  <a:pt x="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83987A-9E2F-4C82-9603-431CF19DC97E}"/>
              </a:ext>
            </a:extLst>
          </p:cNvPr>
          <p:cNvSpPr txBox="1"/>
          <p:nvPr/>
        </p:nvSpPr>
        <p:spPr>
          <a:xfrm>
            <a:off x="533400" y="2921001"/>
            <a:ext cx="3844636" cy="267765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as-IN" sz="24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শেখ মুজিবকে সরকার গঠনে আহ্বান করার পরিবর্তে প্রেসিডেন্ট ইয়াহিয়া খান ১৯৭১ সালের ১লা মার্চ জাতীয় পরিষদ অধিবেশন অনির্দিষ্টকালের জন্য স্থগিত ঘোষণা করেন।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উত্তাল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উঠে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পূর্বপাকিস্তান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026" name="Picture 2" descr="Image result for শেখ মুজিবকে সরকার গঠনে আহ্বান করার পরিবর্তে প্রেসিডেন্ট ইয়াহিয়া খান ১৯৭১ সালের ১লা মার্চ জাতীয় পরিষদ অধিবেশন অনির্দিষ্টকালের জন্য স্থগিত ঘোষণা করেন।">
            <a:extLst>
              <a:ext uri="{FF2B5EF4-FFF2-40B4-BE49-F238E27FC236}">
                <a16:creationId xmlns:a16="http://schemas.microsoft.com/office/drawing/2014/main" id="{30C7F06C-B204-4FBA-9DEA-6CF3D3B11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14166"/>
          <a:stretch/>
        </p:blipFill>
        <p:spPr bwMode="auto">
          <a:xfrm>
            <a:off x="512304" y="526297"/>
            <a:ext cx="3258515" cy="22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শেখ মুজিবকে সরকার গঠনে আহ্বান করার পরিবর্তে প্রেসিডেন্ট ইয়াহিয়া খান ১৯৭১ সালের ১লা মার্চ জাতীয় পরিষদ অধিবেশন অনির্দিষ্টকালের জন্য স্থগিত ঘোষণা করেন।">
            <a:extLst>
              <a:ext uri="{FF2B5EF4-FFF2-40B4-BE49-F238E27FC236}">
                <a16:creationId xmlns:a16="http://schemas.microsoft.com/office/drawing/2014/main" id="{29016F8E-27F4-4FC8-8A6B-D42CA3C5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3009899"/>
            <a:ext cx="3419674" cy="23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শেখ মুজিবকে সরকার গঠনে আহ্বান করার পরিবর্তে প্রেসিডেন্ট ইয়াহিয়া খান ১৯৭১ সালের ১লা মার্চ জাতীয় পরিষদ অধিবেশন অনির্দিষ্টকালের জন্য স্থগিত ঘোষণা করেন।">
            <a:extLst>
              <a:ext uri="{FF2B5EF4-FFF2-40B4-BE49-F238E27FC236}">
                <a16:creationId xmlns:a16="http://schemas.microsoft.com/office/drawing/2014/main" id="{F1502975-DDE7-4A1C-9FC2-92516DBC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10" y="501731"/>
            <a:ext cx="3732020" cy="23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উত্তাল পূর্ব পাকিস্তান ১৯৭১">
            <a:extLst>
              <a:ext uri="{FF2B5EF4-FFF2-40B4-BE49-F238E27FC236}">
                <a16:creationId xmlns:a16="http://schemas.microsoft.com/office/drawing/2014/main" id="{B62000B0-D0EF-42FC-BB72-999642B6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44" y="448132"/>
            <a:ext cx="4013707" cy="23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উত্তাল পূর্ব পাকিস্তান ১৯৭১">
            <a:extLst>
              <a:ext uri="{FF2B5EF4-FFF2-40B4-BE49-F238E27FC236}">
                <a16:creationId xmlns:a16="http://schemas.microsoft.com/office/drawing/2014/main" id="{AD851442-ACF9-494A-B982-2AE74D0E3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9" y="2933699"/>
            <a:ext cx="3247228" cy="24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5314A6-60C8-4DFE-9CE6-7E1A9E565639}"/>
              </a:ext>
            </a:extLst>
          </p:cNvPr>
          <p:cNvSpPr txBox="1"/>
          <p:nvPr/>
        </p:nvSpPr>
        <p:spPr>
          <a:xfrm>
            <a:off x="5216071" y="2542968"/>
            <a:ext cx="17798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শুরু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অসহযোগ আন্দোলন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078" name="Picture 6" descr="Image result for অসহযোগ আন্দোলন অফিস আদালতে হরতাল">
            <a:extLst>
              <a:ext uri="{FF2B5EF4-FFF2-40B4-BE49-F238E27FC236}">
                <a16:creationId xmlns:a16="http://schemas.microsoft.com/office/drawing/2014/main" id="{806389A3-291A-43B7-A15F-368A4596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59" y="444285"/>
            <a:ext cx="4892457" cy="25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অসহযোগ আন্দোলন অফিস আদালতে হরতাল">
            <a:extLst>
              <a:ext uri="{FF2B5EF4-FFF2-40B4-BE49-F238E27FC236}">
                <a16:creationId xmlns:a16="http://schemas.microsoft.com/office/drawing/2014/main" id="{EE42D36C-5E26-4D93-9E96-19DEED93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14" y="2873829"/>
            <a:ext cx="4814694" cy="33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অসহযোগ আন্দোলন অফিস আদালতে হরতাল">
            <a:extLst>
              <a:ext uri="{FF2B5EF4-FFF2-40B4-BE49-F238E27FC236}">
                <a16:creationId xmlns:a16="http://schemas.microsoft.com/office/drawing/2014/main" id="{CD1031D7-DBEB-4432-AD5A-6C52E9B4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390901"/>
            <a:ext cx="4669364" cy="26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অসহযোগ আন্দোলন অফিস আদালতে হরতাল">
            <a:extLst>
              <a:ext uri="{FF2B5EF4-FFF2-40B4-BE49-F238E27FC236}">
                <a16:creationId xmlns:a16="http://schemas.microsoft.com/office/drawing/2014/main" id="{8B227EC9-B9D7-4B72-8EA5-0BD525C97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4" y="3378055"/>
            <a:ext cx="4668215" cy="26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অফিস আদালতে হরতাল">
            <a:extLst>
              <a:ext uri="{FF2B5EF4-FFF2-40B4-BE49-F238E27FC236}">
                <a16:creationId xmlns:a16="http://schemas.microsoft.com/office/drawing/2014/main" id="{C8D95378-6515-47F6-BF72-77C5282F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" y="265471"/>
            <a:ext cx="6312309" cy="21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155755-3EF9-482C-9701-E97EED977135}"/>
              </a:ext>
            </a:extLst>
          </p:cNvPr>
          <p:cNvGrpSpPr/>
          <p:nvPr/>
        </p:nvGrpSpPr>
        <p:grpSpPr>
          <a:xfrm>
            <a:off x="277092" y="264243"/>
            <a:ext cx="11584300" cy="6429729"/>
            <a:chOff x="245946" y="0"/>
            <a:chExt cx="11546005" cy="73270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06963E-625A-4984-B0EA-A3E9BA2B1495}"/>
                </a:ext>
              </a:extLst>
            </p:cNvPr>
            <p:cNvSpPr txBox="1"/>
            <p:nvPr/>
          </p:nvSpPr>
          <p:spPr>
            <a:xfrm>
              <a:off x="245946" y="6520393"/>
              <a:ext cx="11546005" cy="80668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২রা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মার্চ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খচিত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পতাকা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উত্তোলন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76" name="Picture 4" descr="Image result for বাংলাদেশের মানচিত্র খচিত পতাকা">
              <a:extLst>
                <a:ext uri="{FF2B5EF4-FFF2-40B4-BE49-F238E27FC236}">
                  <a16:creationId xmlns:a16="http://schemas.microsoft.com/office/drawing/2014/main" id="{3C8B3942-BA9A-4140-9209-EDCF8DC70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0"/>
              <a:ext cx="11468100" cy="6503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60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F0BAA-9C90-4586-8A2B-1412AD3FCE5F}"/>
              </a:ext>
            </a:extLst>
          </p:cNvPr>
          <p:cNvSpPr txBox="1"/>
          <p:nvPr/>
        </p:nvSpPr>
        <p:spPr>
          <a:xfrm>
            <a:off x="1001102" y="4265654"/>
            <a:ext cx="1054821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লুটতরাজ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ধর-পাকড়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710DB-C6B2-40E4-AD5D-35A1AC78C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86" y="922019"/>
            <a:ext cx="3450814" cy="2460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F07142-F309-4260-964A-466FAAD44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23" y="935989"/>
            <a:ext cx="3364977" cy="2460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00006-B174-40CB-BEDA-3588BC5F1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974088"/>
            <a:ext cx="3743398" cy="2457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D7B50D-5ACB-4C2D-A7F0-1062EEBDE9F1}"/>
              </a:ext>
            </a:extLst>
          </p:cNvPr>
          <p:cNvGrpSpPr/>
          <p:nvPr/>
        </p:nvGrpSpPr>
        <p:grpSpPr>
          <a:xfrm>
            <a:off x="409864" y="382004"/>
            <a:ext cx="4876800" cy="4038212"/>
            <a:chOff x="520700" y="298877"/>
            <a:chExt cx="4876800" cy="40382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AB7C90-DC5F-490F-8D06-0D3463887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98877"/>
              <a:ext cx="4584700" cy="32629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F79D58-AB5E-4A56-93AD-F5982D014E41}"/>
                </a:ext>
              </a:extLst>
            </p:cNvPr>
            <p:cNvSpPr txBox="1"/>
            <p:nvPr/>
          </p:nvSpPr>
          <p:spPr>
            <a:xfrm>
              <a:off x="520700" y="3382982"/>
              <a:ext cx="48768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মার্চ ইয়াহিয়া খান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ভূট্টো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 সাথে  আওয়ামী লীগ নেতৃবৃন্দ আলোচনা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নামে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কালেক্ষণ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id="{6CE902F1-07A0-4594-9DA0-EA34FAD6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1175"/>
            <a:ext cx="5207000" cy="33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A614987-C996-49D8-A24A-F6C2C6B39FF5}"/>
              </a:ext>
            </a:extLst>
          </p:cNvPr>
          <p:cNvGrpSpPr/>
          <p:nvPr/>
        </p:nvGrpSpPr>
        <p:grpSpPr>
          <a:xfrm>
            <a:off x="5765369" y="445589"/>
            <a:ext cx="5873857" cy="4451876"/>
            <a:chOff x="5892800" y="523080"/>
            <a:chExt cx="5384800" cy="42712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4CC6BD-5B66-437F-81BD-44EF66F4C44E}"/>
                </a:ext>
              </a:extLst>
            </p:cNvPr>
            <p:cNvSpPr txBox="1"/>
            <p:nvPr/>
          </p:nvSpPr>
          <p:spPr>
            <a:xfrm>
              <a:off x="5892800" y="3840182"/>
              <a:ext cx="53848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এরই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মধ্যে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অস্ত্র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আনে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জাহাজে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করে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পশ্চিম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পাকিস্তান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থেকে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5132" name="Picture 12" descr="Image result for অস্ত্র বোঝাই জাহাজ1971">
              <a:extLst>
                <a:ext uri="{FF2B5EF4-FFF2-40B4-BE49-F238E27FC236}">
                  <a16:creationId xmlns:a16="http://schemas.microsoft.com/office/drawing/2014/main" id="{9346EA4B-75D5-47AD-B22C-D94B0390E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899" y="523080"/>
              <a:ext cx="5181601" cy="3299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73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2F2F8F-AB37-453B-AC09-B0520624C597}"/>
              </a:ext>
            </a:extLst>
          </p:cNvPr>
          <p:cNvSpPr txBox="1"/>
          <p:nvPr/>
        </p:nvSpPr>
        <p:spPr>
          <a:xfrm>
            <a:off x="4855005" y="1491734"/>
            <a:ext cx="200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9D22E-86FD-4237-A3DD-21A99FF5B8AF}"/>
              </a:ext>
            </a:extLst>
          </p:cNvPr>
          <p:cNvSpPr txBox="1"/>
          <p:nvPr/>
        </p:nvSpPr>
        <p:spPr>
          <a:xfrm>
            <a:off x="2216150" y="3034206"/>
            <a:ext cx="7284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ষড়যন্ত্রের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844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E8D0F5-9950-4AF1-940A-31560645D391}"/>
              </a:ext>
            </a:extLst>
          </p:cNvPr>
          <p:cNvSpPr/>
          <p:nvPr/>
        </p:nvSpPr>
        <p:spPr>
          <a:xfrm>
            <a:off x="426720" y="304800"/>
            <a:ext cx="11765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0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0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4000" b="1" cap="none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C34F46-A80C-416D-80C2-A35C3E015661}"/>
              </a:ext>
            </a:extLst>
          </p:cNvPr>
          <p:cNvSpPr/>
          <p:nvPr/>
        </p:nvSpPr>
        <p:spPr>
          <a:xfrm>
            <a:off x="-429491" y="5944045"/>
            <a:ext cx="1176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b="1" cap="none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Online Media 1" title="7th March, 1971 Speech of Bangabandhu Sheikh Mujibur Rahman HD">
            <a:hlinkClick r:id="" action="ppaction://media"/>
            <a:extLst>
              <a:ext uri="{FF2B5EF4-FFF2-40B4-BE49-F238E27FC236}">
                <a16:creationId xmlns:a16="http://schemas.microsoft.com/office/drawing/2014/main" id="{5BE85CB5-DF79-4731-98B2-C6616BCAD1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0254" y="1145909"/>
            <a:ext cx="8319838" cy="47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013 -0.01204 L -0.96745 0.01111 " pathEditMode="relative" rAng="0" ptsTypes="AA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85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1FF871-544A-468E-B867-DB1EDCABDAC7}"/>
              </a:ext>
            </a:extLst>
          </p:cNvPr>
          <p:cNvSpPr txBox="1"/>
          <p:nvPr/>
        </p:nvSpPr>
        <p:spPr>
          <a:xfrm>
            <a:off x="3190421" y="1012763"/>
            <a:ext cx="63572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জোয়ায়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i="0" dirty="0" err="1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3200" b="0" i="0" dirty="0">
              <a:solidFill>
                <a:srgbClr val="202122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D06DE-1122-41BF-8CBC-81F52DC19502}"/>
              </a:ext>
            </a:extLst>
          </p:cNvPr>
          <p:cNvSpPr txBox="1"/>
          <p:nvPr/>
        </p:nvSpPr>
        <p:spPr>
          <a:xfrm>
            <a:off x="711200" y="2536763"/>
            <a:ext cx="11315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মর্চের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ভাষনে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পূর্বশর্ত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তাহা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600" b="0" i="0" dirty="0">
              <a:solidFill>
                <a:srgbClr val="202122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09D137-8969-4E29-8546-681F43E5925A}"/>
              </a:ext>
            </a:extLst>
          </p:cNvPr>
          <p:cNvSpPr txBox="1"/>
          <p:nvPr/>
        </p:nvSpPr>
        <p:spPr>
          <a:xfrm>
            <a:off x="573437" y="2293957"/>
            <a:ext cx="111122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৭ই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মার্চের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ভাষনে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শর্তদেয়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l"/>
            <a:r>
              <a:rPr lang="en-US" sz="32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as-IN" sz="32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অবিলম্বে মার্শাল ল' (সামরিক আইন) উইথড্র (প্রত্যাহার) করতে হবে।</a:t>
            </a:r>
          </a:p>
          <a:p>
            <a:pPr algn="l"/>
            <a:r>
              <a:rPr lang="en-US" sz="32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২।</a:t>
            </a:r>
            <a:r>
              <a:rPr lang="as-IN" sz="32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সামরিক বাহিনীর লোকদের ব্যারাকে ফিরে যেতে হবে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200" b="0" i="0" dirty="0">
              <a:solidFill>
                <a:srgbClr val="202122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r>
              <a:rPr lang="en-US" sz="32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as-IN" sz="32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গণহত্যার তদন্ত করতে হবে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200" b="0" i="0" dirty="0">
              <a:solidFill>
                <a:srgbClr val="202122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r>
              <a:rPr lang="en-US" sz="32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as-IN" sz="32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গণপ্রতিনিধিদের কাছে ক্ষমতা হস্তান্তর করতে হবে।</a:t>
            </a: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835BB-F12F-48C1-B2C1-C52AE5A0A99B}"/>
              </a:ext>
            </a:extLst>
          </p:cNvPr>
          <p:cNvSpPr txBox="1"/>
          <p:nvPr/>
        </p:nvSpPr>
        <p:spPr>
          <a:xfrm>
            <a:off x="728420" y="1012763"/>
            <a:ext cx="11065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মিলানো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6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মুক্তিযুদ্ধ 25march">
            <a:extLst>
              <a:ext uri="{FF2B5EF4-FFF2-40B4-BE49-F238E27FC236}">
                <a16:creationId xmlns:a16="http://schemas.microsoft.com/office/drawing/2014/main" id="{A39344A1-697C-4FF1-AA0A-3BCC0745FE5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34" y="382951"/>
            <a:ext cx="48463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মুক্তিযুদ্ধ 25march">
            <a:extLst>
              <a:ext uri="{FF2B5EF4-FFF2-40B4-BE49-F238E27FC236}">
                <a16:creationId xmlns:a16="http://schemas.microsoft.com/office/drawing/2014/main" id="{D5B4700D-446C-4849-8A2B-36377E83F23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7" y="396195"/>
            <a:ext cx="48463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২৫শে মার্চ কালো রাত">
            <a:extLst>
              <a:ext uri="{FF2B5EF4-FFF2-40B4-BE49-F238E27FC236}">
                <a16:creationId xmlns:a16="http://schemas.microsoft.com/office/drawing/2014/main" id="{C602E8E8-6E87-4127-BC29-6F2D8642EA7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6" y="4133147"/>
            <a:ext cx="48463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২৫শে মার্চ কালো রাত">
            <a:extLst>
              <a:ext uri="{FF2B5EF4-FFF2-40B4-BE49-F238E27FC236}">
                <a16:creationId xmlns:a16="http://schemas.microsoft.com/office/drawing/2014/main" id="{219D29C0-479E-4024-B091-7753A0FCA31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85" y="4084418"/>
            <a:ext cx="48463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02A263-BC0C-4CAA-913F-8E1A461E8D85}"/>
              </a:ext>
            </a:extLst>
          </p:cNvPr>
          <p:cNvSpPr/>
          <p:nvPr/>
        </p:nvSpPr>
        <p:spPr>
          <a:xfrm>
            <a:off x="743424" y="3078171"/>
            <a:ext cx="10511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২৫মার্চ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ঢাকায়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ঢাকার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বাহিরে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হত্যাকান্ড,লুটতরা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আগুন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চালায়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27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২৫শে মার্চ কালো রাত">
            <a:extLst>
              <a:ext uri="{FF2B5EF4-FFF2-40B4-BE49-F238E27FC236}">
                <a16:creationId xmlns:a16="http://schemas.microsoft.com/office/drawing/2014/main" id="{D5E2C436-D715-4F80-9FD2-E185C5D0C1C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69" y="4138887"/>
            <a:ext cx="36576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২৫শে মার্চ কালো রাত">
            <a:extLst>
              <a:ext uri="{FF2B5EF4-FFF2-40B4-BE49-F238E27FC236}">
                <a16:creationId xmlns:a16="http://schemas.microsoft.com/office/drawing/2014/main" id="{90131EA5-4EFF-49F4-9086-944F400701B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2" y="415205"/>
            <a:ext cx="36576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২৫শে মার্চ কালো রাত">
            <a:extLst>
              <a:ext uri="{FF2B5EF4-FFF2-40B4-BE49-F238E27FC236}">
                <a16:creationId xmlns:a16="http://schemas.microsoft.com/office/drawing/2014/main" id="{55A40552-6771-423B-BCBE-2FD4292E635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8" y="406112"/>
            <a:ext cx="36576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9E2251-6EB9-4B21-B6B5-89360EF5CA76}"/>
              </a:ext>
            </a:extLst>
          </p:cNvPr>
          <p:cNvSpPr/>
          <p:nvPr/>
        </p:nvSpPr>
        <p:spPr>
          <a:xfrm>
            <a:off x="1681193" y="2842643"/>
            <a:ext cx="84417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২৫মার্চ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হত্যাকান্ড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বিশ্ববিদ্যালয়ে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পিলখানা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রাজারবাগ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পুলিশ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লাইন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সেনানিবাস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হত্যাযজ্ঞ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চালায়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1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0BF3156-16C1-4215-B694-1586B615195C}"/>
              </a:ext>
            </a:extLst>
          </p:cNvPr>
          <p:cNvSpPr/>
          <p:nvPr/>
        </p:nvSpPr>
        <p:spPr>
          <a:xfrm rot="10800000" flipH="1" flipV="1">
            <a:off x="2095499" y="-28575"/>
            <a:ext cx="7991475" cy="228600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446EEE-30AD-4BB9-BC3D-75EF8C09CB87}"/>
              </a:ext>
            </a:extLst>
          </p:cNvPr>
          <p:cNvSpPr/>
          <p:nvPr/>
        </p:nvSpPr>
        <p:spPr>
          <a:xfrm>
            <a:off x="2114550" y="2253586"/>
            <a:ext cx="7962900" cy="4452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CA42FA-926C-4518-867E-1F53F6A3FD10}"/>
              </a:ext>
            </a:extLst>
          </p:cNvPr>
          <p:cNvGrpSpPr/>
          <p:nvPr/>
        </p:nvGrpSpPr>
        <p:grpSpPr>
          <a:xfrm>
            <a:off x="2246313" y="2590800"/>
            <a:ext cx="7623174" cy="3892103"/>
            <a:chOff x="2284413" y="2266950"/>
            <a:chExt cx="7623174" cy="40853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28CD6C-4DEE-439E-931F-336E1B6AE65C}"/>
                </a:ext>
              </a:extLst>
            </p:cNvPr>
            <p:cNvSpPr/>
            <p:nvPr/>
          </p:nvSpPr>
          <p:spPr>
            <a:xfrm>
              <a:off x="2284413" y="2266950"/>
              <a:ext cx="7623174" cy="40853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12A8231-6FF2-46BC-B4AC-1999E62E290D}"/>
                </a:ext>
              </a:extLst>
            </p:cNvPr>
            <p:cNvSpPr/>
            <p:nvPr/>
          </p:nvSpPr>
          <p:spPr>
            <a:xfrm>
              <a:off x="5887142" y="2484119"/>
              <a:ext cx="3962400" cy="21645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28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cap="none" spc="0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মাসুদ</a:t>
              </a:r>
              <a:r>
                <a:rPr lang="en-US" sz="28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cap="none" spc="0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রানা</a:t>
              </a:r>
              <a:endPara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ট্রেড</a:t>
              </a:r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ইলে</a:t>
              </a:r>
              <a:r>
                <a:rPr lang="bn-BD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bn-BD" sz="28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কদমতলী</a:t>
              </a:r>
              <a:r>
                <a:rPr lang="en-US" sz="28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হাসান</a:t>
              </a:r>
              <a:r>
                <a:rPr lang="en-US" sz="28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পাবলিক</a:t>
              </a:r>
              <a:r>
                <a:rPr lang="en-US" sz="28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উচ্চ</a:t>
              </a:r>
              <a:r>
                <a:rPr lang="en-US" sz="28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ঘাটাইল</a:t>
              </a:r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টাংগাইল</a:t>
              </a:r>
              <a:r>
                <a:rPr lang="bn-BD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AE4BE00-E4B3-46DF-A7A0-D5804F572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412" y="2604321"/>
              <a:ext cx="1530532" cy="171419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05031A6-E3A7-4B78-896B-2C11D8F9E2E1}"/>
              </a:ext>
            </a:extLst>
          </p:cNvPr>
          <p:cNvSpPr/>
          <p:nvPr/>
        </p:nvSpPr>
        <p:spPr>
          <a:xfrm rot="5400000">
            <a:off x="1855787" y="2474914"/>
            <a:ext cx="4441826" cy="388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6FDAE5-6259-43A5-8688-6377DC37D964}"/>
              </a:ext>
            </a:extLst>
          </p:cNvPr>
          <p:cNvSpPr/>
          <p:nvPr/>
        </p:nvSpPr>
        <p:spPr>
          <a:xfrm rot="16200000" flipH="1">
            <a:off x="5880100" y="2451100"/>
            <a:ext cx="4419600" cy="3987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FA35BFB-757E-4735-B810-93F9759BFBBB}"/>
              </a:ext>
            </a:extLst>
          </p:cNvPr>
          <p:cNvSpPr/>
          <p:nvPr/>
        </p:nvSpPr>
        <p:spPr>
          <a:xfrm rot="10800000" flipH="1" flipV="1">
            <a:off x="2082800" y="4362451"/>
            <a:ext cx="8013700" cy="2286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ap">
            <a:extLst>
              <a:ext uri="{FF2B5EF4-FFF2-40B4-BE49-F238E27FC236}">
                <a16:creationId xmlns:a16="http://schemas.microsoft.com/office/drawing/2014/main" id="{97C44FE5-8D55-4B1F-83D3-BA60EFB7B210}"/>
              </a:ext>
            </a:extLst>
          </p:cNvPr>
          <p:cNvSpPr/>
          <p:nvPr/>
        </p:nvSpPr>
        <p:spPr>
          <a:xfrm rot="10800000" flipH="1">
            <a:off x="2133600" y="2224086"/>
            <a:ext cx="7937500" cy="22844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EDFB61-8F34-4BBD-8078-5143BBDACE69}"/>
              </a:ext>
            </a:extLst>
          </p:cNvPr>
          <p:cNvSpPr/>
          <p:nvPr/>
        </p:nvSpPr>
        <p:spPr>
          <a:xfrm rot="19006558">
            <a:off x="121509" y="1279017"/>
            <a:ext cx="23676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cap="none" spc="0" dirty="0">
              <a:ln w="1905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Flowchart: Extract 3">
            <a:extLst>
              <a:ext uri="{FF2B5EF4-FFF2-40B4-BE49-F238E27FC236}">
                <a16:creationId xmlns:a16="http://schemas.microsoft.com/office/drawing/2014/main" id="{EA99A94B-7E6B-44F8-90E7-3E7988E94177}"/>
              </a:ext>
            </a:extLst>
          </p:cNvPr>
          <p:cNvSpPr/>
          <p:nvPr/>
        </p:nvSpPr>
        <p:spPr>
          <a:xfrm rot="10800000" flipV="1">
            <a:off x="1925123" y="0"/>
            <a:ext cx="8326582" cy="2403989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8"/>
                  <a:pt x="378" y="8273"/>
                  <a:pt x="670" y="7711"/>
                </a:cubicBezTo>
                <a:lnTo>
                  <a:pt x="5000" y="0"/>
                </a:lnTo>
                <a:cubicBezTo>
                  <a:pt x="6367" y="2731"/>
                  <a:pt x="7985" y="4980"/>
                  <a:pt x="9352" y="7711"/>
                </a:cubicBezTo>
                <a:cubicBezTo>
                  <a:pt x="9572" y="8273"/>
                  <a:pt x="9803" y="9277"/>
                  <a:pt x="10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B44E70-0BD7-4596-A23F-726D398C108C}"/>
              </a:ext>
            </a:extLst>
          </p:cNvPr>
          <p:cNvSpPr/>
          <p:nvPr/>
        </p:nvSpPr>
        <p:spPr>
          <a:xfrm>
            <a:off x="2040239" y="2369015"/>
            <a:ext cx="8115299" cy="418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ile">
            <a:extLst>
              <a:ext uri="{FF2B5EF4-FFF2-40B4-BE49-F238E27FC236}">
                <a16:creationId xmlns:a16="http://schemas.microsoft.com/office/drawing/2014/main" id="{A53E2D2D-BBE2-43E8-94B9-2A68147488CD}"/>
              </a:ext>
            </a:extLst>
          </p:cNvPr>
          <p:cNvSpPr/>
          <p:nvPr/>
        </p:nvSpPr>
        <p:spPr>
          <a:xfrm rot="10800000">
            <a:off x="1932437" y="4023465"/>
            <a:ext cx="8175009" cy="2376983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8"/>
                  <a:pt x="378" y="8273"/>
                  <a:pt x="670" y="7711"/>
                </a:cubicBezTo>
                <a:lnTo>
                  <a:pt x="5000" y="0"/>
                </a:lnTo>
                <a:cubicBezTo>
                  <a:pt x="6367" y="2731"/>
                  <a:pt x="7985" y="4980"/>
                  <a:pt x="9352" y="7711"/>
                </a:cubicBezTo>
                <a:cubicBezTo>
                  <a:pt x="9572" y="8273"/>
                  <a:pt x="9803" y="9277"/>
                  <a:pt x="10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6B477D-1476-47B1-B0DC-7FD11511DE18}"/>
              </a:ext>
            </a:extLst>
          </p:cNvPr>
          <p:cNvGrpSpPr/>
          <p:nvPr/>
        </p:nvGrpSpPr>
        <p:grpSpPr>
          <a:xfrm>
            <a:off x="2441481" y="2447811"/>
            <a:ext cx="7427242" cy="3843309"/>
            <a:chOff x="2572110" y="865754"/>
            <a:chExt cx="7427242" cy="384330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5B738B2-1C91-467E-9526-276ACF4541B8}"/>
                </a:ext>
              </a:extLst>
            </p:cNvPr>
            <p:cNvGrpSpPr/>
            <p:nvPr/>
          </p:nvGrpSpPr>
          <p:grpSpPr>
            <a:xfrm>
              <a:off x="2572110" y="865754"/>
              <a:ext cx="7427242" cy="3843309"/>
              <a:chOff x="2760790" y="2534895"/>
              <a:chExt cx="7427242" cy="3843309"/>
            </a:xfrm>
          </p:grpSpPr>
          <p:sp>
            <p:nvSpPr>
              <p:cNvPr id="40" name="Flie">
                <a:extLst>
                  <a:ext uri="{FF2B5EF4-FFF2-40B4-BE49-F238E27FC236}">
                    <a16:creationId xmlns:a16="http://schemas.microsoft.com/office/drawing/2014/main" id="{9D89F1D6-2797-4D47-A567-8E42DC441FD9}"/>
                  </a:ext>
                </a:extLst>
              </p:cNvPr>
              <p:cNvSpPr/>
              <p:nvPr/>
            </p:nvSpPr>
            <p:spPr>
              <a:xfrm>
                <a:off x="2760790" y="2534895"/>
                <a:ext cx="7427242" cy="384330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78A0DD-5B11-4CA7-B832-AF81F1534C65}"/>
                  </a:ext>
                </a:extLst>
              </p:cNvPr>
              <p:cNvSpPr txBox="1"/>
              <p:nvPr/>
            </p:nvSpPr>
            <p:spPr>
              <a:xfrm>
                <a:off x="6856447" y="2649173"/>
                <a:ext cx="322197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শ্রেণী</a:t>
                </a:r>
                <a:r>
                  <a:rPr lang="en-US" sz="28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:- </a:t>
                </a:r>
                <a:r>
                  <a:rPr lang="en-US" sz="28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অষ্টম</a:t>
                </a:r>
                <a:endPara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lang="en-US" sz="28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:- </a:t>
                </a:r>
                <a:r>
                  <a:rPr lang="en-US" sz="28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r>
                  <a:rPr lang="en-US" sz="28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বিশ্ব</a:t>
                </a:r>
                <a:r>
                  <a:rPr lang="en-US" sz="28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পরিচয়</a:t>
                </a:r>
                <a:endPara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51" name="Picture 2" descr="Image result for ৮ম শ্রেণির বাংলাদেশ ও বিশ্বপরিচয় বই">
              <a:extLst>
                <a:ext uri="{FF2B5EF4-FFF2-40B4-BE49-F238E27FC236}">
                  <a16:creationId xmlns:a16="http://schemas.microsoft.com/office/drawing/2014/main" id="{548D5585-5B09-4020-A71D-D71FED3A7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771" y="928915"/>
              <a:ext cx="1948314" cy="2800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Audio 5">
            <a:hlinkClick r:id="" action="ppaction://media"/>
            <a:extLst>
              <a:ext uri="{FF2B5EF4-FFF2-40B4-BE49-F238E27FC236}">
                <a16:creationId xmlns:a16="http://schemas.microsoft.com/office/drawing/2014/main" id="{EFD4FCDA-2D9E-4E07-85B3-F2E82CE18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4" name="Flowchart: Extract 3">
            <a:extLst>
              <a:ext uri="{FF2B5EF4-FFF2-40B4-BE49-F238E27FC236}">
                <a16:creationId xmlns:a16="http://schemas.microsoft.com/office/drawing/2014/main" id="{8FAF830D-B66C-4026-9B69-F3EB3F5E1479}"/>
              </a:ext>
            </a:extLst>
          </p:cNvPr>
          <p:cNvSpPr/>
          <p:nvPr/>
        </p:nvSpPr>
        <p:spPr>
          <a:xfrm rot="5400000" flipH="1" flipV="1">
            <a:off x="6050077" y="2493517"/>
            <a:ext cx="4290135" cy="3974979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8"/>
                  <a:pt x="378" y="8273"/>
                  <a:pt x="670" y="7711"/>
                </a:cubicBezTo>
                <a:lnTo>
                  <a:pt x="5000" y="0"/>
                </a:lnTo>
                <a:cubicBezTo>
                  <a:pt x="6367" y="2731"/>
                  <a:pt x="7985" y="4980"/>
                  <a:pt x="9352" y="7711"/>
                </a:cubicBezTo>
                <a:cubicBezTo>
                  <a:pt x="9572" y="8273"/>
                  <a:pt x="9803" y="9277"/>
                  <a:pt x="10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lowchart: Extract 3">
            <a:extLst>
              <a:ext uri="{FF2B5EF4-FFF2-40B4-BE49-F238E27FC236}">
                <a16:creationId xmlns:a16="http://schemas.microsoft.com/office/drawing/2014/main" id="{32AB95D6-DD2C-4D4F-A92E-4922620F799F}"/>
              </a:ext>
            </a:extLst>
          </p:cNvPr>
          <p:cNvSpPr/>
          <p:nvPr/>
        </p:nvSpPr>
        <p:spPr>
          <a:xfrm rot="16200000" flipV="1">
            <a:off x="1863428" y="2494170"/>
            <a:ext cx="4276319" cy="3969328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8"/>
                  <a:pt x="378" y="8273"/>
                  <a:pt x="670" y="7711"/>
                </a:cubicBezTo>
                <a:lnTo>
                  <a:pt x="5000" y="0"/>
                </a:lnTo>
                <a:cubicBezTo>
                  <a:pt x="6367" y="2731"/>
                  <a:pt x="7985" y="4980"/>
                  <a:pt x="9352" y="7711"/>
                </a:cubicBezTo>
                <a:cubicBezTo>
                  <a:pt x="9572" y="8273"/>
                  <a:pt x="9803" y="9277"/>
                  <a:pt x="10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lowchart: Extract 3">
            <a:extLst>
              <a:ext uri="{FF2B5EF4-FFF2-40B4-BE49-F238E27FC236}">
                <a16:creationId xmlns:a16="http://schemas.microsoft.com/office/drawing/2014/main" id="{F8227346-5769-4EEA-BD5D-DFE1ACA030C1}"/>
              </a:ext>
            </a:extLst>
          </p:cNvPr>
          <p:cNvSpPr/>
          <p:nvPr/>
        </p:nvSpPr>
        <p:spPr>
          <a:xfrm>
            <a:off x="1989629" y="4142180"/>
            <a:ext cx="8201241" cy="2429300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8"/>
                  <a:pt x="378" y="8273"/>
                  <a:pt x="670" y="7711"/>
                </a:cubicBezTo>
                <a:lnTo>
                  <a:pt x="5000" y="0"/>
                </a:lnTo>
                <a:cubicBezTo>
                  <a:pt x="6367" y="2731"/>
                  <a:pt x="7985" y="4980"/>
                  <a:pt x="9352" y="7711"/>
                </a:cubicBezTo>
                <a:cubicBezTo>
                  <a:pt x="9572" y="8273"/>
                  <a:pt x="9803" y="9277"/>
                  <a:pt x="10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xit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26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26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E-6 -4.07407E-6 L -0.00169 -0.325 " pathEditMode="relative" rAng="0" ptsTypes="AA">
                                      <p:cBhvr>
                                        <p:cTn id="26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826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xit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26"/>
                            </p:stCondLst>
                            <p:childTnLst>
                              <p:par>
                                <p:cTn id="74" presetID="1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326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00365 -0.275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26" grpId="0" animBg="1"/>
      <p:bldP spid="26" grpId="1" animBg="1"/>
      <p:bldP spid="27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/>
      <p:bldP spid="37" grpId="0" animBg="1"/>
      <p:bldP spid="37" grpId="1" animBg="1"/>
      <p:bldP spid="38" grpId="0" animBg="1"/>
      <p:bldP spid="46" grpId="0" animBg="1"/>
      <p:bldP spid="46" grpId="1" animBg="1"/>
      <p:bldP spid="44" grpId="0" animBg="1"/>
      <p:bldP spid="43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FC48C1-64A4-4394-8E8A-E3641ADBFBC5}"/>
              </a:ext>
            </a:extLst>
          </p:cNvPr>
          <p:cNvSpPr/>
          <p:nvPr/>
        </p:nvSpPr>
        <p:spPr>
          <a:xfrm>
            <a:off x="426720" y="304800"/>
            <a:ext cx="11765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0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0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0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4000" b="1" cap="none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05FAB5-65D5-45BA-989A-E989187A28F9}"/>
              </a:ext>
            </a:extLst>
          </p:cNvPr>
          <p:cNvSpPr/>
          <p:nvPr/>
        </p:nvSpPr>
        <p:spPr>
          <a:xfrm>
            <a:off x="-429491" y="5944045"/>
            <a:ext cx="1176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b="1" cap="none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Online Media 3" title="প্রত্যক্ষদর্শীর বর্ণনায় ২৫ মার্চের কালো রাত-CHANNEL 24 YOUTUBE">
            <a:hlinkClick r:id="" action="ppaction://media"/>
            <a:extLst>
              <a:ext uri="{FF2B5EF4-FFF2-40B4-BE49-F238E27FC236}">
                <a16:creationId xmlns:a16="http://schemas.microsoft.com/office/drawing/2014/main" id="{4653E981-3CB0-4531-85D7-49917C1C5A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5490" y="997527"/>
            <a:ext cx="6650183" cy="4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013 -0.01204 L -0.96745 0.01111 " pathEditMode="relative" rAng="0" ptsTypes="AA">
                                      <p:cBhvr>
                                        <p:cTn id="9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85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40BB5-A099-4FC9-B454-999996083F99}"/>
              </a:ext>
            </a:extLst>
          </p:cNvPr>
          <p:cNvSpPr txBox="1"/>
          <p:nvPr/>
        </p:nvSpPr>
        <p:spPr>
          <a:xfrm>
            <a:off x="670214" y="3078126"/>
            <a:ext cx="112914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১৯৭১ </a:t>
            </a:r>
            <a:r>
              <a:rPr lang="en-US" sz="4400" b="1" baseline="-25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সালের</a:t>
            </a:r>
            <a:r>
              <a:rPr lang="en-US" sz="4400" b="1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২৫-মার্চকে </a:t>
            </a:r>
            <a:r>
              <a:rPr lang="en-US" sz="4400" b="1" baseline="-25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কালো</a:t>
            </a:r>
            <a:r>
              <a:rPr lang="en-US" sz="4400" b="1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baseline="-250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রাত</a:t>
            </a:r>
            <a:r>
              <a:rPr lang="en-US" sz="4400" b="1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baseline="-25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4400" b="1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baseline="-250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400" b="1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baseline="-25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কেন-ব্যাখ্যা</a:t>
            </a:r>
            <a:r>
              <a:rPr lang="en-US" sz="4400" b="1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baseline="-25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400" b="1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endParaRPr lang="en-US" sz="4400" b="1" baseline="-25000" dirty="0">
              <a:latin typeface="arial" panose="020B0604020202020204" pitchFamily="34" charset="0"/>
            </a:endParaRPr>
          </a:p>
          <a:p>
            <a:pPr algn="ctr"/>
            <a:endParaRPr lang="en-US" sz="4400" b="1" baseline="-250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C0417-91C4-4860-BEB9-8234CC4DB87A}"/>
              </a:ext>
            </a:extLst>
          </p:cNvPr>
          <p:cNvSpPr txBox="1"/>
          <p:nvPr/>
        </p:nvSpPr>
        <p:spPr>
          <a:xfrm>
            <a:off x="568036" y="722854"/>
            <a:ext cx="112914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aseline="-25000" dirty="0" err="1"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36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aseline="-25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b="1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b="1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6CB660-6157-4382-8921-5FFE42228D95}"/>
              </a:ext>
            </a:extLst>
          </p:cNvPr>
          <p:cNvSpPr txBox="1"/>
          <p:nvPr/>
        </p:nvSpPr>
        <p:spPr>
          <a:xfrm>
            <a:off x="962834" y="1077721"/>
            <a:ext cx="8522912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অধিবেশন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স্থগিত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6E9D0-7A70-4215-A1FF-0EC4CB0D2731}"/>
              </a:ext>
            </a:extLst>
          </p:cNvPr>
          <p:cNvSpPr/>
          <p:nvPr/>
        </p:nvSpPr>
        <p:spPr>
          <a:xfrm>
            <a:off x="1101662" y="1806192"/>
            <a:ext cx="17155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ক.১লা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421F4A-B327-4F8B-AF17-797F3502BE5C}"/>
              </a:ext>
            </a:extLst>
          </p:cNvPr>
          <p:cNvGrpSpPr/>
          <p:nvPr/>
        </p:nvGrpSpPr>
        <p:grpSpPr>
          <a:xfrm>
            <a:off x="1036320" y="1872342"/>
            <a:ext cx="676366" cy="393700"/>
            <a:chOff x="5753100" y="3406775"/>
            <a:chExt cx="441325" cy="20728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F0CB4CD-7A49-4A82-A215-BFF7F764A70D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51DC26-D07D-441F-9B35-956FD44F9E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4D94EAC-73D4-47D6-A84E-F80200A23654}"/>
              </a:ext>
            </a:extLst>
          </p:cNvPr>
          <p:cNvSpPr/>
          <p:nvPr/>
        </p:nvSpPr>
        <p:spPr>
          <a:xfrm>
            <a:off x="3715669" y="1896907"/>
            <a:ext cx="17235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খ.২রা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5ECF79E2-70A5-474A-9126-80D8D9810D58}"/>
              </a:ext>
            </a:extLst>
          </p:cNvPr>
          <p:cNvSpPr/>
          <p:nvPr/>
        </p:nvSpPr>
        <p:spPr>
          <a:xfrm>
            <a:off x="3729808" y="1844040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29F37D-601A-4C08-B09C-8A0010009D21}"/>
              </a:ext>
            </a:extLst>
          </p:cNvPr>
          <p:cNvSpPr/>
          <p:nvPr/>
        </p:nvSpPr>
        <p:spPr>
          <a:xfrm>
            <a:off x="6649872" y="1884207"/>
            <a:ext cx="1689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গ.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৩রা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E29A5580-E34F-4969-9616-26EB5B0145E2}"/>
              </a:ext>
            </a:extLst>
          </p:cNvPr>
          <p:cNvSpPr/>
          <p:nvPr/>
        </p:nvSpPr>
        <p:spPr>
          <a:xfrm>
            <a:off x="6697980" y="1831340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75DC16-3FE0-4E44-B1B7-FFCDD9BE50C6}"/>
              </a:ext>
            </a:extLst>
          </p:cNvPr>
          <p:cNvSpPr/>
          <p:nvPr/>
        </p:nvSpPr>
        <p:spPr>
          <a:xfrm>
            <a:off x="8697778" y="1896907"/>
            <a:ext cx="1683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ঘ.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৩রা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48AA8230-0B0E-47D1-9097-81968E858F8A}"/>
              </a:ext>
            </a:extLst>
          </p:cNvPr>
          <p:cNvSpPr/>
          <p:nvPr/>
        </p:nvSpPr>
        <p:spPr>
          <a:xfrm>
            <a:off x="8729980" y="1831340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B5FD50-F393-41E3-8417-3A4A4F5C01D9}"/>
              </a:ext>
            </a:extLst>
          </p:cNvPr>
          <p:cNvSpPr/>
          <p:nvPr/>
        </p:nvSpPr>
        <p:spPr>
          <a:xfrm>
            <a:off x="582093" y="3165620"/>
            <a:ext cx="98668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২। ৬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দফা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উপস্থাপন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বঙ্গবন্ধ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শেখ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মুজিবুর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88EB68-DA22-47AF-B11F-35B318809355}"/>
              </a:ext>
            </a:extLst>
          </p:cNvPr>
          <p:cNvSpPr/>
          <p:nvPr/>
        </p:nvSpPr>
        <p:spPr>
          <a:xfrm>
            <a:off x="564025" y="3850541"/>
            <a:ext cx="2711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১৯৬২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06E706-ECD5-457E-8C47-0B3586C83820}"/>
              </a:ext>
            </a:extLst>
          </p:cNvPr>
          <p:cNvSpPr/>
          <p:nvPr/>
        </p:nvSpPr>
        <p:spPr>
          <a:xfrm>
            <a:off x="3370806" y="3908598"/>
            <a:ext cx="26709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১৯৬৩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7E9891-033F-4246-850C-445025FCF36E}"/>
              </a:ext>
            </a:extLst>
          </p:cNvPr>
          <p:cNvSpPr/>
          <p:nvPr/>
        </p:nvSpPr>
        <p:spPr>
          <a:xfrm>
            <a:off x="6158352" y="3894085"/>
            <a:ext cx="2669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১৯৬৫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BEEBD0-569B-4222-861D-F531159B640B}"/>
              </a:ext>
            </a:extLst>
          </p:cNvPr>
          <p:cNvSpPr/>
          <p:nvPr/>
        </p:nvSpPr>
        <p:spPr>
          <a:xfrm>
            <a:off x="8872523" y="3966656"/>
            <a:ext cx="2669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১৯৬৬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881CB1-F30E-4810-B4CD-05D60328B289}"/>
              </a:ext>
            </a:extLst>
          </p:cNvPr>
          <p:cNvGrpSpPr/>
          <p:nvPr/>
        </p:nvGrpSpPr>
        <p:grpSpPr>
          <a:xfrm>
            <a:off x="8838837" y="3987450"/>
            <a:ext cx="653506" cy="406399"/>
            <a:chOff x="5753100" y="3406775"/>
            <a:chExt cx="441325" cy="20728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E51C03-BF79-4931-83EB-D0C470C57540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2E1A19D-62D9-4089-849E-0C445B2AFB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F2DF5DCD-8C3D-4118-A238-B6996D385B86}"/>
              </a:ext>
            </a:extLst>
          </p:cNvPr>
          <p:cNvSpPr/>
          <p:nvPr/>
        </p:nvSpPr>
        <p:spPr>
          <a:xfrm>
            <a:off x="558438" y="3743246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371D6986-9C50-4595-93A2-792245987BF0}"/>
              </a:ext>
            </a:extLst>
          </p:cNvPr>
          <p:cNvSpPr/>
          <p:nvPr/>
        </p:nvSpPr>
        <p:spPr>
          <a:xfrm>
            <a:off x="3359695" y="3772275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26AFE426-347B-46E7-8048-F3BCAD1C39AE}"/>
              </a:ext>
            </a:extLst>
          </p:cNvPr>
          <p:cNvSpPr/>
          <p:nvPr/>
        </p:nvSpPr>
        <p:spPr>
          <a:xfrm>
            <a:off x="6131924" y="3801303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BC9148-7D74-4E66-A01C-A88F162C5DAC}"/>
              </a:ext>
            </a:extLst>
          </p:cNvPr>
          <p:cNvSpPr/>
          <p:nvPr/>
        </p:nvSpPr>
        <p:spPr>
          <a:xfrm>
            <a:off x="524247" y="5000033"/>
            <a:ext cx="73516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অপারেশন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সার্চ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লাইট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তারিখে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C055D6-C1D1-4E03-9D4F-253A3A2EDE08}"/>
              </a:ext>
            </a:extLst>
          </p:cNvPr>
          <p:cNvSpPr/>
          <p:nvPr/>
        </p:nvSpPr>
        <p:spPr>
          <a:xfrm>
            <a:off x="3199002" y="5638661"/>
            <a:ext cx="2582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২৪মার্চ-১৯৭১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48280D-94D6-4BAB-BC0C-278D8803EE3E}"/>
              </a:ext>
            </a:extLst>
          </p:cNvPr>
          <p:cNvSpPr/>
          <p:nvPr/>
        </p:nvSpPr>
        <p:spPr>
          <a:xfrm>
            <a:off x="557156" y="5668626"/>
            <a:ext cx="2613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২৩মার্চ-১৯৭১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131274-78D9-4821-9FA3-204E3EF94EF9}"/>
              </a:ext>
            </a:extLst>
          </p:cNvPr>
          <p:cNvSpPr/>
          <p:nvPr/>
        </p:nvSpPr>
        <p:spPr>
          <a:xfrm>
            <a:off x="8943540" y="5624145"/>
            <a:ext cx="26180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ঘ. ২৬মার্চ-১৯৭১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D640597-7ED5-4B11-9A76-EC5DFC7542FB}"/>
              </a:ext>
            </a:extLst>
          </p:cNvPr>
          <p:cNvSpPr/>
          <p:nvPr/>
        </p:nvSpPr>
        <p:spPr>
          <a:xfrm>
            <a:off x="5928576" y="5638660"/>
            <a:ext cx="2610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২৫মার্চ-১৯৭১</a:t>
            </a:r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6A0EEFD0-4CA2-4AC9-A7DD-836112E24094}"/>
              </a:ext>
            </a:extLst>
          </p:cNvPr>
          <p:cNvSpPr/>
          <p:nvPr/>
        </p:nvSpPr>
        <p:spPr>
          <a:xfrm>
            <a:off x="3187864" y="5533179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EBAF1C90-684C-4C0C-947D-3061919666A7}"/>
              </a:ext>
            </a:extLst>
          </p:cNvPr>
          <p:cNvSpPr/>
          <p:nvPr/>
        </p:nvSpPr>
        <p:spPr>
          <a:xfrm>
            <a:off x="8954483" y="5503683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C0C2B6-2E97-4992-9989-ABEDC26F7654}"/>
              </a:ext>
            </a:extLst>
          </p:cNvPr>
          <p:cNvGrpSpPr/>
          <p:nvPr/>
        </p:nvGrpSpPr>
        <p:grpSpPr>
          <a:xfrm>
            <a:off x="5904843" y="5679660"/>
            <a:ext cx="658188" cy="396670"/>
            <a:chOff x="5753100" y="3406775"/>
            <a:chExt cx="441325" cy="20728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FEF73C4-E42A-4A32-B88D-359A4D886F50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9BF849E-65BC-4D00-919F-9230B75CD9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20E4880-A434-41BE-87D7-6EB424ED2D2F}"/>
              </a:ext>
            </a:extLst>
          </p:cNvPr>
          <p:cNvSpPr/>
          <p:nvPr/>
        </p:nvSpPr>
        <p:spPr>
          <a:xfrm>
            <a:off x="2168633" y="356870"/>
            <a:ext cx="1247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47785F0B-8423-466B-9E87-B5A7B9142172}"/>
              </a:ext>
            </a:extLst>
          </p:cNvPr>
          <p:cNvSpPr/>
          <p:nvPr/>
        </p:nvSpPr>
        <p:spPr>
          <a:xfrm>
            <a:off x="500380" y="5518666"/>
            <a:ext cx="515620" cy="723174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C2845F-DF47-4F70-9C7A-D0FB0775EEB0}"/>
              </a:ext>
            </a:extLst>
          </p:cNvPr>
          <p:cNvSpPr txBox="1"/>
          <p:nvPr/>
        </p:nvSpPr>
        <p:spPr>
          <a:xfrm>
            <a:off x="3956756" y="473036"/>
            <a:ext cx="7591231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পাবে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7C6083-17E4-44BF-BE21-12B6699C51ED}"/>
              </a:ext>
            </a:extLst>
          </p:cNvPr>
          <p:cNvGrpSpPr/>
          <p:nvPr/>
        </p:nvGrpSpPr>
        <p:grpSpPr>
          <a:xfrm>
            <a:off x="3368121" y="5546929"/>
            <a:ext cx="658188" cy="396670"/>
            <a:chOff x="5753100" y="3406775"/>
            <a:chExt cx="441325" cy="20728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9B22BD9-2007-4B53-A0F8-DA2DD4978BA1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49F66C-4F72-4CFF-B57C-157EECF47F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A0FF6DB-F984-49A5-8618-9F76FBABCD6E}"/>
              </a:ext>
            </a:extLst>
          </p:cNvPr>
          <p:cNvSpPr/>
          <p:nvPr/>
        </p:nvSpPr>
        <p:spPr>
          <a:xfrm>
            <a:off x="693794" y="415863"/>
            <a:ext cx="1247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8916C5-3D7F-4AF5-A881-38F8C16DC24E}"/>
              </a:ext>
            </a:extLst>
          </p:cNvPr>
          <p:cNvSpPr/>
          <p:nvPr/>
        </p:nvSpPr>
        <p:spPr>
          <a:xfrm>
            <a:off x="4808518" y="1823526"/>
            <a:ext cx="5101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জেনারেল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খাদিম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হোসেন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A1EA4-9A97-4530-BB59-93E2A9BF3751}"/>
              </a:ext>
            </a:extLst>
          </p:cNvPr>
          <p:cNvSpPr/>
          <p:nvPr/>
        </p:nvSpPr>
        <p:spPr>
          <a:xfrm>
            <a:off x="657418" y="1041861"/>
            <a:ext cx="8683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অপারেশন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সার্চলাইটে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গণহত্যার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দ্বায়িত্ব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07DE97-6312-4208-AC96-42A782D7279D}"/>
              </a:ext>
            </a:extLst>
          </p:cNvPr>
          <p:cNvSpPr/>
          <p:nvPr/>
        </p:nvSpPr>
        <p:spPr>
          <a:xfrm>
            <a:off x="701679" y="1779282"/>
            <a:ext cx="3020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টিক্কা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খাঁন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4C9D5F-4011-4B2F-9D7F-726CE8F9688B}"/>
              </a:ext>
            </a:extLst>
          </p:cNvPr>
          <p:cNvSpPr/>
          <p:nvPr/>
        </p:nvSpPr>
        <p:spPr>
          <a:xfrm>
            <a:off x="679462" y="2398713"/>
            <a:ext cx="55130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গ.মেজর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জেনারেল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রাও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ফরমান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আলী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66896D-1F25-45E4-AEAF-7415D93B35E6}"/>
              </a:ext>
            </a:extLst>
          </p:cNvPr>
          <p:cNvSpPr/>
          <p:nvPr/>
        </p:nvSpPr>
        <p:spPr>
          <a:xfrm>
            <a:off x="6431134" y="2428210"/>
            <a:ext cx="38026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গুল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হাসান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খাঁন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7793B9-1831-4F1C-A79B-DCF054D2673E}"/>
              </a:ext>
            </a:extLst>
          </p:cNvPr>
          <p:cNvGrpSpPr/>
          <p:nvPr/>
        </p:nvGrpSpPr>
        <p:grpSpPr>
          <a:xfrm>
            <a:off x="669166" y="2405531"/>
            <a:ext cx="658188" cy="396670"/>
            <a:chOff x="5753100" y="3406775"/>
            <a:chExt cx="441325" cy="20728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D41687-53C7-40DE-B6D1-77ED257630E9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A4BD0C-5DC9-4AD1-A668-99F87410C7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D0681D27-C6A8-49DD-915A-3757A2805E63}"/>
              </a:ext>
            </a:extLst>
          </p:cNvPr>
          <p:cNvSpPr/>
          <p:nvPr/>
        </p:nvSpPr>
        <p:spPr>
          <a:xfrm>
            <a:off x="665891" y="1698612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98D7453D-5A46-4A22-9B5E-D77A808077DF}"/>
              </a:ext>
            </a:extLst>
          </p:cNvPr>
          <p:cNvSpPr/>
          <p:nvPr/>
        </p:nvSpPr>
        <p:spPr>
          <a:xfrm>
            <a:off x="4765941" y="1713361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57F7F632-7031-46F4-B233-0D04052268CF}"/>
              </a:ext>
            </a:extLst>
          </p:cNvPr>
          <p:cNvSpPr/>
          <p:nvPr/>
        </p:nvSpPr>
        <p:spPr>
          <a:xfrm>
            <a:off x="6388263" y="2303296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D132A0-C8D7-49F3-BBDA-633FD7F2DFC5}"/>
              </a:ext>
            </a:extLst>
          </p:cNvPr>
          <p:cNvSpPr/>
          <p:nvPr/>
        </p:nvSpPr>
        <p:spPr>
          <a:xfrm>
            <a:off x="918138" y="3106629"/>
            <a:ext cx="46522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স্ব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াধীনতা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ঘোষণা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018F6A-4B5B-491D-B50F-9DF7CE74F225}"/>
              </a:ext>
            </a:extLst>
          </p:cNvPr>
          <p:cNvSpPr/>
          <p:nvPr/>
        </p:nvSpPr>
        <p:spPr>
          <a:xfrm>
            <a:off x="2711955" y="3976785"/>
            <a:ext cx="31293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খ.২৬মার্চ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মধ্য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রাতে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D72755-ABB3-44D4-B90B-A3AB19081545}"/>
              </a:ext>
            </a:extLst>
          </p:cNvPr>
          <p:cNvSpPr/>
          <p:nvPr/>
        </p:nvSpPr>
        <p:spPr>
          <a:xfrm>
            <a:off x="659486" y="3962036"/>
            <a:ext cx="16594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ক.২৫মার্চ 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738C29-55DD-4C67-B721-B39D85A23203}"/>
              </a:ext>
            </a:extLst>
          </p:cNvPr>
          <p:cNvSpPr/>
          <p:nvPr/>
        </p:nvSpPr>
        <p:spPr>
          <a:xfrm>
            <a:off x="6262610" y="3947287"/>
            <a:ext cx="24288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গ.২৬মার্চ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ভোরে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19515B-473C-4467-9241-40B19D59120E}"/>
              </a:ext>
            </a:extLst>
          </p:cNvPr>
          <p:cNvSpPr/>
          <p:nvPr/>
        </p:nvSpPr>
        <p:spPr>
          <a:xfrm>
            <a:off x="9107494" y="4021029"/>
            <a:ext cx="2743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ঘ.২৬মার্চ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সকালে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77577DBB-98BD-4C8D-A161-E8ADD996D1E2}"/>
              </a:ext>
            </a:extLst>
          </p:cNvPr>
          <p:cNvSpPr/>
          <p:nvPr/>
        </p:nvSpPr>
        <p:spPr>
          <a:xfrm>
            <a:off x="636393" y="3896115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630FA426-EC73-4A84-AA0A-6B5833BBCF57}"/>
              </a:ext>
            </a:extLst>
          </p:cNvPr>
          <p:cNvSpPr/>
          <p:nvPr/>
        </p:nvSpPr>
        <p:spPr>
          <a:xfrm>
            <a:off x="6240781" y="3910863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013EF985-0CBF-4CB3-B9B4-1C85DEDE841E}"/>
              </a:ext>
            </a:extLst>
          </p:cNvPr>
          <p:cNvSpPr/>
          <p:nvPr/>
        </p:nvSpPr>
        <p:spPr>
          <a:xfrm>
            <a:off x="9028225" y="3940359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8E4AC7-66F7-438B-947A-428AAE3B7285}"/>
              </a:ext>
            </a:extLst>
          </p:cNvPr>
          <p:cNvGrpSpPr/>
          <p:nvPr/>
        </p:nvGrpSpPr>
        <p:grpSpPr>
          <a:xfrm>
            <a:off x="2527463" y="4027848"/>
            <a:ext cx="658188" cy="396670"/>
            <a:chOff x="5753100" y="3406775"/>
            <a:chExt cx="441325" cy="20728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9AAC33-8745-4F3D-A4BB-F6C81AADA1E4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ABDC30-471B-4F94-875A-7D1564C9F4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46E6B52-3D18-4F73-9816-93165F147DB6}"/>
              </a:ext>
            </a:extLst>
          </p:cNvPr>
          <p:cNvSpPr/>
          <p:nvPr/>
        </p:nvSpPr>
        <p:spPr>
          <a:xfrm>
            <a:off x="643013" y="4891183"/>
            <a:ext cx="91550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৬।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ওয়াল্ড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ডকুমেন্টারী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হেরিটেজ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ঘোষনা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EDE3D3-0DCD-41AF-BB18-407B1340E200}"/>
              </a:ext>
            </a:extLst>
          </p:cNvPr>
          <p:cNvSpPr/>
          <p:nvPr/>
        </p:nvSpPr>
        <p:spPr>
          <a:xfrm>
            <a:off x="6240812" y="5554860"/>
            <a:ext cx="2236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গ.২০১৮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0196E6-63EB-4F53-8572-1EF23E644C4A}"/>
              </a:ext>
            </a:extLst>
          </p:cNvPr>
          <p:cNvSpPr/>
          <p:nvPr/>
        </p:nvSpPr>
        <p:spPr>
          <a:xfrm>
            <a:off x="759062" y="5525363"/>
            <a:ext cx="2286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ক.২০১৬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A15146-40EB-4B33-AD1B-4A96929AFCAA}"/>
              </a:ext>
            </a:extLst>
          </p:cNvPr>
          <p:cNvSpPr/>
          <p:nvPr/>
        </p:nvSpPr>
        <p:spPr>
          <a:xfrm>
            <a:off x="3509633" y="5525364"/>
            <a:ext cx="22124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খ.২০১৭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C75D29-83A2-454F-92E9-2B37167CB0AD}"/>
              </a:ext>
            </a:extLst>
          </p:cNvPr>
          <p:cNvSpPr/>
          <p:nvPr/>
        </p:nvSpPr>
        <p:spPr>
          <a:xfrm>
            <a:off x="8967338" y="5554860"/>
            <a:ext cx="2210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ঘ.২০১৯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109B96EB-3216-4455-A288-DC4B92E349A5}"/>
              </a:ext>
            </a:extLst>
          </p:cNvPr>
          <p:cNvSpPr/>
          <p:nvPr/>
        </p:nvSpPr>
        <p:spPr>
          <a:xfrm>
            <a:off x="8865993" y="5474191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4104A701-5D99-4478-AD73-6069BA5111F5}"/>
              </a:ext>
            </a:extLst>
          </p:cNvPr>
          <p:cNvSpPr/>
          <p:nvPr/>
        </p:nvSpPr>
        <p:spPr>
          <a:xfrm>
            <a:off x="6181787" y="5459442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7B981E89-19E6-4D80-9B96-88BCCE908606}"/>
              </a:ext>
            </a:extLst>
          </p:cNvPr>
          <p:cNvSpPr/>
          <p:nvPr/>
        </p:nvSpPr>
        <p:spPr>
          <a:xfrm>
            <a:off x="621645" y="5415197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27087D-E899-43E0-8805-F4C8DC3EF407}"/>
              </a:ext>
            </a:extLst>
          </p:cNvPr>
          <p:cNvSpPr txBox="1"/>
          <p:nvPr/>
        </p:nvSpPr>
        <p:spPr>
          <a:xfrm>
            <a:off x="3794524" y="414042"/>
            <a:ext cx="7591231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পাবে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35" grpId="0" animBg="1"/>
      <p:bldP spid="36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33982F-77FE-4DA2-A149-24322EF5F77B}"/>
              </a:ext>
            </a:extLst>
          </p:cNvPr>
          <p:cNvSpPr/>
          <p:nvPr/>
        </p:nvSpPr>
        <p:spPr>
          <a:xfrm>
            <a:off x="4885117" y="944571"/>
            <a:ext cx="2948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বাড়ীর</a:t>
            </a:r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52C6D9-14F8-45BD-AB76-AAEB119B4604}"/>
              </a:ext>
            </a:extLst>
          </p:cNvPr>
          <p:cNvSpPr/>
          <p:nvPr/>
        </p:nvSpPr>
        <p:spPr>
          <a:xfrm>
            <a:off x="498764" y="4200389"/>
            <a:ext cx="110836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১৯৭১ </a:t>
            </a:r>
            <a:r>
              <a:rPr lang="en-US" sz="3600" b="0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সালের</a:t>
            </a:r>
            <a:r>
              <a:rPr lang="en-US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মার্চ মাসকে </a:t>
            </a:r>
            <a:r>
              <a:rPr lang="en-US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as-IN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অগ্নিঝরা মার্চ</a:t>
            </a:r>
            <a:r>
              <a:rPr lang="en-US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as-IN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হিসেবে </a:t>
            </a:r>
            <a:r>
              <a:rPr lang="en-US" sz="3600" b="0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হয়-তোমার</a:t>
            </a:r>
            <a:r>
              <a:rPr lang="en-US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স্বপক্ষে</a:t>
            </a:r>
            <a:r>
              <a:rPr lang="en-US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যুক্তি</a:t>
            </a:r>
            <a:r>
              <a:rPr lang="en-US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cap="none" spc="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1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ফাগুন">
            <a:extLst>
              <a:ext uri="{FF2B5EF4-FFF2-40B4-BE49-F238E27FC236}">
                <a16:creationId xmlns:a16="http://schemas.microsoft.com/office/drawing/2014/main" id="{7BE0CF03-0C12-4039-84EA-7EF64D3C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243933"/>
            <a:ext cx="11526981" cy="63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58D1AC-9031-4609-BE98-2987F2C6E6E1}"/>
              </a:ext>
            </a:extLst>
          </p:cNvPr>
          <p:cNvSpPr/>
          <p:nvPr/>
        </p:nvSpPr>
        <p:spPr>
          <a:xfrm>
            <a:off x="3558191" y="3216715"/>
            <a:ext cx="50756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শুভ</a:t>
            </a:r>
            <a:r>
              <a:rPr lang="en-US" sz="7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বিদায়</a:t>
            </a:r>
            <a:endParaRPr lang="en-US" sz="7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JOY BANGLA - Brief History of Bangladesh Liberation War 1947 - 1971">
            <a:hlinkClick r:id="" action="ppaction://media"/>
            <a:extLst>
              <a:ext uri="{FF2B5EF4-FFF2-40B4-BE49-F238E27FC236}">
                <a16:creationId xmlns:a16="http://schemas.microsoft.com/office/drawing/2014/main" id="{AB0652FE-E952-4283-B876-2A02DF4BD6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25237" y="562910"/>
            <a:ext cx="9645951" cy="54499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21B128-5F99-41F3-BE03-BBCF8C2E3DCA}"/>
              </a:ext>
            </a:extLst>
          </p:cNvPr>
          <p:cNvSpPr/>
          <p:nvPr/>
        </p:nvSpPr>
        <p:spPr>
          <a:xfrm>
            <a:off x="426720" y="0"/>
            <a:ext cx="11765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3600" b="1" cap="none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D7A71B-8CED-498E-BDC7-A06DA25F40A8}"/>
              </a:ext>
            </a:extLst>
          </p:cNvPr>
          <p:cNvSpPr/>
          <p:nvPr/>
        </p:nvSpPr>
        <p:spPr>
          <a:xfrm>
            <a:off x="-429491" y="5944045"/>
            <a:ext cx="1176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b="1" cap="none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2400" decel="476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013 -0.01204 L -0.96745 0.01111 " pathEditMode="relative" rAng="0" ptsTypes="AA">
                                      <p:cBhvr>
                                        <p:cTn id="11" dur="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85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F3DD6A-1D48-4B6A-A772-1CCB2CDD4258}"/>
              </a:ext>
            </a:extLst>
          </p:cNvPr>
          <p:cNvSpPr/>
          <p:nvPr/>
        </p:nvSpPr>
        <p:spPr>
          <a:xfrm>
            <a:off x="4082417" y="761164"/>
            <a:ext cx="3475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আজ</a:t>
            </a:r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কের</a:t>
            </a:r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5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DE1CC3-6333-478D-84AC-11045BC2916B}"/>
              </a:ext>
            </a:extLst>
          </p:cNvPr>
          <p:cNvSpPr/>
          <p:nvPr/>
        </p:nvSpPr>
        <p:spPr>
          <a:xfrm>
            <a:off x="3231222" y="2560936"/>
            <a:ext cx="5178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5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</a:t>
            </a:r>
            <a:endParaRPr lang="en-US" sz="5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519183-5259-456D-A7EF-E2ECEEFD8040}"/>
              </a:ext>
            </a:extLst>
          </p:cNvPr>
          <p:cNvSpPr/>
          <p:nvPr/>
        </p:nvSpPr>
        <p:spPr>
          <a:xfrm>
            <a:off x="4523681" y="3896251"/>
            <a:ext cx="2738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5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-২,৩ </a:t>
            </a:r>
          </a:p>
        </p:txBody>
      </p:sp>
    </p:spTree>
    <p:extLst>
      <p:ext uri="{BB962C8B-B14F-4D97-AF65-F5344CB8AC3E}">
        <p14:creationId xmlns:p14="http://schemas.microsoft.com/office/powerpoint/2010/main" val="207733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>
            <a:extLst>
              <a:ext uri="{FF2B5EF4-FFF2-40B4-BE49-F238E27FC236}">
                <a16:creationId xmlns:a16="http://schemas.microsoft.com/office/drawing/2014/main" id="{9D86631B-67E9-45D8-8E66-C9AEEECAAEE7}"/>
              </a:ext>
            </a:extLst>
          </p:cNvPr>
          <p:cNvSpPr/>
          <p:nvPr/>
        </p:nvSpPr>
        <p:spPr>
          <a:xfrm>
            <a:off x="-4100655" y="154983"/>
            <a:ext cx="7076330" cy="6563533"/>
          </a:xfrm>
          <a:prstGeom prst="arc">
            <a:avLst>
              <a:gd name="adj1" fmla="val 17192934"/>
              <a:gd name="adj2" fmla="val 4496744"/>
            </a:avLst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970E77-EA2B-48CB-BAD6-4BFAFC8143D6}"/>
              </a:ext>
            </a:extLst>
          </p:cNvPr>
          <p:cNvSpPr/>
          <p:nvPr/>
        </p:nvSpPr>
        <p:spPr>
          <a:xfrm>
            <a:off x="2083044" y="740760"/>
            <a:ext cx="914400" cy="91440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11400000"/>
            </a:lightRig>
          </a:scene3d>
          <a:sp3d prstMaterial="metal">
            <a:bevelT w="565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BFA463-FCEF-4A1A-BB36-3DA9AD4F3F54}"/>
              </a:ext>
            </a:extLst>
          </p:cNvPr>
          <p:cNvSpPr txBox="1"/>
          <p:nvPr/>
        </p:nvSpPr>
        <p:spPr>
          <a:xfrm>
            <a:off x="2879408" y="768390"/>
            <a:ext cx="8975135" cy="6309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মুক্তিযুদ্ধের</a:t>
            </a:r>
            <a:r>
              <a:rPr lang="en-US" sz="35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500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পেক্ষাপটে</a:t>
            </a:r>
            <a:r>
              <a:rPr lang="en-US" sz="35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5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পাকিস্তানের</a:t>
            </a:r>
            <a:r>
              <a:rPr lang="en-US" sz="35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500" dirty="0" err="1">
                <a:latin typeface="Kalpurush" panose="02000600000000000000" pitchFamily="2" charset="0"/>
                <a:cs typeface="Kalpurush" panose="02000600000000000000" pitchFamily="2" charset="0"/>
              </a:rPr>
              <a:t>ষড়যন্ত্র</a:t>
            </a:r>
            <a:r>
              <a:rPr lang="en-US" sz="35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5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5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5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5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4D4F74-A019-46F2-ACA3-1759FA212910}"/>
              </a:ext>
            </a:extLst>
          </p:cNvPr>
          <p:cNvSpPr/>
          <p:nvPr/>
        </p:nvSpPr>
        <p:spPr>
          <a:xfrm>
            <a:off x="1622619" y="5352089"/>
            <a:ext cx="914400" cy="91440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11400000"/>
            </a:lightRig>
          </a:scene3d>
          <a:sp3d prstMaterial="metal">
            <a:bevelT w="565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71C34F-AE16-4B2C-8D65-5C324845A572}"/>
              </a:ext>
            </a:extLst>
          </p:cNvPr>
          <p:cNvSpPr txBox="1"/>
          <p:nvPr/>
        </p:nvSpPr>
        <p:spPr>
          <a:xfrm>
            <a:off x="2439226" y="5625246"/>
            <a:ext cx="9636659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অপারেশন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সার্চ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লাইটের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ভয়াবহ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রূপ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126E47-07D4-405A-902D-06C514694BC9}"/>
              </a:ext>
            </a:extLst>
          </p:cNvPr>
          <p:cNvSpPr/>
          <p:nvPr/>
        </p:nvSpPr>
        <p:spPr>
          <a:xfrm>
            <a:off x="2589965" y="2963999"/>
            <a:ext cx="914400" cy="91440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11400000"/>
            </a:lightRig>
          </a:scene3d>
          <a:sp3d prstMaterial="metal">
            <a:bevelT w="565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DEE011-F8ED-4104-A649-EC906F441B3B}"/>
              </a:ext>
            </a:extLst>
          </p:cNvPr>
          <p:cNvGrpSpPr/>
          <p:nvPr/>
        </p:nvGrpSpPr>
        <p:grpSpPr>
          <a:xfrm rot="2573196">
            <a:off x="17418" y="888534"/>
            <a:ext cx="914400" cy="5085295"/>
            <a:chOff x="1953490" y="641452"/>
            <a:chExt cx="914400" cy="579119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66EE10B-2D5D-445B-96F2-A0FBF1032CC1}"/>
                </a:ext>
              </a:extLst>
            </p:cNvPr>
            <p:cNvGrpSpPr/>
            <p:nvPr/>
          </p:nvGrpSpPr>
          <p:grpSpPr>
            <a:xfrm>
              <a:off x="2089127" y="641452"/>
              <a:ext cx="645903" cy="5791199"/>
              <a:chOff x="4322617" y="540327"/>
              <a:chExt cx="401782" cy="5791199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F37D35E6-B812-4406-A333-64AD09A92E62}"/>
                  </a:ext>
                </a:extLst>
              </p:cNvPr>
              <p:cNvSpPr/>
              <p:nvPr/>
            </p:nvSpPr>
            <p:spPr>
              <a:xfrm>
                <a:off x="4322617" y="540327"/>
                <a:ext cx="401782" cy="28956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127000">
                <a:bevelT w="393700" h="190500" prst="angle"/>
                <a:bevelB w="82550"/>
                <a:extrusionClr>
                  <a:srgbClr val="00B0F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A5E01812-0A13-437E-BCA1-270997E6EAA9}"/>
                  </a:ext>
                </a:extLst>
              </p:cNvPr>
              <p:cNvSpPr/>
              <p:nvPr/>
            </p:nvSpPr>
            <p:spPr>
              <a:xfrm flipV="1">
                <a:off x="4322617" y="3435926"/>
                <a:ext cx="401782" cy="2895600"/>
              </a:xfrm>
              <a:prstGeom prst="triangle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 extrusionH="127000">
                <a:bevelT w="393700" h="190500" prst="angle"/>
                <a:bevelB w="82550"/>
                <a:extrusionClr>
                  <a:srgbClr val="00B0F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40F3910-2EA2-446B-AFC3-2D1B4B295A7F}"/>
                </a:ext>
              </a:extLst>
            </p:cNvPr>
            <p:cNvSpPr/>
            <p:nvPr/>
          </p:nvSpPr>
          <p:spPr>
            <a:xfrm>
              <a:off x="1953490" y="3047999"/>
              <a:ext cx="914400" cy="10453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extrusionH="127000">
              <a:bevelT w="393700" h="190500" prst="angle"/>
              <a:bevelB w="82550"/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257AE80-F7B3-4829-9EAC-07F1C701C792}"/>
              </a:ext>
            </a:extLst>
          </p:cNvPr>
          <p:cNvSpPr txBox="1"/>
          <p:nvPr/>
        </p:nvSpPr>
        <p:spPr>
          <a:xfrm>
            <a:off x="3430398" y="3208297"/>
            <a:ext cx="8342502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৭মার্চের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ভাষনের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তাৎপর্য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8AFD3-47A6-41BE-BABC-78E04A01DAB6}"/>
              </a:ext>
            </a:extLst>
          </p:cNvPr>
          <p:cNvSpPr txBox="1"/>
          <p:nvPr/>
        </p:nvSpPr>
        <p:spPr>
          <a:xfrm>
            <a:off x="2931885" y="261257"/>
            <a:ext cx="499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886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">
                                      <p:cBhvr>
                                        <p:cTn id="2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3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5" grpId="0" animBg="1"/>
      <p:bldP spid="16" grpId="0"/>
      <p:bldP spid="17" grpId="0" animBg="1"/>
      <p:bldP spid="1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721AD0F-15F7-4E69-B795-EEF9530C9BD1}"/>
              </a:ext>
            </a:extLst>
          </p:cNvPr>
          <p:cNvGrpSpPr/>
          <p:nvPr/>
        </p:nvGrpSpPr>
        <p:grpSpPr>
          <a:xfrm>
            <a:off x="907474" y="4084062"/>
            <a:ext cx="3484418" cy="2430631"/>
            <a:chOff x="547255" y="537298"/>
            <a:chExt cx="5374791" cy="3749303"/>
          </a:xfrm>
        </p:grpSpPr>
        <p:pic>
          <p:nvPicPr>
            <p:cNvPr id="3" name="Picture 6" descr="Image result for ৭০ সালের নির্বাচন">
              <a:extLst>
                <a:ext uri="{FF2B5EF4-FFF2-40B4-BE49-F238E27FC236}">
                  <a16:creationId xmlns:a16="http://schemas.microsoft.com/office/drawing/2014/main" id="{D7D26BF2-BCC6-4599-946E-80A0D66BE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55" y="537298"/>
              <a:ext cx="5374791" cy="3023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B278A7-4089-442B-BFBC-16BF21E9D07A}"/>
                </a:ext>
              </a:extLst>
            </p:cNvPr>
            <p:cNvSpPr txBox="1"/>
            <p:nvPr/>
          </p:nvSpPr>
          <p:spPr>
            <a:xfrm>
              <a:off x="1666484" y="3574472"/>
              <a:ext cx="3583389" cy="712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৬৬ </a:t>
              </a:r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সালের</a:t>
              </a:r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ছয়</a:t>
              </a:r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দফা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33E74F-A899-4864-B3BC-A00C26DBDFB6}"/>
              </a:ext>
            </a:extLst>
          </p:cNvPr>
          <p:cNvGrpSpPr/>
          <p:nvPr/>
        </p:nvGrpSpPr>
        <p:grpSpPr>
          <a:xfrm>
            <a:off x="6373092" y="697289"/>
            <a:ext cx="3941724" cy="2255659"/>
            <a:chOff x="2357864" y="1223761"/>
            <a:chExt cx="7970702" cy="45612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70F4E2-4FAD-4FDA-A633-21B9DBD0F317}"/>
                </a:ext>
              </a:extLst>
            </p:cNvPr>
            <p:cNvSpPr txBox="1"/>
            <p:nvPr/>
          </p:nvSpPr>
          <p:spPr>
            <a:xfrm>
              <a:off x="2357864" y="4851461"/>
              <a:ext cx="7970702" cy="933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১৯৫৪</a:t>
              </a:r>
              <a:r>
                <a:rPr lang="bn-IN" sz="2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bn-IN" sz="2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যুক্তফ্রন্টের নিরংকুশ বিজয়</a:t>
              </a:r>
              <a:endPara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943CE1-4454-4762-B024-FBE70A6B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785" y="1223761"/>
              <a:ext cx="6127416" cy="351213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7030A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DFCC2A-B125-44F1-8386-578F5BC5E236}"/>
              </a:ext>
            </a:extLst>
          </p:cNvPr>
          <p:cNvGrpSpPr/>
          <p:nvPr/>
        </p:nvGrpSpPr>
        <p:grpSpPr>
          <a:xfrm>
            <a:off x="398317" y="387927"/>
            <a:ext cx="5088082" cy="3087101"/>
            <a:chOff x="6217227" y="581891"/>
            <a:chExt cx="5088082" cy="3087101"/>
          </a:xfrm>
        </p:grpSpPr>
        <p:pic>
          <p:nvPicPr>
            <p:cNvPr id="1026" name="Picture 2" descr="Image result for ৫২ এর ভাষা আন্দোলন">
              <a:extLst>
                <a:ext uri="{FF2B5EF4-FFF2-40B4-BE49-F238E27FC236}">
                  <a16:creationId xmlns:a16="http://schemas.microsoft.com/office/drawing/2014/main" id="{D77A9B73-0EA2-4052-8B23-D211FDA50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7227" y="581891"/>
              <a:ext cx="4021282" cy="2680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C073D2-1D72-4781-8171-A52131EEEA9A}"/>
                </a:ext>
              </a:extLst>
            </p:cNvPr>
            <p:cNvSpPr txBox="1"/>
            <p:nvPr/>
          </p:nvSpPr>
          <p:spPr>
            <a:xfrm>
              <a:off x="6276111" y="3207327"/>
              <a:ext cx="5029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৫২ </a:t>
              </a:r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ভাষা</a:t>
              </a:r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আন্দোলন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79C4DF-F01F-498B-857B-791C6B294B55}"/>
              </a:ext>
            </a:extLst>
          </p:cNvPr>
          <p:cNvGrpSpPr/>
          <p:nvPr/>
        </p:nvGrpSpPr>
        <p:grpSpPr>
          <a:xfrm>
            <a:off x="5281434" y="3006437"/>
            <a:ext cx="6245549" cy="3542816"/>
            <a:chOff x="5299364" y="2877415"/>
            <a:chExt cx="6359236" cy="4282450"/>
          </a:xfrm>
        </p:grpSpPr>
        <p:pic>
          <p:nvPicPr>
            <p:cNvPr id="16" name="Picture 4" descr="Image result for আগরতলা ষড়যন্ত্র মামলা">
              <a:extLst>
                <a:ext uri="{FF2B5EF4-FFF2-40B4-BE49-F238E27FC236}">
                  <a16:creationId xmlns:a16="http://schemas.microsoft.com/office/drawing/2014/main" id="{216D1814-A281-49A9-9824-4D2800C2E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692" y="2877415"/>
              <a:ext cx="5721928" cy="307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FEA780-EB4F-48D8-8CE0-C501FD925268}"/>
                </a:ext>
              </a:extLst>
            </p:cNvPr>
            <p:cNvSpPr txBox="1"/>
            <p:nvPr/>
          </p:nvSpPr>
          <p:spPr>
            <a:xfrm>
              <a:off x="5299364" y="5932162"/>
              <a:ext cx="6359236" cy="1227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১৯৬৬ সালে 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ছয় দফা</a:t>
              </a:r>
              <a:r>
                <a:rPr lang="bn-BD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উত্থাপন করার পর </a:t>
              </a:r>
              <a:r>
                <a:rPr lang="bn-I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 সহ </a:t>
              </a:r>
              <a:r>
                <a:rPr lang="bn-BD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অনেকের উপর মামলা হয় ,যা আগরতলা মামলা নামে পরিচিত ।</a:t>
              </a:r>
              <a:r>
                <a:rPr lang="bn-I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 মামলায় বঙ্গবন্ধুকে গ্রেফতার করা হয় । 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03EA57-25BF-42D9-A7A9-9EA4C7A5ECAB}"/>
              </a:ext>
            </a:extLst>
          </p:cNvPr>
          <p:cNvGrpSpPr/>
          <p:nvPr/>
        </p:nvGrpSpPr>
        <p:grpSpPr>
          <a:xfrm>
            <a:off x="5476786" y="3120825"/>
            <a:ext cx="5579141" cy="2379430"/>
            <a:chOff x="5295033" y="3228109"/>
            <a:chExt cx="6063155" cy="2563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EC81AD-2C90-412A-810F-281B1494D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43"/>
            <a:stretch/>
          </p:blipFill>
          <p:spPr>
            <a:xfrm>
              <a:off x="5295033" y="3228109"/>
              <a:ext cx="3045403" cy="24522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30372F-A91A-47D9-8FFC-E95743073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4909" y="3229310"/>
              <a:ext cx="3253279" cy="25618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434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xit" presetSubtype="3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9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61FF0E7-85E5-4DA0-8AEC-582A1C2A4841}"/>
              </a:ext>
            </a:extLst>
          </p:cNvPr>
          <p:cNvGrpSpPr/>
          <p:nvPr/>
        </p:nvGrpSpPr>
        <p:grpSpPr>
          <a:xfrm>
            <a:off x="7791450" y="530400"/>
            <a:ext cx="3361459" cy="2676148"/>
            <a:chOff x="7036750" y="0"/>
            <a:chExt cx="4088450" cy="4669449"/>
          </a:xfrm>
        </p:grpSpPr>
        <p:pic>
          <p:nvPicPr>
            <p:cNvPr id="5" name="Picture 4" descr="Image result for মুক্তিযুদ্ধের ছবি 1971">
              <a:extLst>
                <a:ext uri="{FF2B5EF4-FFF2-40B4-BE49-F238E27FC236}">
                  <a16:creationId xmlns:a16="http://schemas.microsoft.com/office/drawing/2014/main" id="{6F2D05FB-92D6-4542-BECB-3913A26B4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750" y="0"/>
              <a:ext cx="4088450" cy="3641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3F5444-2643-482D-B4B0-716C515FFCB5}"/>
                </a:ext>
              </a:extLst>
            </p:cNvPr>
            <p:cNvSpPr txBox="1"/>
            <p:nvPr/>
          </p:nvSpPr>
          <p:spPr>
            <a:xfrm>
              <a:off x="8275792" y="3756514"/>
              <a:ext cx="2782813" cy="91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৬৯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গন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অভ্যুত্থান</a:t>
              </a:r>
              <a:endParaRPr lang="en-US" sz="2800" dirty="0"/>
            </a:p>
          </p:txBody>
        </p:sp>
      </p:grpSp>
      <p:pic>
        <p:nvPicPr>
          <p:cNvPr id="2054" name="Picture 6" descr="Image result for আগরতলা ষড়যন্ত্র মামলা">
            <a:extLst>
              <a:ext uri="{FF2B5EF4-FFF2-40B4-BE49-F238E27FC236}">
                <a16:creationId xmlns:a16="http://schemas.microsoft.com/office/drawing/2014/main" id="{CA5B9812-AF9B-47AA-ABA1-05541AEA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7" y="415637"/>
            <a:ext cx="2623534" cy="300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594961-41D8-453F-923B-EA724075A4E8}"/>
              </a:ext>
            </a:extLst>
          </p:cNvPr>
          <p:cNvSpPr txBox="1"/>
          <p:nvPr/>
        </p:nvSpPr>
        <p:spPr>
          <a:xfrm>
            <a:off x="3083340" y="536403"/>
            <a:ext cx="45512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গ্রেফতারের প্রতিবাদে ছাত্র সহ সকল জনতা আন্দোলন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শুরু করে ,ফলে গণ অভ্যুত্থানের রুপ 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গণ অভ্যুত্থানে শহিদ হন ছাত্র শিক্ষক সহ অনেকেই ।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শহিদ হন - শহিদ আসাদ, শহিদ সার্জেন্ট জহুরুল হক, শহিদ শামসুজ্জোহা , শহিদ মতিউর।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50B091-C4C1-4E74-A1D1-E248082F419B}"/>
              </a:ext>
            </a:extLst>
          </p:cNvPr>
          <p:cNvGrpSpPr/>
          <p:nvPr/>
        </p:nvGrpSpPr>
        <p:grpSpPr>
          <a:xfrm>
            <a:off x="964097" y="3773715"/>
            <a:ext cx="9690561" cy="2072441"/>
            <a:chOff x="106881" y="1536674"/>
            <a:chExt cx="11571414" cy="36131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7D8A6C-C733-434B-803C-C99D4D0AF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8"/>
            <a:stretch/>
          </p:blipFill>
          <p:spPr>
            <a:xfrm>
              <a:off x="106881" y="1536674"/>
              <a:ext cx="2953704" cy="3613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DB1448-EEDE-4367-A309-BCE02E9C2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028" y="1536674"/>
              <a:ext cx="2765561" cy="3613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B383AE-7D9E-472C-AB30-16DC46430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032" y="1536674"/>
              <a:ext cx="2964135" cy="3613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3538D1-CDD0-4CB1-BA90-6D58FC047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4754" y="1536674"/>
              <a:ext cx="2663541" cy="3613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056" name="Picture 8" descr="Image result for আগরতলা ষড়যন্ত্র মামলা">
            <a:extLst>
              <a:ext uri="{FF2B5EF4-FFF2-40B4-BE49-F238E27FC236}">
                <a16:creationId xmlns:a16="http://schemas.microsoft.com/office/drawing/2014/main" id="{77588ECB-1473-4EEA-B67E-52D7AB2BC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25" y="402955"/>
            <a:ext cx="3563483" cy="22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1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618A18-4A14-4644-9BB5-667220D46ABF}"/>
              </a:ext>
            </a:extLst>
          </p:cNvPr>
          <p:cNvGrpSpPr/>
          <p:nvPr/>
        </p:nvGrpSpPr>
        <p:grpSpPr>
          <a:xfrm>
            <a:off x="313132" y="341538"/>
            <a:ext cx="4236766" cy="4877994"/>
            <a:chOff x="1472815" y="1101161"/>
            <a:chExt cx="3850254" cy="4432985"/>
          </a:xfrm>
        </p:grpSpPr>
        <p:pic>
          <p:nvPicPr>
            <p:cNvPr id="3076" name="Picture 4" descr="Image result for জেনারেল আইউব খান">
              <a:extLst>
                <a:ext uri="{FF2B5EF4-FFF2-40B4-BE49-F238E27FC236}">
                  <a16:creationId xmlns:a16="http://schemas.microsoft.com/office/drawing/2014/main" id="{9766205B-B63B-4DDF-AFD8-6965D2F78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15" y="1101161"/>
              <a:ext cx="3419475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C6D2CA8-442A-4C2C-821C-8560DA55E860}"/>
                </a:ext>
              </a:extLst>
            </p:cNvPr>
            <p:cNvSpPr txBox="1"/>
            <p:nvPr/>
          </p:nvSpPr>
          <p:spPr>
            <a:xfrm>
              <a:off x="1563869" y="4949371"/>
              <a:ext cx="375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as-IN" sz="3200" b="0" i="0" u="sng" dirty="0"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জেনারেল আইয়ুব খান 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7B58AFF-381E-494F-BB49-4D3BB728A630}"/>
              </a:ext>
            </a:extLst>
          </p:cNvPr>
          <p:cNvGrpSpPr/>
          <p:nvPr/>
        </p:nvGrpSpPr>
        <p:grpSpPr>
          <a:xfrm>
            <a:off x="7768467" y="283031"/>
            <a:ext cx="4114198" cy="4884055"/>
            <a:chOff x="7097486" y="457202"/>
            <a:chExt cx="3947885" cy="4912858"/>
          </a:xfrm>
        </p:grpSpPr>
        <p:pic>
          <p:nvPicPr>
            <p:cNvPr id="3074" name="Picture 2" descr="Image result for জেনারেল ইয়াহিয়া খান">
              <a:extLst>
                <a:ext uri="{FF2B5EF4-FFF2-40B4-BE49-F238E27FC236}">
                  <a16:creationId xmlns:a16="http://schemas.microsoft.com/office/drawing/2014/main" id="{2C55737E-39C1-442D-A820-53720FC30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486" y="457202"/>
              <a:ext cx="3839935" cy="4912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65F638-3FE9-4576-9FB0-805EA20D7BAC}"/>
                </a:ext>
              </a:extLst>
            </p:cNvPr>
            <p:cNvSpPr txBox="1"/>
            <p:nvPr/>
          </p:nvSpPr>
          <p:spPr>
            <a:xfrm>
              <a:off x="7213599" y="4775199"/>
              <a:ext cx="3831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as-IN" sz="3200" b="0" i="0" u="sng" dirty="0"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জেনারেল </a:t>
              </a:r>
              <a:r>
                <a:rPr lang="en-US" sz="3200" u="sng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ইয়াহিয়া</a:t>
              </a:r>
              <a:r>
                <a:rPr lang="en-US" sz="3200" u="sng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as-IN" sz="3200" b="0" i="0" u="sng" dirty="0"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খান 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98ED78B-3F25-48C5-AECE-5CF8E560409C}"/>
              </a:ext>
            </a:extLst>
          </p:cNvPr>
          <p:cNvSpPr txBox="1"/>
          <p:nvPr/>
        </p:nvSpPr>
        <p:spPr>
          <a:xfrm>
            <a:off x="4060555" y="431852"/>
            <a:ext cx="374510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১৯৬৯-এর গণঅভ্যুত্থা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endParaRPr lang="as-IN" sz="3600" b="1" i="0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জেনারেল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আইয়ুব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পদত্যাগ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ক্ষমতা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হস্থান্তর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জেনারেল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ইয়াহিয়া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খানকে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৭০ সালের নির্বাচন">
            <a:extLst>
              <a:ext uri="{FF2B5EF4-FFF2-40B4-BE49-F238E27FC236}">
                <a16:creationId xmlns:a16="http://schemas.microsoft.com/office/drawing/2014/main" id="{73B230A3-21E9-4F73-90E4-33EFD525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334" y="470188"/>
            <a:ext cx="3338573" cy="24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৭০ সালের নির্বাচন">
            <a:extLst>
              <a:ext uri="{FF2B5EF4-FFF2-40B4-BE49-F238E27FC236}">
                <a16:creationId xmlns:a16="http://schemas.microsoft.com/office/drawing/2014/main" id="{E9B056E1-DA84-475A-9BD6-F6770C9F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33399"/>
            <a:ext cx="3162300" cy="24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বঙ্গবন্ধু ও বাংলাদেশ">
            <a:extLst>
              <a:ext uri="{FF2B5EF4-FFF2-40B4-BE49-F238E27FC236}">
                <a16:creationId xmlns:a16="http://schemas.microsoft.com/office/drawing/2014/main" id="{33BF76A1-FE2B-46A7-9507-3EAF4300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38150"/>
            <a:ext cx="2914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F55BAA-4A1A-41BF-95D3-DA79B64559B8}"/>
              </a:ext>
            </a:extLst>
          </p:cNvPr>
          <p:cNvSpPr txBox="1"/>
          <p:nvPr/>
        </p:nvSpPr>
        <p:spPr>
          <a:xfrm>
            <a:off x="495300" y="3078182"/>
            <a:ext cx="11315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১৯৭০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সালের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নির্বাচনের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জাতীয় পরিষদ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as-IN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প্রাদেশিক পরিষ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দে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আওয়ামী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লীগ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জয়লাভ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করলেও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ইয়াহিয়া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খান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সরকার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দেয়নি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89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606</Words>
  <Application>Microsoft Office PowerPoint</Application>
  <PresentationFormat>Widescreen</PresentationFormat>
  <Paragraphs>95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39</cp:revision>
  <dcterms:created xsi:type="dcterms:W3CDTF">2021-02-06T15:47:53Z</dcterms:created>
  <dcterms:modified xsi:type="dcterms:W3CDTF">2021-02-16T16:37:10Z</dcterms:modified>
</cp:coreProperties>
</file>