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1" r:id="rId4"/>
    <p:sldId id="292" r:id="rId5"/>
    <p:sldId id="258" r:id="rId6"/>
    <p:sldId id="296" r:id="rId7"/>
    <p:sldId id="293" r:id="rId8"/>
    <p:sldId id="259" r:id="rId9"/>
    <p:sldId id="261" r:id="rId10"/>
    <p:sldId id="29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08" d="100"/>
          <a:sy n="108" d="100"/>
        </p:scale>
        <p:origin x="74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D4DA7-A3D3-471A-B329-44E9D7F55F6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57C42F-5ED5-4DB1-A231-3114803F9151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১৯৩৭ খ্রিষ্টাব্দে কলকাতায়</a:t>
          </a:r>
          <a:endParaRPr lang="en-US" dirty="0"/>
        </a:p>
      </dgm:t>
    </dgm:pt>
    <dgm:pt modelId="{27C7FA21-C3C2-4B96-AA99-EFC411ABF62E}" type="parTrans" cxnId="{4206E8AA-B4D1-4D25-9679-4F9F7D86F6FB}">
      <dgm:prSet/>
      <dgm:spPr/>
      <dgm:t>
        <a:bodyPr/>
        <a:lstStyle/>
        <a:p>
          <a:endParaRPr lang="en-US"/>
        </a:p>
      </dgm:t>
    </dgm:pt>
    <dgm:pt modelId="{17981FA0-2254-4485-BC6B-A729A076AA02}" type="sibTrans" cxnId="{4206E8AA-B4D1-4D25-9679-4F9F7D86F6FB}">
      <dgm:prSet/>
      <dgm:spPr/>
      <dgm:t>
        <a:bodyPr/>
        <a:lstStyle/>
        <a:p>
          <a:endParaRPr lang="en-US"/>
        </a:p>
      </dgm:t>
    </dgm:pt>
    <dgm:pt modelId="{01E7CECC-A5F8-41BB-BD1A-83CBC42D7FC1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প্রাবন্ধিক,গবেষক,বিশিষ্ট শিক্ষাবিদ</a:t>
          </a:r>
          <a:endParaRPr lang="en-US" dirty="0"/>
        </a:p>
      </dgm:t>
    </dgm:pt>
    <dgm:pt modelId="{EF509171-99BC-4C3D-9F34-D32D9FEF2A6C}" type="parTrans" cxnId="{5F94B88B-DD73-4EB7-9D2A-C014F9500656}">
      <dgm:prSet/>
      <dgm:spPr/>
      <dgm:t>
        <a:bodyPr/>
        <a:lstStyle/>
        <a:p>
          <a:endParaRPr lang="en-US"/>
        </a:p>
      </dgm:t>
    </dgm:pt>
    <dgm:pt modelId="{EF468859-FADE-40E1-8224-E4911C343D43}" type="sibTrans" cxnId="{5F94B88B-DD73-4EB7-9D2A-C014F9500656}">
      <dgm:prSet/>
      <dgm:spPr/>
      <dgm:t>
        <a:bodyPr/>
        <a:lstStyle/>
        <a:p>
          <a:endParaRPr lang="en-US"/>
        </a:p>
      </dgm:t>
    </dgm:pt>
    <dgm:pt modelId="{4B46E9BA-7883-4B9F-8472-43F4969BDE8A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মুসলিম মানস ও বাংলা সাহিত্য,মুসলিম বাংলার সাময়িকপত্র ইত্যাদি।</a:t>
          </a:r>
          <a:endParaRPr lang="en-US" dirty="0"/>
        </a:p>
      </dgm:t>
    </dgm:pt>
    <dgm:pt modelId="{8AF3CCD8-49EF-4A22-A095-E3F5206FF35C}" type="parTrans" cxnId="{6D58056D-DEA7-443C-AD94-911F8EF80368}">
      <dgm:prSet/>
      <dgm:spPr/>
      <dgm:t>
        <a:bodyPr/>
        <a:lstStyle/>
        <a:p>
          <a:endParaRPr lang="en-US"/>
        </a:p>
      </dgm:t>
    </dgm:pt>
    <dgm:pt modelId="{49FF2C2E-0577-4232-83B9-A0BC9763D810}" type="sibTrans" cxnId="{6D58056D-DEA7-443C-AD94-911F8EF80368}">
      <dgm:prSet/>
      <dgm:spPr/>
      <dgm:t>
        <a:bodyPr/>
        <a:lstStyle/>
        <a:p>
          <a:endParaRPr lang="en-US"/>
        </a:p>
      </dgm:t>
    </dgm:pt>
    <dgm:pt modelId="{2EB143D5-E780-4785-BE54-88CBCAC2BD54}">
      <dgm:prSet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দাউদ,বাংলা একাডেমী, একুশে পদক পুরষ্কার ইত্যাদি।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5B04796-E235-4EBB-8F2D-AACBF0B1A2F4}" type="parTrans" cxnId="{ABC364EB-94E8-4F9F-ABA1-5C959F25F5DB}">
      <dgm:prSet/>
      <dgm:spPr/>
      <dgm:t>
        <a:bodyPr/>
        <a:lstStyle/>
        <a:p>
          <a:endParaRPr lang="en-US"/>
        </a:p>
      </dgm:t>
    </dgm:pt>
    <dgm:pt modelId="{E78EA155-B348-48F6-93FF-327F770C0BB4}" type="sibTrans" cxnId="{ABC364EB-94E8-4F9F-ABA1-5C959F25F5DB}">
      <dgm:prSet/>
      <dgm:spPr/>
      <dgm:t>
        <a:bodyPr/>
        <a:lstStyle/>
        <a:p>
          <a:endParaRPr lang="en-US"/>
        </a:p>
      </dgm:t>
    </dgm:pt>
    <dgm:pt modelId="{4494C116-4072-4E27-9110-312E92CEC385}" type="pres">
      <dgm:prSet presAssocID="{4E8D4DA7-A3D3-471A-B329-44E9D7F55F62}" presName="Name0" presStyleCnt="0">
        <dgm:presLayoutVars>
          <dgm:chMax val="7"/>
          <dgm:chPref val="7"/>
          <dgm:dir/>
        </dgm:presLayoutVars>
      </dgm:prSet>
      <dgm:spPr/>
    </dgm:pt>
    <dgm:pt modelId="{4F27F36A-2DA3-42A9-80A4-585D18B96517}" type="pres">
      <dgm:prSet presAssocID="{4E8D4DA7-A3D3-471A-B329-44E9D7F55F62}" presName="Name1" presStyleCnt="0"/>
      <dgm:spPr/>
    </dgm:pt>
    <dgm:pt modelId="{17AF57AF-4405-4985-AB4C-2FEE8A2D9FC2}" type="pres">
      <dgm:prSet presAssocID="{4E8D4DA7-A3D3-471A-B329-44E9D7F55F62}" presName="cycle" presStyleCnt="0"/>
      <dgm:spPr/>
    </dgm:pt>
    <dgm:pt modelId="{185A0356-4E87-45A1-B442-E96F7941F1B8}" type="pres">
      <dgm:prSet presAssocID="{4E8D4DA7-A3D3-471A-B329-44E9D7F55F62}" presName="srcNode" presStyleLbl="node1" presStyleIdx="0" presStyleCnt="4"/>
      <dgm:spPr/>
    </dgm:pt>
    <dgm:pt modelId="{37F2CF2A-0F05-4550-B3F6-6AE8F3C3A8A6}" type="pres">
      <dgm:prSet presAssocID="{4E8D4DA7-A3D3-471A-B329-44E9D7F55F62}" presName="conn" presStyleLbl="parChTrans1D2" presStyleIdx="0" presStyleCnt="1"/>
      <dgm:spPr/>
    </dgm:pt>
    <dgm:pt modelId="{4ABEDB1E-0432-4497-AD55-07C8B6371156}" type="pres">
      <dgm:prSet presAssocID="{4E8D4DA7-A3D3-471A-B329-44E9D7F55F62}" presName="extraNode" presStyleLbl="node1" presStyleIdx="0" presStyleCnt="4"/>
      <dgm:spPr/>
    </dgm:pt>
    <dgm:pt modelId="{1489E556-3FA4-4E56-92D8-9C7EC97B320E}" type="pres">
      <dgm:prSet presAssocID="{4E8D4DA7-A3D3-471A-B329-44E9D7F55F62}" presName="dstNode" presStyleLbl="node1" presStyleIdx="0" presStyleCnt="4"/>
      <dgm:spPr/>
    </dgm:pt>
    <dgm:pt modelId="{8CBB45D0-B7AA-4D48-BF74-47A0783FA4F7}" type="pres">
      <dgm:prSet presAssocID="{4257C42F-5ED5-4DB1-A231-3114803F9151}" presName="text_1" presStyleLbl="node1" presStyleIdx="0" presStyleCnt="4">
        <dgm:presLayoutVars>
          <dgm:bulletEnabled val="1"/>
        </dgm:presLayoutVars>
      </dgm:prSet>
      <dgm:spPr/>
    </dgm:pt>
    <dgm:pt modelId="{455C1D34-E3D3-40FF-A818-B3813A4131C0}" type="pres">
      <dgm:prSet presAssocID="{4257C42F-5ED5-4DB1-A231-3114803F9151}" presName="accent_1" presStyleCnt="0"/>
      <dgm:spPr/>
    </dgm:pt>
    <dgm:pt modelId="{EF828547-ED69-4E8E-952A-760237285F98}" type="pres">
      <dgm:prSet presAssocID="{4257C42F-5ED5-4DB1-A231-3114803F9151}" presName="accentRepeatNode" presStyleLbl="solidFgAcc1" presStyleIdx="0" presStyleCnt="4" custLinFactNeighborX="351" custLinFactNeighborY="1557"/>
      <dgm:spPr/>
    </dgm:pt>
    <dgm:pt modelId="{2DD7670E-F2E0-477C-8DFF-ED36D41F378D}" type="pres">
      <dgm:prSet presAssocID="{01E7CECC-A5F8-41BB-BD1A-83CBC42D7FC1}" presName="text_2" presStyleLbl="node1" presStyleIdx="1" presStyleCnt="4">
        <dgm:presLayoutVars>
          <dgm:bulletEnabled val="1"/>
        </dgm:presLayoutVars>
      </dgm:prSet>
      <dgm:spPr/>
    </dgm:pt>
    <dgm:pt modelId="{94C8C197-A06F-44AB-90BD-CDFD159BCAEC}" type="pres">
      <dgm:prSet presAssocID="{01E7CECC-A5F8-41BB-BD1A-83CBC42D7FC1}" presName="accent_2" presStyleCnt="0"/>
      <dgm:spPr/>
    </dgm:pt>
    <dgm:pt modelId="{778CACE7-66BB-41FC-9B87-71899604187F}" type="pres">
      <dgm:prSet presAssocID="{01E7CECC-A5F8-41BB-BD1A-83CBC42D7FC1}" presName="accentRepeatNode" presStyleLbl="solidFgAcc1" presStyleIdx="1" presStyleCnt="4"/>
      <dgm:spPr/>
    </dgm:pt>
    <dgm:pt modelId="{D90141C4-DE3A-4ECF-9ACB-D60762FB6A8C}" type="pres">
      <dgm:prSet presAssocID="{2EB143D5-E780-4785-BE54-88CBCAC2BD54}" presName="text_3" presStyleLbl="node1" presStyleIdx="2" presStyleCnt="4" custLinFactNeighborX="-631" custLinFactNeighborY="-2667">
        <dgm:presLayoutVars>
          <dgm:bulletEnabled val="1"/>
        </dgm:presLayoutVars>
      </dgm:prSet>
      <dgm:spPr/>
    </dgm:pt>
    <dgm:pt modelId="{B9959160-3712-40FC-88CB-462E47082748}" type="pres">
      <dgm:prSet presAssocID="{2EB143D5-E780-4785-BE54-88CBCAC2BD54}" presName="accent_3" presStyleCnt="0"/>
      <dgm:spPr/>
    </dgm:pt>
    <dgm:pt modelId="{10FADB38-AE09-4E3E-AD9A-409145B3EFA7}" type="pres">
      <dgm:prSet presAssocID="{2EB143D5-E780-4785-BE54-88CBCAC2BD54}" presName="accentRepeatNode" presStyleLbl="solidFgAcc1" presStyleIdx="2" presStyleCnt="4"/>
      <dgm:spPr/>
    </dgm:pt>
    <dgm:pt modelId="{5CE70AFD-A7C6-4339-BD2F-1ABCECA4836C}" type="pres">
      <dgm:prSet presAssocID="{4B46E9BA-7883-4B9F-8472-43F4969BDE8A}" presName="text_4" presStyleLbl="node1" presStyleIdx="3" presStyleCnt="4" custLinFactNeighborX="-89" custLinFactNeighborY="-2494">
        <dgm:presLayoutVars>
          <dgm:bulletEnabled val="1"/>
        </dgm:presLayoutVars>
      </dgm:prSet>
      <dgm:spPr/>
    </dgm:pt>
    <dgm:pt modelId="{45E0FB09-B742-43AB-9033-2AC8B8B1280C}" type="pres">
      <dgm:prSet presAssocID="{4B46E9BA-7883-4B9F-8472-43F4969BDE8A}" presName="accent_4" presStyleCnt="0"/>
      <dgm:spPr/>
    </dgm:pt>
    <dgm:pt modelId="{1976E978-A675-4E70-BBAB-72F66C465F69}" type="pres">
      <dgm:prSet presAssocID="{4B46E9BA-7883-4B9F-8472-43F4969BDE8A}" presName="accentRepeatNode" presStyleLbl="solidFgAcc1" presStyleIdx="3" presStyleCnt="4"/>
      <dgm:spPr/>
    </dgm:pt>
  </dgm:ptLst>
  <dgm:cxnLst>
    <dgm:cxn modelId="{E3F3AF11-3238-4702-AE2C-9544537E0C42}" type="presOf" srcId="{01E7CECC-A5F8-41BB-BD1A-83CBC42D7FC1}" destId="{2DD7670E-F2E0-477C-8DFF-ED36D41F378D}" srcOrd="0" destOrd="0" presId="urn:microsoft.com/office/officeart/2008/layout/VerticalCurvedList"/>
    <dgm:cxn modelId="{5E046F3D-58B3-4BA3-B278-6E281CDF909E}" type="presOf" srcId="{4257C42F-5ED5-4DB1-A231-3114803F9151}" destId="{8CBB45D0-B7AA-4D48-BF74-47A0783FA4F7}" srcOrd="0" destOrd="0" presId="urn:microsoft.com/office/officeart/2008/layout/VerticalCurvedList"/>
    <dgm:cxn modelId="{AACD165D-F17E-47A0-82AA-7B2FD33897D6}" type="presOf" srcId="{4E8D4DA7-A3D3-471A-B329-44E9D7F55F62}" destId="{4494C116-4072-4E27-9110-312E92CEC385}" srcOrd="0" destOrd="0" presId="urn:microsoft.com/office/officeart/2008/layout/VerticalCurvedList"/>
    <dgm:cxn modelId="{FD89F161-BB79-4BF2-9F54-EFEF68A00384}" type="presOf" srcId="{4B46E9BA-7883-4B9F-8472-43F4969BDE8A}" destId="{5CE70AFD-A7C6-4339-BD2F-1ABCECA4836C}" srcOrd="0" destOrd="0" presId="urn:microsoft.com/office/officeart/2008/layout/VerticalCurvedList"/>
    <dgm:cxn modelId="{6D58056D-DEA7-443C-AD94-911F8EF80368}" srcId="{4E8D4DA7-A3D3-471A-B329-44E9D7F55F62}" destId="{4B46E9BA-7883-4B9F-8472-43F4969BDE8A}" srcOrd="3" destOrd="0" parTransId="{8AF3CCD8-49EF-4A22-A095-E3F5206FF35C}" sibTransId="{49FF2C2E-0577-4232-83B9-A0BC9763D810}"/>
    <dgm:cxn modelId="{5F94B88B-DD73-4EB7-9D2A-C014F9500656}" srcId="{4E8D4DA7-A3D3-471A-B329-44E9D7F55F62}" destId="{01E7CECC-A5F8-41BB-BD1A-83CBC42D7FC1}" srcOrd="1" destOrd="0" parTransId="{EF509171-99BC-4C3D-9F34-D32D9FEF2A6C}" sibTransId="{EF468859-FADE-40E1-8224-E4911C343D43}"/>
    <dgm:cxn modelId="{8FCB3C8C-7689-43EB-888F-42BE828E03F8}" type="presOf" srcId="{17981FA0-2254-4485-BC6B-A729A076AA02}" destId="{37F2CF2A-0F05-4550-B3F6-6AE8F3C3A8A6}" srcOrd="0" destOrd="0" presId="urn:microsoft.com/office/officeart/2008/layout/VerticalCurvedList"/>
    <dgm:cxn modelId="{4206E8AA-B4D1-4D25-9679-4F9F7D86F6FB}" srcId="{4E8D4DA7-A3D3-471A-B329-44E9D7F55F62}" destId="{4257C42F-5ED5-4DB1-A231-3114803F9151}" srcOrd="0" destOrd="0" parTransId="{27C7FA21-C3C2-4B96-AA99-EFC411ABF62E}" sibTransId="{17981FA0-2254-4485-BC6B-A729A076AA02}"/>
    <dgm:cxn modelId="{512A25E4-D7D2-42D1-A8DA-6279173430AF}" type="presOf" srcId="{2EB143D5-E780-4785-BE54-88CBCAC2BD54}" destId="{D90141C4-DE3A-4ECF-9ACB-D60762FB6A8C}" srcOrd="0" destOrd="0" presId="urn:microsoft.com/office/officeart/2008/layout/VerticalCurvedList"/>
    <dgm:cxn modelId="{ABC364EB-94E8-4F9F-ABA1-5C959F25F5DB}" srcId="{4E8D4DA7-A3D3-471A-B329-44E9D7F55F62}" destId="{2EB143D5-E780-4785-BE54-88CBCAC2BD54}" srcOrd="2" destOrd="0" parTransId="{65B04796-E235-4EBB-8F2D-AACBF0B1A2F4}" sibTransId="{E78EA155-B348-48F6-93FF-327F770C0BB4}"/>
    <dgm:cxn modelId="{A453B493-9232-49D6-8C8D-8A537AD2AEAA}" type="presParOf" srcId="{4494C116-4072-4E27-9110-312E92CEC385}" destId="{4F27F36A-2DA3-42A9-80A4-585D18B96517}" srcOrd="0" destOrd="0" presId="urn:microsoft.com/office/officeart/2008/layout/VerticalCurvedList"/>
    <dgm:cxn modelId="{88EDA8EF-8079-4D66-93A0-BBA26D468D62}" type="presParOf" srcId="{4F27F36A-2DA3-42A9-80A4-585D18B96517}" destId="{17AF57AF-4405-4985-AB4C-2FEE8A2D9FC2}" srcOrd="0" destOrd="0" presId="urn:microsoft.com/office/officeart/2008/layout/VerticalCurvedList"/>
    <dgm:cxn modelId="{D37ED5F2-A4C3-458F-B607-D6B052E5D542}" type="presParOf" srcId="{17AF57AF-4405-4985-AB4C-2FEE8A2D9FC2}" destId="{185A0356-4E87-45A1-B442-E96F7941F1B8}" srcOrd="0" destOrd="0" presId="urn:microsoft.com/office/officeart/2008/layout/VerticalCurvedList"/>
    <dgm:cxn modelId="{2540BB2F-3794-4302-8D52-F7D89A4C0BF5}" type="presParOf" srcId="{17AF57AF-4405-4985-AB4C-2FEE8A2D9FC2}" destId="{37F2CF2A-0F05-4550-B3F6-6AE8F3C3A8A6}" srcOrd="1" destOrd="0" presId="urn:microsoft.com/office/officeart/2008/layout/VerticalCurvedList"/>
    <dgm:cxn modelId="{5C2F9FCB-537F-4757-AC1D-D3B74FE42E44}" type="presParOf" srcId="{17AF57AF-4405-4985-AB4C-2FEE8A2D9FC2}" destId="{4ABEDB1E-0432-4497-AD55-07C8B6371156}" srcOrd="2" destOrd="0" presId="urn:microsoft.com/office/officeart/2008/layout/VerticalCurvedList"/>
    <dgm:cxn modelId="{7B7DDF96-CDE9-40CA-93D4-66A5CAED5037}" type="presParOf" srcId="{17AF57AF-4405-4985-AB4C-2FEE8A2D9FC2}" destId="{1489E556-3FA4-4E56-92D8-9C7EC97B320E}" srcOrd="3" destOrd="0" presId="urn:microsoft.com/office/officeart/2008/layout/VerticalCurvedList"/>
    <dgm:cxn modelId="{DFAF2098-61E8-4DCD-9E26-40C9F7A93262}" type="presParOf" srcId="{4F27F36A-2DA3-42A9-80A4-585D18B96517}" destId="{8CBB45D0-B7AA-4D48-BF74-47A0783FA4F7}" srcOrd="1" destOrd="0" presId="urn:microsoft.com/office/officeart/2008/layout/VerticalCurvedList"/>
    <dgm:cxn modelId="{5EF3268D-03BB-4F4F-BFF1-95F180A657AC}" type="presParOf" srcId="{4F27F36A-2DA3-42A9-80A4-585D18B96517}" destId="{455C1D34-E3D3-40FF-A818-B3813A4131C0}" srcOrd="2" destOrd="0" presId="urn:microsoft.com/office/officeart/2008/layout/VerticalCurvedList"/>
    <dgm:cxn modelId="{88B0CCB4-F79D-480A-A4BC-BE6B83E9F006}" type="presParOf" srcId="{455C1D34-E3D3-40FF-A818-B3813A4131C0}" destId="{EF828547-ED69-4E8E-952A-760237285F98}" srcOrd="0" destOrd="0" presId="urn:microsoft.com/office/officeart/2008/layout/VerticalCurvedList"/>
    <dgm:cxn modelId="{D1E0AD9F-185B-4C85-BC7D-CAB53F31E7BA}" type="presParOf" srcId="{4F27F36A-2DA3-42A9-80A4-585D18B96517}" destId="{2DD7670E-F2E0-477C-8DFF-ED36D41F378D}" srcOrd="3" destOrd="0" presId="urn:microsoft.com/office/officeart/2008/layout/VerticalCurvedList"/>
    <dgm:cxn modelId="{71F37FF5-1550-4FA7-B5CB-00303CAE36BE}" type="presParOf" srcId="{4F27F36A-2DA3-42A9-80A4-585D18B96517}" destId="{94C8C197-A06F-44AB-90BD-CDFD159BCAEC}" srcOrd="4" destOrd="0" presId="urn:microsoft.com/office/officeart/2008/layout/VerticalCurvedList"/>
    <dgm:cxn modelId="{7C1A4771-DF44-40A1-9C67-9105C762ABD2}" type="presParOf" srcId="{94C8C197-A06F-44AB-90BD-CDFD159BCAEC}" destId="{778CACE7-66BB-41FC-9B87-71899604187F}" srcOrd="0" destOrd="0" presId="urn:microsoft.com/office/officeart/2008/layout/VerticalCurvedList"/>
    <dgm:cxn modelId="{F0B7D31D-41F3-4CE0-98BE-5D688AC63DF8}" type="presParOf" srcId="{4F27F36A-2DA3-42A9-80A4-585D18B96517}" destId="{D90141C4-DE3A-4ECF-9ACB-D60762FB6A8C}" srcOrd="5" destOrd="0" presId="urn:microsoft.com/office/officeart/2008/layout/VerticalCurvedList"/>
    <dgm:cxn modelId="{4809ECB1-463D-4760-9C9E-A26CE1E1B883}" type="presParOf" srcId="{4F27F36A-2DA3-42A9-80A4-585D18B96517}" destId="{B9959160-3712-40FC-88CB-462E47082748}" srcOrd="6" destOrd="0" presId="urn:microsoft.com/office/officeart/2008/layout/VerticalCurvedList"/>
    <dgm:cxn modelId="{FD1CE046-79B2-444E-9324-9D75D322E217}" type="presParOf" srcId="{B9959160-3712-40FC-88CB-462E47082748}" destId="{10FADB38-AE09-4E3E-AD9A-409145B3EFA7}" srcOrd="0" destOrd="0" presId="urn:microsoft.com/office/officeart/2008/layout/VerticalCurvedList"/>
    <dgm:cxn modelId="{23F97C8D-E4EB-4DD6-83C9-C205333B906C}" type="presParOf" srcId="{4F27F36A-2DA3-42A9-80A4-585D18B96517}" destId="{5CE70AFD-A7C6-4339-BD2F-1ABCECA4836C}" srcOrd="7" destOrd="0" presId="urn:microsoft.com/office/officeart/2008/layout/VerticalCurvedList"/>
    <dgm:cxn modelId="{5E666FD1-8A07-43B2-8B64-2B03CF77CE74}" type="presParOf" srcId="{4F27F36A-2DA3-42A9-80A4-585D18B96517}" destId="{45E0FB09-B742-43AB-9033-2AC8B8B1280C}" srcOrd="8" destOrd="0" presId="urn:microsoft.com/office/officeart/2008/layout/VerticalCurvedList"/>
    <dgm:cxn modelId="{E25D8985-3A0F-4620-9A1D-0E940E7D0B44}" type="presParOf" srcId="{45E0FB09-B742-43AB-9033-2AC8B8B1280C}" destId="{1976E978-A675-4E70-BBAB-72F66C465F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2CF2A-0F05-4550-B3F6-6AE8F3C3A8A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B45D0-B7AA-4D48-BF74-47A0783FA4F7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itchFamily="2" charset="0"/>
              <a:cs typeface="NikoshBAN" pitchFamily="2" charset="0"/>
            </a:rPr>
            <a:t>১৯৩৭ খ্রিষ্টাব্দে কলকাতায়</a:t>
          </a:r>
          <a:endParaRPr lang="en-US" sz="1900" kern="1200" dirty="0"/>
        </a:p>
      </dsp:txBody>
      <dsp:txXfrm>
        <a:off x="460128" y="312440"/>
        <a:ext cx="5580684" cy="625205"/>
      </dsp:txXfrm>
    </dsp:sp>
    <dsp:sp modelId="{EF828547-ED69-4E8E-952A-760237285F98}">
      <dsp:nvSpPr>
        <dsp:cNvPr id="0" name=""/>
        <dsp:cNvSpPr/>
      </dsp:nvSpPr>
      <dsp:spPr>
        <a:xfrm>
          <a:off x="72118" y="246457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7670E-F2E0-477C-8DFF-ED36D41F378D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itchFamily="2" charset="0"/>
              <a:cs typeface="NikoshBAN" pitchFamily="2" charset="0"/>
            </a:rPr>
            <a:t>প্রাবন্ধিক,গবেষক,বিশিষ্ট শিক্ষাবিদ</a:t>
          </a:r>
          <a:endParaRPr lang="en-US" sz="1900" kern="1200" dirty="0"/>
        </a:p>
      </dsp:txBody>
      <dsp:txXfrm>
        <a:off x="818573" y="1250411"/>
        <a:ext cx="5222240" cy="625205"/>
      </dsp:txXfrm>
    </dsp:sp>
    <dsp:sp modelId="{778CACE7-66BB-41FC-9B87-71899604187F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141C4-DE3A-4ECF-9ACB-D60762FB6A8C}">
      <dsp:nvSpPr>
        <dsp:cNvPr id="0" name=""/>
        <dsp:cNvSpPr/>
      </dsp:nvSpPr>
      <dsp:spPr>
        <a:xfrm>
          <a:off x="785621" y="2171708"/>
          <a:ext cx="5222240" cy="62520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itchFamily="2" charset="0"/>
              <a:cs typeface="NikoshBAN" pitchFamily="2" charset="0"/>
            </a:rPr>
            <a:t>দাউদ,বাংলা একাডেমী, একুশে পদক পুরষ্কার ইত্যাদি।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785621" y="2171708"/>
        <a:ext cx="5222240" cy="625205"/>
      </dsp:txXfrm>
    </dsp:sp>
    <dsp:sp modelId="{10FADB38-AE09-4E3E-AD9A-409145B3EFA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70AFD-A7C6-4339-BD2F-1ABCECA4836C}">
      <dsp:nvSpPr>
        <dsp:cNvPr id="0" name=""/>
        <dsp:cNvSpPr/>
      </dsp:nvSpPr>
      <dsp:spPr>
        <a:xfrm>
          <a:off x="455161" y="3110761"/>
          <a:ext cx="5580684" cy="6252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itchFamily="2" charset="0"/>
              <a:cs typeface="NikoshBAN" pitchFamily="2" charset="0"/>
            </a:rPr>
            <a:t>মুসলিম মানস ও বাংলা সাহিত্য,মুসলিম বাংলার সাময়িকপত্র ইত্যাদি।</a:t>
          </a:r>
          <a:endParaRPr lang="en-US" sz="1900" kern="1200" dirty="0"/>
        </a:p>
      </dsp:txBody>
      <dsp:txXfrm>
        <a:off x="455161" y="3110761"/>
        <a:ext cx="5580684" cy="625205"/>
      </dsp:txXfrm>
    </dsp:sp>
    <dsp:sp modelId="{1976E978-A675-4E70-BBAB-72F66C465F6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8084F-130A-4D49-AC73-CDC2D0E6DB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255B-687A-49A9-A408-30E4A7B3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255B-687A-49A9-A408-30E4A7B3EB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55B-687A-49A9-A408-30E4A7B3EB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55B-687A-49A9-A408-30E4A7B3EB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55B-687A-49A9-A408-30E4A7B3EB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255B-687A-49A9-A408-30E4A7B3EB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42875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2875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8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C756C69-597A-4E94-93B2-259B32C1D04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38179902-ED07-4D52-BDA0-82E55B13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1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fif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fif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fif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7403"/>
            <a:ext cx="27432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3" y="742950"/>
            <a:ext cx="6966855" cy="4206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16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D8B9DB-90B6-4E90-A8F5-A96955A27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786" y="275662"/>
            <a:ext cx="3723531" cy="296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9284A-7EF1-4BC9-BA99-FD09FAA39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885950"/>
            <a:ext cx="3723530" cy="29696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B61414-CF18-4B58-8175-5D2901249A18}"/>
              </a:ext>
            </a:extLst>
          </p:cNvPr>
          <p:cNvGrpSpPr/>
          <p:nvPr/>
        </p:nvGrpSpPr>
        <p:grpSpPr>
          <a:xfrm>
            <a:off x="1662419" y="217406"/>
            <a:ext cx="1611712" cy="1499467"/>
            <a:chOff x="1662419" y="217406"/>
            <a:chExt cx="1611712" cy="1499467"/>
          </a:xfrm>
        </p:grpSpPr>
        <p:sp>
          <p:nvSpPr>
            <p:cNvPr id="8" name="Down Arrow 3">
              <a:extLst>
                <a:ext uri="{FF2B5EF4-FFF2-40B4-BE49-F238E27FC236}">
                  <a16:creationId xmlns:a16="http://schemas.microsoft.com/office/drawing/2014/main" id="{5528D93B-F648-45E9-95D6-A67667429ADB}"/>
                </a:ext>
              </a:extLst>
            </p:cNvPr>
            <p:cNvSpPr/>
            <p:nvPr/>
          </p:nvSpPr>
          <p:spPr>
            <a:xfrm>
              <a:off x="1662419" y="217406"/>
              <a:ext cx="1611712" cy="1499467"/>
            </a:xfrm>
            <a:prstGeom prst="downArrow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A81C55-6DA5-4803-8D8C-92CBE1F572BA}"/>
                </a:ext>
              </a:extLst>
            </p:cNvPr>
            <p:cNvSpPr txBox="1"/>
            <p:nvPr/>
          </p:nvSpPr>
          <p:spPr>
            <a:xfrm>
              <a:off x="2003378" y="217406"/>
              <a:ext cx="9297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4000" dirty="0" err="1">
                  <a:solidFill>
                    <a:srgbClr val="ED7D31">
                      <a:lumMod val="75000"/>
                    </a:srgbClr>
                  </a:solidFill>
                  <a:latin typeface="NikoshBAN" panose="02000000000000000000" pitchFamily="2" charset="0"/>
                  <a:ea typeface="Noto Serif" panose="02020600060500020200" pitchFamily="18" charset="0"/>
                  <a:cs typeface="NikoshBAN" panose="02000000000000000000" pitchFamily="2" charset="0"/>
                </a:rPr>
                <a:t>সরব</a:t>
              </a:r>
              <a:endParaRPr lang="en-US" sz="40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ea typeface="Noto Serif" panose="02020600060500020200" pitchFamily="18" charset="0"/>
                <a:cs typeface="NikoshBAN" panose="02000000000000000000" pitchFamily="2" charset="0"/>
              </a:endParaRPr>
            </a:p>
            <a:p>
              <a:pPr defTabSz="685800"/>
              <a:r>
                <a:rPr lang="en-US" sz="4000" dirty="0" err="1">
                  <a:solidFill>
                    <a:srgbClr val="ED7D31">
                      <a:lumMod val="75000"/>
                    </a:srgbClr>
                  </a:solidFill>
                  <a:latin typeface="NikoshBAN" panose="02000000000000000000" pitchFamily="2" charset="0"/>
                  <a:ea typeface="Noto Serif" panose="02020600060500020200" pitchFamily="18" charset="0"/>
                  <a:cs typeface="NikoshBAN" panose="02000000000000000000" pitchFamily="2" charset="0"/>
                </a:rPr>
                <a:t>পাঠ</a:t>
              </a:r>
              <a:endParaRPr lang="en-US" sz="40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ea typeface="Noto Serif" panose="02020600060500020200" pitchFamily="18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96D0EF-19C2-4F40-BDEF-E0443D4A30A4}"/>
              </a:ext>
            </a:extLst>
          </p:cNvPr>
          <p:cNvGrpSpPr/>
          <p:nvPr/>
        </p:nvGrpSpPr>
        <p:grpSpPr>
          <a:xfrm>
            <a:off x="5890328" y="3369870"/>
            <a:ext cx="2302446" cy="1441959"/>
            <a:chOff x="5943600" y="3333750"/>
            <a:chExt cx="2302446" cy="1441959"/>
          </a:xfrm>
        </p:grpSpPr>
        <p:sp>
          <p:nvSpPr>
            <p:cNvPr id="10" name="Down Arrow 5">
              <a:extLst>
                <a:ext uri="{FF2B5EF4-FFF2-40B4-BE49-F238E27FC236}">
                  <a16:creationId xmlns:a16="http://schemas.microsoft.com/office/drawing/2014/main" id="{BB71A18E-FE8F-4A12-8344-62A659893806}"/>
                </a:ext>
              </a:extLst>
            </p:cNvPr>
            <p:cNvSpPr/>
            <p:nvPr/>
          </p:nvSpPr>
          <p:spPr>
            <a:xfrm rot="10800000">
              <a:off x="5943600" y="3333750"/>
              <a:ext cx="2302446" cy="1295949"/>
            </a:xfrm>
            <a:prstGeom prst="downArrow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509F1-3733-407C-BD4F-5B19E9368DD9}"/>
                </a:ext>
              </a:extLst>
            </p:cNvPr>
            <p:cNvSpPr txBox="1"/>
            <p:nvPr/>
          </p:nvSpPr>
          <p:spPr>
            <a:xfrm>
              <a:off x="6502765" y="3452270"/>
              <a:ext cx="1184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bn-BD" sz="4000" dirty="0">
                  <a:solidFill>
                    <a:srgbClr val="ED7D31">
                      <a:lumMod val="75000"/>
                    </a:srgb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 </a:t>
              </a:r>
            </a:p>
            <a:p>
              <a:pPr defTabSz="685800"/>
              <a:r>
                <a:rPr lang="bn-BD" sz="4000" dirty="0">
                  <a:solidFill>
                    <a:srgbClr val="ED7D31">
                      <a:lumMod val="75000"/>
                    </a:srgb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পাঠ</a:t>
              </a:r>
              <a:endParaRPr lang="en-US" sz="40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1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6" y="2876551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842011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11" y="2853957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8" y="840993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78" y="840993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25" y="840993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90" y="2864589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/>
          <a:stretch/>
        </p:blipFill>
        <p:spPr>
          <a:xfrm>
            <a:off x="6920021" y="2853957"/>
            <a:ext cx="18288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C2F85-646B-4E4C-BEAD-0568C73C9658}"/>
              </a:ext>
            </a:extLst>
          </p:cNvPr>
          <p:cNvSpPr txBox="1"/>
          <p:nvPr/>
        </p:nvSpPr>
        <p:spPr>
          <a:xfrm>
            <a:off x="321639" y="27747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প্রাচীন বাঙালির সাজসজ্জার দিকে বেশ ঝোঁক ছিল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9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50" y="195348"/>
            <a:ext cx="16192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530" y="205085"/>
            <a:ext cx="161925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সময়- ৩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447675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প্রাচীনযুগের  নারী-পুরুষেরা কি কি পরিধান ও সাজসজ্জা করত তার একটি তালিকা তৈরি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D70443-E4BA-42E0-A745-1C7974E5F1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" y="788670"/>
            <a:ext cx="6339840" cy="356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8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61" y="819150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31" y="845288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0"/>
          <a:stretch/>
        </p:blipFill>
        <p:spPr>
          <a:xfrm>
            <a:off x="348681" y="814936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11" y="802753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4002" r="7769" b="5272"/>
          <a:stretch/>
        </p:blipFill>
        <p:spPr>
          <a:xfrm>
            <a:off x="7303220" y="814936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7" y="2977647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81" y="2977647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2895047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08" y="2970629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15188"/>
          <a:stretch/>
        </p:blipFill>
        <p:spPr>
          <a:xfrm>
            <a:off x="7365384" y="2977647"/>
            <a:ext cx="1371600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35553" y="2290715"/>
            <a:ext cx="189124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কলার পাতায় গরম ভাত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4201" y="2291638"/>
            <a:ext cx="8353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গাওয়া ঘি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8899" y="4413112"/>
            <a:ext cx="6651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শুটকি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5516" y="4413112"/>
            <a:ext cx="42634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দুধ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3217" y="4416795"/>
            <a:ext cx="50532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ডাল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2161" y="4416795"/>
            <a:ext cx="1143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লাউ তরকারি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181" y="4375637"/>
            <a:ext cx="990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বেগুন ভাজা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4188" y="2290715"/>
            <a:ext cx="10696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মৌরলা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1488" y="2290715"/>
            <a:ext cx="914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ইলিশ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6512" y="2300778"/>
            <a:ext cx="10696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নালিতা শাক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B6356-8DBA-4640-976B-3837C6F6A49D}"/>
              </a:ext>
            </a:extLst>
          </p:cNvPr>
          <p:cNvSpPr txBox="1"/>
          <p:nvPr/>
        </p:nvSpPr>
        <p:spPr>
          <a:xfrm>
            <a:off x="408788" y="133350"/>
            <a:ext cx="83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ভাত বাঙ্গালির বহুকালের প্রিয় খাদ্য।সরু সাদা চালের গরম ভাতের কদর সব চাইতে বেশী ছিল বলে মনে 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102025"/>
            <a:ext cx="8686800" cy="2743200"/>
            <a:chOff x="-7691160" y="229601"/>
            <a:chExt cx="23938911" cy="5143500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67" y="229601"/>
              <a:ext cx="7559656" cy="51435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44" r="19824" b="12670"/>
            <a:stretch/>
          </p:blipFill>
          <p:spPr>
            <a:xfrm>
              <a:off x="8688095" y="229601"/>
              <a:ext cx="7559656" cy="51435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73" b="1287"/>
            <a:stretch/>
          </p:blipFill>
          <p:spPr>
            <a:xfrm>
              <a:off x="-7691160" y="229601"/>
              <a:ext cx="7559656" cy="51435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019300" y="209550"/>
            <a:ext cx="51054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প্রাচীনকালে বিভিন্ন অনুষ্ঠানে মাংসের প্রচলন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3701" y="4019550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ছাগলের মাংস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019548"/>
            <a:ext cx="1524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হরিণের মাংস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900" y="401955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পাখির মাংস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02" y="219588"/>
            <a:ext cx="1894703" cy="1817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8525"/>
            <a:ext cx="1894703" cy="1818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>
          <a:xfrm>
            <a:off x="6845102" y="219588"/>
            <a:ext cx="1894703" cy="18187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02" y="218524"/>
            <a:ext cx="1894703" cy="1818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400" y="2114550"/>
            <a:ext cx="3505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ক্ষীর, দই,পায়েস– এসব ছিল বাঙালির নিত্যপ্রিয়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41" y="2659619"/>
            <a:ext cx="1894704" cy="1817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94" y="2694504"/>
            <a:ext cx="1931917" cy="1817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18" y="2695833"/>
            <a:ext cx="1894703" cy="18225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8" y="2648393"/>
            <a:ext cx="1881805" cy="1817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980688" y="4580427"/>
            <a:ext cx="31826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আম- কাঁঠাল, তাল- নারকেল ছিল প্রিয়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2457"/>
          <a:stretch/>
        </p:blipFill>
        <p:spPr>
          <a:xfrm>
            <a:off x="368500" y="364736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61" y="354439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22" y="370506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r="1" b="23119"/>
          <a:stretch/>
        </p:blipFill>
        <p:spPr>
          <a:xfrm>
            <a:off x="5581183" y="354439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4736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5358" y="1828042"/>
            <a:ext cx="71788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খাজা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8821" y="1803417"/>
            <a:ext cx="54944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নাড়ু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2919" y="1803418"/>
            <a:ext cx="71788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4612" y="1807309"/>
            <a:ext cx="104474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পিঠেপুলি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1900" y="1828041"/>
            <a:ext cx="838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বাতাসা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7" y="2866642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83" y="2884654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22" y="2914690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6852"/>
          <a:stretch/>
        </p:blipFill>
        <p:spPr>
          <a:xfrm>
            <a:off x="2106061" y="2884654"/>
            <a:ext cx="1371600" cy="14316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72" y="2884654"/>
            <a:ext cx="13716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781300" y="4401553"/>
            <a:ext cx="3581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মসলা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/>
          <a:stretch/>
        </p:blipFill>
        <p:spPr>
          <a:xfrm>
            <a:off x="365051" y="2724150"/>
            <a:ext cx="2286000" cy="2103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53" y="316230"/>
            <a:ext cx="2286000" cy="2103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20" y="2724150"/>
            <a:ext cx="2286000" cy="2103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" y="316230"/>
            <a:ext cx="2286000" cy="2103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99760" y="1870501"/>
            <a:ext cx="307918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হাজার বছর আগে  মাটির পাত্রে রান্না করা হতো এবং পরিবেশন করা হতো।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4763" y="128885"/>
            <a:ext cx="133447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84" y="787184"/>
            <a:ext cx="1447800" cy="13033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53300" y="144963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সময়-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59" y="4519594"/>
            <a:ext cx="806561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বাঙালিরা গরম ভাতের সাথে কি কি খাবার খেতে পছন্দ করত তার একটি তালিকা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76" y="1269161"/>
            <a:ext cx="532000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প্রাচীন যুগে কিকি মাংস খেতো তার একটি তালিকা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371" y="3961472"/>
            <a:ext cx="806561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      ঘ- দল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64" y="1830008"/>
            <a:ext cx="653175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  খ- দল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24" y="2900302"/>
            <a:ext cx="455055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গ- দল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743446"/>
            <a:ext cx="5316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ক- দল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324" y="2365414"/>
            <a:ext cx="653175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হাজার বছর আগে বাঙালিদের প্রিয় মিষ্টান্ন খাদ্যের তালিকা তৈরি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76" y="3455536"/>
            <a:ext cx="455800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বাঙালিদের কি কি ফল পছন্দ ছিল তালিকা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4478"/>
            <a:ext cx="8229600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উল্লেখ করা;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২।নতুন 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পারা;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৩।বাংলাদেশের 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পুরানো ইতিহাস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সম্পর্কে জানা;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৪।প্রাচীনকালের নারী-পুরুষের 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সম্পর্কে বর্ণনা করতে পারা;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বাঙালিদের প্রিয় খাদ্য সম্পর্কে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বিশ্লেষণ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193596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পর্যালোচনা</a:t>
            </a:r>
          </a:p>
        </p:txBody>
      </p:sp>
    </p:spTree>
    <p:extLst>
      <p:ext uri="{BB962C8B-B14F-4D97-AF65-F5344CB8AC3E}">
        <p14:creationId xmlns:p14="http://schemas.microsoft.com/office/powerpoint/2010/main" val="23178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1" y="2853720"/>
            <a:ext cx="3276600" cy="15696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বাকলিয়া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4" y="2853720"/>
            <a:ext cx="2209796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bn-IN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bn-BD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bn-IN" alt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  <a:r>
              <a:rPr lang="bn-BD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দ্য)</a:t>
            </a:r>
            <a:endParaRPr lang="bn-IN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15EC4-3A70-4222-8D69-E075AC214FC2}"/>
              </a:ext>
            </a:extLst>
          </p:cNvPr>
          <p:cNvGrpSpPr/>
          <p:nvPr/>
        </p:nvGrpSpPr>
        <p:grpSpPr>
          <a:xfrm>
            <a:off x="4434840" y="1200150"/>
            <a:ext cx="274320" cy="2743200"/>
            <a:chOff x="4450080" y="1200150"/>
            <a:chExt cx="274320" cy="27432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450080" y="1504950"/>
              <a:ext cx="0" cy="2133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724400" y="1504950"/>
              <a:ext cx="0" cy="2133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572000" y="1200150"/>
              <a:ext cx="0" cy="2743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6E5ED3-38BB-41AB-B8C0-8CF98B0FBE1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65" y="489883"/>
            <a:ext cx="1968044" cy="2194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6417D2-376C-4059-8940-191EE996A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687" r="5276" b="2778"/>
          <a:stretch/>
        </p:blipFill>
        <p:spPr>
          <a:xfrm>
            <a:off x="6445480" y="489883"/>
            <a:ext cx="1968044" cy="2194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430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57150"/>
            <a:ext cx="10668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42950"/>
            <a:ext cx="42672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প্রাচীনকালে বাঙালির প্রিয় মাছ কি ছিল?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3636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ইলিশ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549256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সেকালের মানুষেরা পায়ে কি পরতো?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339257"/>
            <a:ext cx="533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প্রাচীনকালে বাঙালিরা কোন পাত্রে রান্নাবান্না করতো?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03C2C-0865-4044-BBB7-1EEBF22AE582}"/>
              </a:ext>
            </a:extLst>
          </p:cNvPr>
          <p:cNvSpPr txBox="1"/>
          <p:nvPr/>
        </p:nvSpPr>
        <p:spPr>
          <a:xfrm>
            <a:off x="304800" y="191672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কাঠের খড়ম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70A8C-2B0B-4725-AD6E-FB1A58DBA424}"/>
              </a:ext>
            </a:extLst>
          </p:cNvPr>
          <p:cNvSpPr txBox="1"/>
          <p:nvPr/>
        </p:nvSpPr>
        <p:spPr>
          <a:xfrm>
            <a:off x="304800" y="26838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পাত্রে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655AAB-54F9-4C8D-8E44-A6F41AD2F186}"/>
              </a:ext>
            </a:extLst>
          </p:cNvPr>
          <p:cNvSpPr txBox="1"/>
          <p:nvPr/>
        </p:nvSpPr>
        <p:spPr>
          <a:xfrm>
            <a:off x="304800" y="3013309"/>
            <a:ext cx="4779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বাংলাদেশের ইতিহাস কতো বছরের ইতিহাস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5454A2-5DDB-40CE-B983-DBB70827F279}"/>
              </a:ext>
            </a:extLst>
          </p:cNvPr>
          <p:cNvSpPr txBox="1"/>
          <p:nvPr/>
        </p:nvSpPr>
        <p:spPr>
          <a:xfrm>
            <a:off x="304800" y="3347772"/>
            <a:ext cx="281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আড়াই হাজার বছরের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BB6923-C36B-466C-863E-F98C327D3D8B}"/>
              </a:ext>
            </a:extLst>
          </p:cNvPr>
          <p:cNvSpPr txBox="1"/>
          <p:nvPr/>
        </p:nvSpPr>
        <p:spPr>
          <a:xfrm>
            <a:off x="304800" y="3647039"/>
            <a:ext cx="495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সেকালে শুটকির চল কোন অঞ্চলে জনপ্রিয় ছিল?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F55F5A-DC46-4706-B2E1-36E0C751BA39}"/>
              </a:ext>
            </a:extLst>
          </p:cNvPr>
          <p:cNvSpPr txBox="1"/>
          <p:nvPr/>
        </p:nvSpPr>
        <p:spPr>
          <a:xfrm>
            <a:off x="304800" y="3959182"/>
            <a:ext cx="2060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উত্তরঃদক্ষিণ অঞ্চলে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732630-D774-441D-A4D0-BD25234FD7A3}"/>
              </a:ext>
            </a:extLst>
          </p:cNvPr>
          <p:cNvSpPr txBox="1"/>
          <p:nvPr/>
        </p:nvSpPr>
        <p:spPr>
          <a:xfrm>
            <a:off x="304800" y="42065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৬। সেকালে বিয়ের অনুষ্টানে বা উৎসবে কিসের মাংশ পরিবেশন করতো?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8DFC6D-2529-4434-9202-7E34301C3000}"/>
              </a:ext>
            </a:extLst>
          </p:cNvPr>
          <p:cNvSpPr txBox="1"/>
          <p:nvPr/>
        </p:nvSpPr>
        <p:spPr>
          <a:xfrm>
            <a:off x="304800" y="4505112"/>
            <a:ext cx="213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হরিণের মাংস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3" grpId="0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100" y="133350"/>
            <a:ext cx="14478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"/>
          <a:stretch/>
        </p:blipFill>
        <p:spPr>
          <a:xfrm>
            <a:off x="1246302" y="742950"/>
            <a:ext cx="6651397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2600" y="4466867"/>
            <a:ext cx="56388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মাছে ভাতে বাঙালি – কথাটির অর্থ বিশ্লেষণ করো।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49"/>
            <a:ext cx="9144000" cy="5158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224858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3540972" y="205085"/>
            <a:ext cx="206205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745" y="1499983"/>
            <a:ext cx="7563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রাজা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8455" y="1499983"/>
            <a:ext cx="661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B82D5-A559-48D8-826E-DB141849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0125"/>
            <a:ext cx="2316480" cy="1737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053EAE-F72A-4190-80BB-11B4E7E1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/>
          <a:stretch/>
        </p:blipFill>
        <p:spPr>
          <a:xfrm>
            <a:off x="4796055" y="762365"/>
            <a:ext cx="2316480" cy="1737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A54CEC9-D90C-40DE-80E8-3F3188FFA383}"/>
              </a:ext>
            </a:extLst>
          </p:cNvPr>
          <p:cNvSpPr/>
          <p:nvPr/>
        </p:nvSpPr>
        <p:spPr>
          <a:xfrm>
            <a:off x="2743200" y="1475843"/>
            <a:ext cx="1006687" cy="5715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F22385-4291-4B29-9DC8-C7F9186DCCD6}"/>
              </a:ext>
            </a:extLst>
          </p:cNvPr>
          <p:cNvCxnSpPr>
            <a:cxnSpLocks/>
          </p:cNvCxnSpPr>
          <p:nvPr/>
        </p:nvCxnSpPr>
        <p:spPr>
          <a:xfrm>
            <a:off x="4648200" y="760125"/>
            <a:ext cx="0" cy="4250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B22B13-2FDD-423F-91E4-20935D5F10C0}"/>
              </a:ext>
            </a:extLst>
          </p:cNvPr>
          <p:cNvSpPr txBox="1"/>
          <p:nvPr/>
        </p:nvSpPr>
        <p:spPr>
          <a:xfrm>
            <a:off x="8246558" y="3648431"/>
            <a:ext cx="6395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ডুলি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4D1E94-7A02-423E-8909-ABEBBE6AD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60341"/>
            <a:ext cx="2316479" cy="1737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A8F661-5A72-4B57-AFAB-B794264B5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55" y="2935089"/>
            <a:ext cx="2316480" cy="1737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B03412-AA73-49F3-ACFE-0549A7391EFA}"/>
              </a:ext>
            </a:extLst>
          </p:cNvPr>
          <p:cNvSpPr txBox="1"/>
          <p:nvPr/>
        </p:nvSpPr>
        <p:spPr>
          <a:xfrm>
            <a:off x="3755302" y="3720545"/>
            <a:ext cx="7109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তাগা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3BA392C-72D8-4BFF-9EFA-955ABF80F7D5}"/>
              </a:ext>
            </a:extLst>
          </p:cNvPr>
          <p:cNvSpPr/>
          <p:nvPr/>
        </p:nvSpPr>
        <p:spPr>
          <a:xfrm>
            <a:off x="7192151" y="1499983"/>
            <a:ext cx="1006687" cy="5715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11306F7-E08F-433A-893E-3E727CA58435}"/>
              </a:ext>
            </a:extLst>
          </p:cNvPr>
          <p:cNvSpPr/>
          <p:nvPr/>
        </p:nvSpPr>
        <p:spPr>
          <a:xfrm>
            <a:off x="2671679" y="3708185"/>
            <a:ext cx="1006687" cy="5715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A9D5ACF-323D-41A6-A864-92976D2FE6B6}"/>
              </a:ext>
            </a:extLst>
          </p:cNvPr>
          <p:cNvSpPr/>
          <p:nvPr/>
        </p:nvSpPr>
        <p:spPr>
          <a:xfrm>
            <a:off x="7176203" y="3600151"/>
            <a:ext cx="1006687" cy="5715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310"/>
            <a:ext cx="701040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784051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কতকাল ধরে</a:t>
            </a:r>
          </a:p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আনিসুজ্জামান</a:t>
            </a:r>
          </a:p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পৃষ্ঠা- ৪৮-৪৯</a:t>
            </a:r>
          </a:p>
        </p:txBody>
      </p:sp>
    </p:spTree>
    <p:extLst>
      <p:ext uri="{BB962C8B-B14F-4D97-AF65-F5344CB8AC3E}">
        <p14:creationId xmlns:p14="http://schemas.microsoft.com/office/powerpoint/2010/main" val="316658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2868" y="209550"/>
            <a:ext cx="129826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68" y="86359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পাঠ থেকে শিক্ষার্থীরা...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448366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উল্লেখ করতে পারবে;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২।নতুন </a:t>
            </a:r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পারবে;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।প্রাচীনকালের নারী-পুরুষের </a:t>
            </a:r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সম্পর্কে বর্ণনা করতে পারবে;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বাঙালিদের প্রিয় খাদ্য সম্পর্কে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বিশ্লেষণ করতে পারবে;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সাজসজ্জার দিকে বেশ ঝোঁক ছিল প্রাচীন বাঙালির’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DFF5E-BC57-4174-9327-A0FBC2B55BAD}"/>
              </a:ext>
            </a:extLst>
          </p:cNvPr>
          <p:cNvSpPr txBox="1"/>
          <p:nvPr/>
        </p:nvSpPr>
        <p:spPr>
          <a:xfrm>
            <a:off x="3304717" y="20955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DB3F52B-EC72-4280-9985-F32FBC903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459681"/>
              </p:ext>
            </p:extLst>
          </p:nvPr>
        </p:nvGraphicFramePr>
        <p:xfrm>
          <a:off x="2592856" y="869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52F2DB0-4EC8-4E11-9111-7B21463937BB}"/>
              </a:ext>
            </a:extLst>
          </p:cNvPr>
          <p:cNvGrpSpPr/>
          <p:nvPr/>
        </p:nvGrpSpPr>
        <p:grpSpPr>
          <a:xfrm>
            <a:off x="2654358" y="1296938"/>
            <a:ext cx="1249326" cy="3196428"/>
            <a:chOff x="2664991" y="1296938"/>
            <a:chExt cx="1249326" cy="3196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328701-4609-4F62-A13F-0C32CF8F62D9}"/>
                </a:ext>
              </a:extLst>
            </p:cNvPr>
            <p:cNvSpPr txBox="1"/>
            <p:nvPr/>
          </p:nvSpPr>
          <p:spPr>
            <a:xfrm>
              <a:off x="2756254" y="129693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643A88-63A8-460D-A0D9-DA553983C568}"/>
                </a:ext>
              </a:extLst>
            </p:cNvPr>
            <p:cNvSpPr txBox="1"/>
            <p:nvPr/>
          </p:nvSpPr>
          <p:spPr>
            <a:xfrm>
              <a:off x="2999917" y="228154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BA9959-5C43-4BBD-AA8C-661A5E6E0ED6}"/>
                </a:ext>
              </a:extLst>
            </p:cNvPr>
            <p:cNvSpPr txBox="1"/>
            <p:nvPr/>
          </p:nvSpPr>
          <p:spPr>
            <a:xfrm>
              <a:off x="3190417" y="314961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গ্রন্থ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096381-157A-455B-940F-DED0B57F9A8F}"/>
                </a:ext>
              </a:extLst>
            </p:cNvPr>
            <p:cNvSpPr txBox="1"/>
            <p:nvPr/>
          </p:nvSpPr>
          <p:spPr>
            <a:xfrm>
              <a:off x="2664991" y="4093256"/>
              <a:ext cx="792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পুরষ্কার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6797097-4F28-4C70-A063-3934BC28B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2394"/>
            <a:ext cx="2158978" cy="17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50EEB-E3AB-42ED-BB47-98F541C28125}"/>
              </a:ext>
            </a:extLst>
          </p:cNvPr>
          <p:cNvSpPr txBox="1"/>
          <p:nvPr/>
        </p:nvSpPr>
        <p:spPr>
          <a:xfrm>
            <a:off x="165089" y="3411253"/>
            <a:ext cx="2438400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আনিসুজ্জামান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209550"/>
            <a:ext cx="12954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bn-BD" sz="2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349175"/>
            <a:ext cx="64008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লেখক আনিসুজ্জামানের উল্লেখযোগ্য গ্রন্থগুলো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33450"/>
            <a:ext cx="5486400" cy="3276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79758" y="209549"/>
            <a:ext cx="1600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সময়-৩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4152900" y="140529"/>
            <a:ext cx="8001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01" y="2115205"/>
            <a:ext cx="1828800" cy="12801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01" y="598683"/>
            <a:ext cx="1828800" cy="12801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5994" y="1047543"/>
            <a:ext cx="9989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ঘোড়াচূড়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4300" y="1047543"/>
            <a:ext cx="1828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এক ধরনের খোপা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993" y="2353576"/>
            <a:ext cx="8465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তারঙ্গ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4300" y="2353576"/>
            <a:ext cx="28575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কানে পরার দুল বা অলংকার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035CC-55DD-4A0F-ABCB-97E601660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01" y="3631727"/>
            <a:ext cx="1828799" cy="1280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02DAFF-8CDB-4840-AA55-A808058437A7}"/>
              </a:ext>
            </a:extLst>
          </p:cNvPr>
          <p:cNvSpPr txBox="1"/>
          <p:nvPr/>
        </p:nvSpPr>
        <p:spPr>
          <a:xfrm>
            <a:off x="553593" y="3959049"/>
            <a:ext cx="11513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সুবর্ণকুন্ডল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10FDF-2DA8-4489-B596-25750C175708}"/>
              </a:ext>
            </a:extLst>
          </p:cNvPr>
          <p:cNvSpPr txBox="1"/>
          <p:nvPr/>
        </p:nvSpPr>
        <p:spPr>
          <a:xfrm>
            <a:off x="3924300" y="3943350"/>
            <a:ext cx="386715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সোনা দিয়ে তৈরি মোটা চুড়ির অলংকার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9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57" y="823616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1915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6484" l="23926" r="80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7" y="823616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>
          <a:xfrm>
            <a:off x="2452724" y="857748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7" y="2875222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60159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57" y="2781301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7200" y="15022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হাজার বছর আগে বাঙালির পোশাক-পরিচ্ছদ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BB5CC-E518-4696-B886-92B658EA84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08" y="2854400"/>
            <a:ext cx="182880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79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497</Words>
  <Application>Microsoft Office PowerPoint</Application>
  <PresentationFormat>On-screen Show (16:9)</PresentationFormat>
  <Paragraphs>112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Jannatul Ferdous Maliha</cp:lastModifiedBy>
  <cp:revision>164</cp:revision>
  <dcterms:created xsi:type="dcterms:W3CDTF">2020-11-25T12:21:53Z</dcterms:created>
  <dcterms:modified xsi:type="dcterms:W3CDTF">2021-02-17T05:45:51Z</dcterms:modified>
</cp:coreProperties>
</file>