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57" r:id="rId3"/>
    <p:sldId id="258" r:id="rId4"/>
    <p:sldId id="272" r:id="rId5"/>
    <p:sldId id="259" r:id="rId6"/>
    <p:sldId id="260" r:id="rId7"/>
    <p:sldId id="285" r:id="rId8"/>
    <p:sldId id="273" r:id="rId9"/>
    <p:sldId id="286" r:id="rId10"/>
    <p:sldId id="282" r:id="rId11"/>
    <p:sldId id="262" r:id="rId12"/>
    <p:sldId id="284" r:id="rId13"/>
    <p:sldId id="277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1" autoAdjust="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8D41-BAA5-4636-B25B-FB8487543C0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A46C-65BF-42BA-97DF-5F2CEC60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A46C-65BF-42BA-97DF-5F2CEC609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A46C-65BF-42BA-97DF-5F2CEC6091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6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6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9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4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6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gersnapsxoxo.com/2018/04/the-joy-of-grocery-shopping-big-bazaar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grocery-pn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Healthy_eating_habits/The_Truth_Behind_Carbohydrat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wcouch/339331301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cp92UYQf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oodengineeringmag.com/articles/97466-clemson-researchers-working-on-packaging-that-detects-food-spoilage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FC000"/>
            </a:gs>
            <a:gs pos="24000">
              <a:srgbClr val="4FB7A7"/>
            </a:gs>
            <a:gs pos="0">
              <a:srgbClr val="00B0F0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F6C6A-F570-4122-A8C8-3E21CB080E4D}"/>
              </a:ext>
            </a:extLst>
          </p:cNvPr>
          <p:cNvSpPr/>
          <p:nvPr/>
        </p:nvSpPr>
        <p:spPr>
          <a:xfrm>
            <a:off x="1447800" y="228600"/>
            <a:ext cx="586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2A51A-2259-4C8B-A020-899FD9502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400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98000"/>
                <a:lumMod val="100000"/>
              </a:schemeClr>
            </a:gs>
            <a:gs pos="100000">
              <a:schemeClr val="accent5">
                <a:shade val="88000"/>
                <a:lumMod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0338A-DAA7-418C-8CD7-076DA2DA3990}"/>
              </a:ext>
            </a:extLst>
          </p:cNvPr>
          <p:cNvSpPr/>
          <p:nvPr/>
        </p:nvSpPr>
        <p:spPr>
          <a:xfrm>
            <a:off x="2197491" y="16565"/>
            <a:ext cx="4025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57E61-9799-453D-BC86-AE7E9B74E326}"/>
              </a:ext>
            </a:extLst>
          </p:cNvPr>
          <p:cNvSpPr/>
          <p:nvPr/>
        </p:nvSpPr>
        <p:spPr>
          <a:xfrm>
            <a:off x="1253951" y="1219200"/>
            <a:ext cx="6345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কাকে বলে?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65792-A3C9-4F69-B64C-488F1E82CA20}"/>
              </a:ext>
            </a:extLst>
          </p:cNvPr>
          <p:cNvSpPr/>
          <p:nvPr/>
        </p:nvSpPr>
        <p:spPr>
          <a:xfrm>
            <a:off x="872952" y="2590800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bn-BD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879D7-9D20-4120-8111-83E5BA2FA4EC}"/>
              </a:ext>
            </a:extLst>
          </p:cNvPr>
          <p:cNvSpPr/>
          <p:nvPr/>
        </p:nvSpPr>
        <p:spPr>
          <a:xfrm>
            <a:off x="304800" y="3505200"/>
            <a:ext cx="86100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ক্রয় মূলেরচেয়ে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 মূল্যে বিক্রয় করলে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তাকে ক্ষতি বলে।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26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34DAC5-6871-4AE3-8DCD-02A19BAE0EA8}"/>
              </a:ext>
            </a:extLst>
          </p:cNvPr>
          <p:cNvSpPr/>
          <p:nvPr/>
        </p:nvSpPr>
        <p:spPr>
          <a:xfrm>
            <a:off x="2438400" y="228600"/>
            <a:ext cx="4919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63C01-0BC0-4B22-9363-890C142322DE}"/>
              </a:ext>
            </a:extLst>
          </p:cNvPr>
          <p:cNvSpPr/>
          <p:nvPr/>
        </p:nvSpPr>
        <p:spPr>
          <a:xfrm>
            <a:off x="381000" y="2590800"/>
            <a:ext cx="82894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এক জন লোক ৫০ টাকায় কিছু কলা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এবং ৬০ টাকায় কিছু লেবু ক্রয় করে সব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গুলো ফল ১৫০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টাকায় বিক্রয় করলে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কত লাভ বা ক্ষতি হবে?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3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2C8B8F"/>
            </a:gs>
            <a:gs pos="50000">
              <a:srgbClr val="1D829F"/>
            </a:gs>
            <a:gs pos="90000">
              <a:srgbClr val="0070C0"/>
            </a:gs>
            <a:gs pos="11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5F87EB-FAA1-44D6-A89E-D6736DCC5AED}"/>
              </a:ext>
            </a:extLst>
          </p:cNvPr>
          <p:cNvSpPr/>
          <p:nvPr/>
        </p:nvSpPr>
        <p:spPr>
          <a:xfrm>
            <a:off x="3886200" y="16565"/>
            <a:ext cx="263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039BE-3BDE-4542-8FB4-E02F4386E163}"/>
              </a:ext>
            </a:extLst>
          </p:cNvPr>
          <p:cNvSpPr/>
          <p:nvPr/>
        </p:nvSpPr>
        <p:spPr>
          <a:xfrm>
            <a:off x="274055" y="1219200"/>
            <a:ext cx="8675773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মোট ক্রয়মূল্য = (৫০+৬০) টাকা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 ১১০ টাকা</a:t>
            </a:r>
            <a:r>
              <a:rPr lang="en-US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  <a:p>
            <a:pPr algn="ctr"/>
            <a:r>
              <a:rPr lang="bn-BD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মোট বিক্রয়মূল্য = ১৫০ টাকা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লাভ = (১৫০-১১০) টাকা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 ৪০ টাকা</a:t>
            </a:r>
            <a:endParaRPr lang="en-US" sz="3600" b="0" cap="none" spc="0" dirty="0">
              <a:ln w="0"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উত্তর = ৪০টাকা </a:t>
            </a:r>
            <a:endParaRPr lang="en-US" sz="3600" b="0" cap="none" spc="0" dirty="0">
              <a:ln w="0"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550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83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153400" cy="3048000"/>
          </a:xfrm>
          <a:gradFill>
            <a:gsLst>
              <a:gs pos="0">
                <a:srgbClr val="00B050"/>
              </a:gs>
              <a:gs pos="100000">
                <a:schemeClr val="accent2">
                  <a:shade val="88000"/>
                  <a:lumMod val="8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লোক ১৫ টাকা দরে ১০ কেজি এবং ২২ টাকা দরে ১৫ কেজি ধান কিনে সবগুলো ধান ২০ টাকা দরে বিক্রি করেন। এতে তার কত 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ক্ষতি হবে?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F4A4CB-27CA-46A1-812F-5289FD502DE7}"/>
              </a:ext>
            </a:extLst>
          </p:cNvPr>
          <p:cNvSpPr/>
          <p:nvPr/>
        </p:nvSpPr>
        <p:spPr>
          <a:xfrm>
            <a:off x="2667000" y="304800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8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9AB430"/>
            </a:gs>
            <a:gs pos="50000">
              <a:srgbClr val="BCCD20"/>
            </a:gs>
            <a:gs pos="0">
              <a:srgbClr val="FFFF00"/>
            </a:gs>
            <a:gs pos="27000">
              <a:srgbClr val="4DB290"/>
            </a:gs>
            <a:gs pos="94000">
              <a:srgbClr val="00B0F0"/>
            </a:gs>
            <a:gs pos="1000">
              <a:schemeClr val="accent4">
                <a:shade val="88000"/>
                <a:lumMod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C4411-23A9-40A5-8DAA-85B764258481}"/>
              </a:ext>
            </a:extLst>
          </p:cNvPr>
          <p:cNvSpPr/>
          <p:nvPr/>
        </p:nvSpPr>
        <p:spPr>
          <a:xfrm>
            <a:off x="3581400" y="381000"/>
            <a:ext cx="2337499" cy="923330"/>
          </a:xfrm>
          <a:prstGeom prst="rect">
            <a:avLst/>
          </a:prstGeom>
          <a:gradFill>
            <a:gsLst>
              <a:gs pos="0">
                <a:schemeClr val="accent4">
                  <a:tint val="98000"/>
                  <a:lumMod val="100000"/>
                </a:schemeClr>
              </a:gs>
              <a:gs pos="100000">
                <a:schemeClr val="accent4">
                  <a:shade val="88000"/>
                  <a:lumMod val="88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F4623-7899-4770-9F13-D12D9D51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062"/>
            <a:ext cx="9144000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98A82-46DD-41B1-A50B-5DF5706687E5}"/>
              </a:ext>
            </a:extLst>
          </p:cNvPr>
          <p:cNvSpPr/>
          <p:nvPr/>
        </p:nvSpPr>
        <p:spPr>
          <a:xfrm>
            <a:off x="2133600" y="152400"/>
            <a:ext cx="547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AB5BC-31C7-4C56-A9A4-79D63E5AE140}"/>
              </a:ext>
            </a:extLst>
          </p:cNvPr>
          <p:cNvSpPr/>
          <p:nvPr/>
        </p:nvSpPr>
        <p:spPr>
          <a:xfrm>
            <a:off x="-6626" y="1905000"/>
            <a:ext cx="47564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মোঃ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আব্দুল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কাদের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সুমন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  <a:p>
            <a:pPr algn="ctr"/>
            <a:r>
              <a:rPr lang="bn-BD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 </a:t>
            </a:r>
          </a:p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রোটারী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স্কুল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খুলনা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99373-FFA3-4DAB-A443-5ECB259CD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419600" cy="58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9CC73D-7AAD-411A-9781-8C24FC7F5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724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213A38-E18C-43D2-AE2F-46B7FA247E07}"/>
              </a:ext>
            </a:extLst>
          </p:cNvPr>
          <p:cNvSpPr/>
          <p:nvPr/>
        </p:nvSpPr>
        <p:spPr>
          <a:xfrm>
            <a:off x="2514600" y="228600"/>
            <a:ext cx="4509569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D2441-B269-4D82-AD39-639A805D3CFB}"/>
              </a:ext>
            </a:extLst>
          </p:cNvPr>
          <p:cNvSpPr/>
          <p:nvPr/>
        </p:nvSpPr>
        <p:spPr>
          <a:xfrm>
            <a:off x="685800" y="2438400"/>
            <a:ext cx="789350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	৭ম  </a:t>
            </a: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	গণিত</a:t>
            </a: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৮ম(সমানুপাত ও লাভ-ক্ষতি)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 	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 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8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74F28-18A0-4A8F-B2BC-C3EC0908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7348" y="0"/>
            <a:ext cx="43434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0B4EDC-3CD4-40E2-8440-1AC1FB0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200" y="1828800"/>
            <a:ext cx="4648200" cy="2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97500">
              <a:srgbClr val="B54A4F"/>
            </a:gs>
            <a:gs pos="95000">
              <a:srgbClr val="9B5966"/>
            </a:gs>
            <a:gs pos="20000">
              <a:srgbClr val="677694"/>
            </a:gs>
            <a:gs pos="80000">
              <a:srgbClr val="00B0F0"/>
            </a:gs>
            <a:gs pos="41000">
              <a:schemeClr val="accent2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12C1B-A50C-4EBC-8375-8C0ED505A812}"/>
              </a:ext>
            </a:extLst>
          </p:cNvPr>
          <p:cNvSpPr/>
          <p:nvPr/>
        </p:nvSpPr>
        <p:spPr>
          <a:xfrm>
            <a:off x="2514600" y="533400"/>
            <a:ext cx="4910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283EE-A297-4512-B785-A9BBC6CF56D0}"/>
              </a:ext>
            </a:extLst>
          </p:cNvPr>
          <p:cNvSpPr/>
          <p:nvPr/>
        </p:nvSpPr>
        <p:spPr>
          <a:xfrm>
            <a:off x="2286000" y="3048000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22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590800"/>
            <a:ext cx="8610600" cy="36576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শতকরায় নির্ণয় করতে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669C7-865C-4732-86F0-895AAEA10234}"/>
              </a:ext>
            </a:extLst>
          </p:cNvPr>
          <p:cNvSpPr/>
          <p:nvPr/>
        </p:nvSpPr>
        <p:spPr>
          <a:xfrm>
            <a:off x="3581400" y="228600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4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385799-F4FF-4A96-BCA7-F5FB9E142948}"/>
              </a:ext>
            </a:extLst>
          </p:cNvPr>
          <p:cNvSpPr/>
          <p:nvPr/>
        </p:nvSpPr>
        <p:spPr>
          <a:xfrm>
            <a:off x="1981200" y="381000"/>
            <a:ext cx="609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 লক্ষ্য কর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A2CF7-635E-4FDA-ACE9-0A613C481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219200"/>
            <a:ext cx="4423488" cy="563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BB829-451E-4CE7-AC62-DE36D15B8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1219200"/>
            <a:ext cx="4572000" cy="563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28631F-3C5A-463D-B64E-ADFA008DB978}"/>
              </a:ext>
            </a:extLst>
          </p:cNvPr>
          <p:cNvSpPr txBox="1"/>
          <p:nvPr/>
        </p:nvSpPr>
        <p:spPr>
          <a:xfrm>
            <a:off x="-2895600" y="1074717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wcouch/33933130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1468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15FEEC-8BF5-4283-B7BC-A30C2CE90BF5}"/>
              </a:ext>
            </a:extLst>
          </p:cNvPr>
          <p:cNvSpPr/>
          <p:nvPr/>
        </p:nvSpPr>
        <p:spPr>
          <a:xfrm>
            <a:off x="3276600" y="228600"/>
            <a:ext cx="390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AE20D8-040A-48EF-AF1E-A1C27C9589D0}"/>
              </a:ext>
            </a:extLst>
          </p:cNvPr>
          <p:cNvSpPr/>
          <p:nvPr/>
        </p:nvSpPr>
        <p:spPr>
          <a:xfrm>
            <a:off x="339551" y="1524000"/>
            <a:ext cx="607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কাকে বলে?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2C79B-2109-4259-B11E-2B0C991FBBD7}"/>
              </a:ext>
            </a:extLst>
          </p:cNvPr>
          <p:cNvSpPr/>
          <p:nvPr/>
        </p:nvSpPr>
        <p:spPr>
          <a:xfrm>
            <a:off x="720552" y="266700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bn-BD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C70B4-A885-4B19-8CA9-3DE83544CDDD}"/>
              </a:ext>
            </a:extLst>
          </p:cNvPr>
          <p:cNvSpPr/>
          <p:nvPr/>
        </p:nvSpPr>
        <p:spPr>
          <a:xfrm>
            <a:off x="990600" y="3657600"/>
            <a:ext cx="7359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ক্রয় মূল্যের চেয়ে  বেশি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মূল্যে বিক্রয় করলে যে অতিরিক্ত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 পাওয়া যায় তাকে লাভ বলে ।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60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63C8B-1EF1-46DE-92D9-DD94B6D1D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5265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49672-CC45-4EB0-9216-34DED3F60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619250"/>
            <a:ext cx="4648200" cy="5238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1A8B19-93FD-46A4-82A8-31212D29F45B}"/>
              </a:ext>
            </a:extLst>
          </p:cNvPr>
          <p:cNvSpPr/>
          <p:nvPr/>
        </p:nvSpPr>
        <p:spPr>
          <a:xfrm>
            <a:off x="1905000" y="228600"/>
            <a:ext cx="572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236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2003</TotalTime>
  <Words>223</Words>
  <Application>Microsoft Office PowerPoint</Application>
  <PresentationFormat>On-screen Show (4:3)</PresentationFormat>
  <Paragraphs>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Kader Suman</cp:lastModifiedBy>
  <cp:revision>263</cp:revision>
  <dcterms:created xsi:type="dcterms:W3CDTF">2006-08-16T00:00:00Z</dcterms:created>
  <dcterms:modified xsi:type="dcterms:W3CDTF">2021-02-16T18:35:28Z</dcterms:modified>
</cp:coreProperties>
</file>