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 id="265" r:id="rId10"/>
    <p:sldId id="267" r:id="rId11"/>
    <p:sldId id="268" r:id="rId12"/>
    <p:sldId id="266" r:id="rId13"/>
    <p:sldId id="269" r:id="rId14"/>
    <p:sldId id="271" r:id="rId15"/>
    <p:sldId id="270" r:id="rId16"/>
    <p:sldId id="276" r:id="rId17"/>
    <p:sldId id="277" r:id="rId18"/>
    <p:sldId id="272" r:id="rId19"/>
    <p:sldId id="275"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1B180-30EB-48FC-8BFA-229B0264D74F}" type="datetimeFigureOut">
              <a:rPr lang="en-US" smtClean="0"/>
              <a:pPr/>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7AC4C-F32B-4F69-9CA6-4A766024F2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1B180-30EB-48FC-8BFA-229B0264D74F}" type="datetimeFigureOut">
              <a:rPr lang="en-US" smtClean="0"/>
              <a:pPr/>
              <a:t>10/31/2020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7AC4C-F32B-4F69-9CA6-4A766024F2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hyperlink" Target="mailto:shakhawath747@gamil.com"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bn-IN" smtClean="0"/>
              <a:t>আজকের ক্লাসে সবাইকে </a:t>
            </a:r>
            <a:endParaRPr lang="en-US" dirty="0"/>
          </a:p>
        </p:txBody>
      </p:sp>
      <p:sp>
        <p:nvSpPr>
          <p:cNvPr id="18" name="Content Placeholder 17"/>
          <p:cNvSpPr>
            <a:spLocks noGrp="1"/>
          </p:cNvSpPr>
          <p:nvPr>
            <p:ph idx="1"/>
          </p:nvPr>
        </p:nvSpPr>
        <p:spPr/>
        <p:txBody>
          <a:bodyPr/>
          <a:lstStyle/>
          <a:p>
            <a:endParaRPr lang="en-US"/>
          </a:p>
        </p:txBody>
      </p:sp>
      <p:sp>
        <p:nvSpPr>
          <p:cNvPr id="4" name="Rectangle 3"/>
          <p:cNvSpPr/>
          <p:nvPr/>
        </p:nvSpPr>
        <p:spPr>
          <a:xfrm>
            <a:off x="0" y="1371600"/>
            <a:ext cx="9144000" cy="5486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9" name="Picture 5" descr="C:\Users\sagor khan\Downloads\a121.png"/>
          <p:cNvPicPr>
            <a:picLocks noChangeAspect="1" noChangeArrowheads="1"/>
          </p:cNvPicPr>
          <p:nvPr/>
        </p:nvPicPr>
        <p:blipFill>
          <a:blip r:embed="rId2"/>
          <a:srcRect/>
          <a:stretch>
            <a:fillRect/>
          </a:stretch>
        </p:blipFill>
        <p:spPr bwMode="auto">
          <a:xfrm>
            <a:off x="0" y="1371601"/>
            <a:ext cx="9143999" cy="548640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1030" name="Picture 6" descr="C:\Users\sagor khan\Downloads\a112.jpg"/>
          <p:cNvPicPr>
            <a:picLocks noChangeAspect="1" noChangeArrowheads="1"/>
          </p:cNvPicPr>
          <p:nvPr/>
        </p:nvPicPr>
        <p:blipFill>
          <a:blip r:embed="rId3"/>
          <a:srcRect/>
          <a:stretch>
            <a:fillRect/>
          </a:stretch>
        </p:blipFill>
        <p:spPr bwMode="auto">
          <a:xfrm>
            <a:off x="304800" y="1371600"/>
            <a:ext cx="2590800" cy="2695575"/>
          </a:xfrm>
          <a:prstGeom prst="rect">
            <a:avLst/>
          </a:prstGeom>
          <a:ln w="88900" cap="sq" cmpd="thickThin">
            <a:solidFill>
              <a:srgbClr val="FF0000"/>
            </a:solidFill>
            <a:prstDash val="solid"/>
            <a:miter lim="800000"/>
          </a:ln>
          <a:effectLst>
            <a:innerShdw blurRad="76200">
              <a:srgbClr val="000000"/>
            </a:innerShdw>
          </a:effectLst>
        </p:spPr>
      </p:pic>
      <p:pic>
        <p:nvPicPr>
          <p:cNvPr id="1031" name="Picture 7" descr="C:\Users\sagor khan\Downloads\a112.jpg"/>
          <p:cNvPicPr>
            <a:picLocks noChangeAspect="1" noChangeArrowheads="1"/>
          </p:cNvPicPr>
          <p:nvPr/>
        </p:nvPicPr>
        <p:blipFill>
          <a:blip r:embed="rId3"/>
          <a:srcRect/>
          <a:stretch>
            <a:fillRect/>
          </a:stretch>
        </p:blipFill>
        <p:spPr bwMode="auto">
          <a:xfrm>
            <a:off x="1752600" y="4114800"/>
            <a:ext cx="2438400" cy="2466975"/>
          </a:xfrm>
          <a:prstGeom prst="rect">
            <a:avLst/>
          </a:prstGeom>
          <a:ln w="88900" cap="sq" cmpd="thickThin">
            <a:solidFill>
              <a:srgbClr val="FF0000"/>
            </a:solidFill>
            <a:prstDash val="solid"/>
            <a:miter lim="800000"/>
          </a:ln>
          <a:effectLst>
            <a:innerShdw blurRad="76200">
              <a:srgbClr val="000000"/>
            </a:innerShdw>
          </a:effectLst>
        </p:spPr>
      </p:pic>
      <p:pic>
        <p:nvPicPr>
          <p:cNvPr id="1032" name="Picture 8" descr="C:\Users\sagor khan\Downloads\a112.jpg"/>
          <p:cNvPicPr>
            <a:picLocks noChangeAspect="1" noChangeArrowheads="1"/>
          </p:cNvPicPr>
          <p:nvPr/>
        </p:nvPicPr>
        <p:blipFill>
          <a:blip r:embed="rId3"/>
          <a:srcRect/>
          <a:stretch>
            <a:fillRect/>
          </a:stretch>
        </p:blipFill>
        <p:spPr bwMode="auto">
          <a:xfrm>
            <a:off x="6705600" y="1447800"/>
            <a:ext cx="2438400" cy="2466975"/>
          </a:xfrm>
          <a:prstGeom prst="rect">
            <a:avLst/>
          </a:prstGeom>
          <a:ln w="88900" cap="sq" cmpd="thickThin">
            <a:solidFill>
              <a:srgbClr val="FF0000"/>
            </a:solidFill>
            <a:prstDash val="solid"/>
            <a:miter lim="800000"/>
          </a:ln>
          <a:effectLst>
            <a:innerShdw blurRad="76200">
              <a:srgbClr val="000000"/>
            </a:innerShdw>
          </a:effectLst>
        </p:spPr>
      </p:pic>
      <p:pic>
        <p:nvPicPr>
          <p:cNvPr id="1033" name="Picture 9" descr="C:\Users\sagor khan\Downloads\a112.jpg"/>
          <p:cNvPicPr>
            <a:picLocks noChangeAspect="1" noChangeArrowheads="1"/>
          </p:cNvPicPr>
          <p:nvPr/>
        </p:nvPicPr>
        <p:blipFill>
          <a:blip r:embed="rId3"/>
          <a:srcRect/>
          <a:stretch>
            <a:fillRect/>
          </a:stretch>
        </p:blipFill>
        <p:spPr bwMode="auto">
          <a:xfrm>
            <a:off x="4191000" y="2514600"/>
            <a:ext cx="2438400" cy="2466975"/>
          </a:xfrm>
          <a:prstGeom prst="rect">
            <a:avLst/>
          </a:prstGeom>
          <a:ln w="88900" cap="sq" cmpd="thickThin">
            <a:solidFill>
              <a:srgbClr val="FF0000"/>
            </a:solidFill>
            <a:prstDash val="solid"/>
            <a:miter lim="800000"/>
          </a:ln>
          <a:effectLst>
            <a:innerShdw blurRad="76200">
              <a:srgbClr val="000000"/>
            </a:innerShdw>
          </a:effectLst>
        </p:spPr>
      </p:pic>
      <p:sp>
        <p:nvSpPr>
          <p:cNvPr id="13" name="TextBox 12"/>
          <p:cNvSpPr txBox="1"/>
          <p:nvPr/>
        </p:nvSpPr>
        <p:spPr>
          <a:xfrm>
            <a:off x="762000" y="3048000"/>
            <a:ext cx="1524000" cy="923330"/>
          </a:xfrm>
          <a:prstGeom prst="rect">
            <a:avLst/>
          </a:prstGeom>
          <a:noFill/>
        </p:spPr>
        <p:txBody>
          <a:bodyPr wrap="square" rtlCol="0">
            <a:spAutoFit/>
          </a:bodyPr>
          <a:lstStyle/>
          <a:p>
            <a:r>
              <a:rPr lang="bn-IN" sz="5400" dirty="0" smtClean="0">
                <a:solidFill>
                  <a:srgbClr val="FFFF00"/>
                </a:solidFill>
              </a:rPr>
              <a:t>স্বা</a:t>
            </a:r>
            <a:endParaRPr lang="en-US" sz="5400" dirty="0">
              <a:solidFill>
                <a:srgbClr val="FFFF00"/>
              </a:solidFill>
            </a:endParaRPr>
          </a:p>
        </p:txBody>
      </p:sp>
      <p:sp>
        <p:nvSpPr>
          <p:cNvPr id="14" name="TextBox 13"/>
          <p:cNvSpPr txBox="1"/>
          <p:nvPr/>
        </p:nvSpPr>
        <p:spPr>
          <a:xfrm>
            <a:off x="2209800" y="5562600"/>
            <a:ext cx="1371600" cy="923330"/>
          </a:xfrm>
          <a:prstGeom prst="rect">
            <a:avLst/>
          </a:prstGeom>
          <a:noFill/>
        </p:spPr>
        <p:txBody>
          <a:bodyPr wrap="square" rtlCol="0">
            <a:spAutoFit/>
          </a:bodyPr>
          <a:lstStyle/>
          <a:p>
            <a:r>
              <a:rPr lang="bn-IN" sz="5400" dirty="0" smtClean="0">
                <a:solidFill>
                  <a:srgbClr val="FFFF00"/>
                </a:solidFill>
              </a:rPr>
              <a:t>গ </a:t>
            </a:r>
            <a:endParaRPr lang="en-US" sz="5400" dirty="0">
              <a:solidFill>
                <a:srgbClr val="FFFF00"/>
              </a:solidFill>
            </a:endParaRPr>
          </a:p>
        </p:txBody>
      </p:sp>
      <p:sp>
        <p:nvSpPr>
          <p:cNvPr id="15" name="TextBox 14"/>
          <p:cNvSpPr txBox="1"/>
          <p:nvPr/>
        </p:nvSpPr>
        <p:spPr>
          <a:xfrm>
            <a:off x="4572000" y="4114800"/>
            <a:ext cx="2133600" cy="923330"/>
          </a:xfrm>
          <a:prstGeom prst="rect">
            <a:avLst/>
          </a:prstGeom>
          <a:noFill/>
        </p:spPr>
        <p:txBody>
          <a:bodyPr wrap="square" rtlCol="0">
            <a:spAutoFit/>
          </a:bodyPr>
          <a:lstStyle/>
          <a:p>
            <a:r>
              <a:rPr lang="bn-IN" sz="5400" dirty="0" smtClean="0"/>
              <a:t> </a:t>
            </a:r>
            <a:r>
              <a:rPr lang="bn-IN" sz="5400" dirty="0" smtClean="0">
                <a:solidFill>
                  <a:srgbClr val="FFFF00"/>
                </a:solidFill>
              </a:rPr>
              <a:t>ত </a:t>
            </a:r>
            <a:endParaRPr lang="en-US" sz="5400" dirty="0">
              <a:solidFill>
                <a:srgbClr val="FFFF00"/>
              </a:solidFill>
            </a:endParaRPr>
          </a:p>
        </p:txBody>
      </p:sp>
      <p:sp>
        <p:nvSpPr>
          <p:cNvPr id="16" name="TextBox 15"/>
          <p:cNvSpPr txBox="1"/>
          <p:nvPr/>
        </p:nvSpPr>
        <p:spPr>
          <a:xfrm>
            <a:off x="7239000" y="2971800"/>
            <a:ext cx="1447800" cy="923330"/>
          </a:xfrm>
          <a:prstGeom prst="rect">
            <a:avLst/>
          </a:prstGeom>
          <a:noFill/>
        </p:spPr>
        <p:txBody>
          <a:bodyPr wrap="square" rtlCol="0">
            <a:spAutoFit/>
          </a:bodyPr>
          <a:lstStyle/>
          <a:p>
            <a:r>
              <a:rPr lang="bn-IN" sz="5400" dirty="0" smtClean="0">
                <a:solidFill>
                  <a:srgbClr val="FFFF00"/>
                </a:solidFill>
              </a:rPr>
              <a:t>ম</a:t>
            </a:r>
            <a:endParaRPr lang="en-US" sz="5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3">
                                            <p:txEl>
                                              <p:pRg st="0" end="0"/>
                                            </p:txEl>
                                          </p:spTgt>
                                        </p:tgtEl>
                                        <p:attrNameLst>
                                          <p:attrName>style.visibility</p:attrName>
                                        </p:attrNameLst>
                                      </p:cBhvr>
                                      <p:to>
                                        <p:strVal val="visible"/>
                                      </p:to>
                                    </p:set>
                                    <p:anim calcmode="discrete" valueType="clr">
                                      <p:cBhvr override="childStyle">
                                        <p:cTn id="14" dur="80"/>
                                        <p:tgtEl>
                                          <p:spTgt spid="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nodeType="clickEffect">
                                  <p:stCondLst>
                                    <p:cond delay="0"/>
                                  </p:stCondLst>
                                  <p:childTnLst>
                                    <p:set>
                                      <p:cBhvr>
                                        <p:cTn id="39" dur="1" fill="hold">
                                          <p:stCondLst>
                                            <p:cond delay="0"/>
                                          </p:stCondLst>
                                        </p:cTn>
                                        <p:tgtEl>
                                          <p:spTgt spid="16">
                                            <p:txEl>
                                              <p:pRg st="0" end="0"/>
                                            </p:txEl>
                                          </p:spTgt>
                                        </p:tgtEl>
                                        <p:attrNameLst>
                                          <p:attrName>style.visibility</p:attrName>
                                        </p:attrNameLst>
                                      </p:cBhvr>
                                      <p:to>
                                        <p:strVal val="visible"/>
                                      </p:to>
                                    </p:set>
                                    <p:animEffect transition="in" filter="fade">
                                      <p:cBhvr>
                                        <p:cTn id="40" dur="2000"/>
                                        <p:tgtEl>
                                          <p:spTgt spid="16">
                                            <p:txEl>
                                              <p:pRg st="0" end="0"/>
                                            </p:txEl>
                                          </p:spTgt>
                                        </p:tgtEl>
                                      </p:cBhvr>
                                    </p:animEffect>
                                    <p:anim calcmode="lin" valueType="num">
                                      <p:cBhvr>
                                        <p:cTn id="41" dur="2000" fill="hold"/>
                                        <p:tgtEl>
                                          <p:spTgt spid="16">
                                            <p:txEl>
                                              <p:pRg st="0" end="0"/>
                                            </p:txEl>
                                          </p:spTgt>
                                        </p:tgtEl>
                                        <p:attrNameLst>
                                          <p:attrName>style.rotation</p:attrName>
                                        </p:attrNameLst>
                                      </p:cBhvr>
                                      <p:tavLst>
                                        <p:tav tm="0">
                                          <p:val>
                                            <p:fltVal val="720"/>
                                          </p:val>
                                        </p:tav>
                                        <p:tav tm="100000">
                                          <p:val>
                                            <p:fltVal val="0"/>
                                          </p:val>
                                        </p:tav>
                                      </p:tavLst>
                                    </p:anim>
                                    <p:anim calcmode="lin" valueType="num">
                                      <p:cBhvr>
                                        <p:cTn id="42" dur="2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43" dur="2000" fill="hold"/>
                                        <p:tgtEl>
                                          <p:spTgt spid="16">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lstStyle/>
          <a:p>
            <a:endParaRPr lang="en-US" dirty="0"/>
          </a:p>
        </p:txBody>
      </p:sp>
      <p:sp>
        <p:nvSpPr>
          <p:cNvPr id="4" name="Oval 3"/>
          <p:cNvSpPr/>
          <p:nvPr/>
        </p:nvSpPr>
        <p:spPr>
          <a:xfrm>
            <a:off x="2590800" y="228600"/>
            <a:ext cx="3810000" cy="1143000"/>
          </a:xfrm>
          <a:prstGeom prst="ellipse">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dirty="0" err="1" smtClean="0">
                <a:solidFill>
                  <a:schemeClr val="tx1"/>
                </a:solidFill>
              </a:rPr>
              <a:t>একক</a:t>
            </a:r>
            <a:r>
              <a:rPr lang="en-US" sz="3200" dirty="0" smtClean="0">
                <a:solidFill>
                  <a:schemeClr val="tx1"/>
                </a:solidFill>
              </a:rPr>
              <a:t> </a:t>
            </a:r>
            <a:r>
              <a:rPr lang="en-US" sz="3200" dirty="0" err="1" smtClean="0">
                <a:solidFill>
                  <a:schemeClr val="tx1"/>
                </a:solidFill>
              </a:rPr>
              <a:t>কাজ</a:t>
            </a:r>
            <a:r>
              <a:rPr lang="en-US" sz="3200" dirty="0" smtClean="0">
                <a:solidFill>
                  <a:schemeClr val="tx1"/>
                </a:solidFill>
              </a:rPr>
              <a:t> </a:t>
            </a:r>
            <a:endParaRPr lang="en-US" sz="3200" dirty="0">
              <a:solidFill>
                <a:schemeClr val="tx1"/>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648200"/>
            <a:ext cx="4343400" cy="22098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267200" y="4648200"/>
            <a:ext cx="4627240" cy="2175732"/>
          </a:xfrm>
          <a:prstGeom prst="rect">
            <a:avLst/>
          </a:prstGeom>
          <a:noFill/>
        </p:spPr>
      </p:pic>
      <p:sp>
        <p:nvSpPr>
          <p:cNvPr id="9" name="Oval 8"/>
          <p:cNvSpPr/>
          <p:nvPr/>
        </p:nvSpPr>
        <p:spPr>
          <a:xfrm>
            <a:off x="381000" y="1524000"/>
            <a:ext cx="3048000" cy="2895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 name="Content Placeholder 7" descr="IMG_8773.JPG"/>
          <p:cNvPicPr>
            <a:picLocks noChangeAspect="1"/>
          </p:cNvPicPr>
          <p:nvPr/>
        </p:nvPicPr>
        <p:blipFill>
          <a:blip r:embed="rId3" cstate="print"/>
          <a:stretch>
            <a:fillRect/>
          </a:stretch>
        </p:blipFill>
        <p:spPr>
          <a:xfrm>
            <a:off x="381000" y="1524000"/>
            <a:ext cx="3048000" cy="2895600"/>
          </a:xfrm>
          <a:prstGeom prst="ellipse">
            <a:avLst/>
          </a:prstGeom>
          <a:ln w="63500" cap="rnd">
            <a:solidFill>
              <a:srgbClr val="FFFF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Parallelogram 10"/>
          <p:cNvSpPr/>
          <p:nvPr/>
        </p:nvSpPr>
        <p:spPr>
          <a:xfrm>
            <a:off x="4038600" y="1676400"/>
            <a:ext cx="3886200" cy="2590800"/>
          </a:xfrm>
          <a:prstGeom prst="parallelogram">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সম্পূর্ণ ফুল কাকে বলে? </a:t>
            </a:r>
            <a:endParaRPr lang="en-US" sz="3200" dirty="0"/>
          </a:p>
        </p:txBody>
      </p:sp>
      <p:sp>
        <p:nvSpPr>
          <p:cNvPr id="12" name="TextBox 11"/>
          <p:cNvSpPr txBox="1"/>
          <p:nvPr/>
        </p:nvSpPr>
        <p:spPr>
          <a:xfrm>
            <a:off x="1752600" y="5638800"/>
            <a:ext cx="6019800" cy="369332"/>
          </a:xfrm>
          <a:prstGeom prst="rect">
            <a:avLst/>
          </a:prstGeom>
          <a:noFill/>
        </p:spPr>
        <p:txBody>
          <a:bodyPr wrap="square" rtlCol="0">
            <a:spAutoFit/>
          </a:bodyPr>
          <a:lstStyle/>
          <a:p>
            <a:r>
              <a:rPr lang="bn-IN" dirty="0" smtClean="0"/>
              <a:t>এম </a:t>
            </a:r>
            <a:r>
              <a:rPr lang="en-US" dirty="0" smtClean="0"/>
              <a:t>.</a:t>
            </a:r>
            <a:r>
              <a:rPr lang="bn-IN" dirty="0" smtClean="0"/>
              <a:t>সা</a:t>
            </a:r>
            <a:r>
              <a:rPr lang="en-US" smtClean="0"/>
              <a:t>খাও</a:t>
            </a:r>
            <a:r>
              <a:rPr lang="bn-IN" smtClean="0"/>
              <a:t>য়াত </a:t>
            </a:r>
            <a:r>
              <a:rPr lang="bn-IN" dirty="0" smtClean="0"/>
              <a:t>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0" fill="hold"/>
                                        <p:tgtEl>
                                          <p:spTgt spid="10"/>
                                        </p:tgtEl>
                                        <p:attrNameLst>
                                          <p:attrName>ppt_x</p:attrName>
                                        </p:attrNameLst>
                                      </p:cBhvr>
                                      <p:tavLst>
                                        <p:tav tm="0">
                                          <p:val>
                                            <p:strVal val="#ppt_x"/>
                                          </p:val>
                                        </p:tav>
                                        <p:tav tm="100000">
                                          <p:val>
                                            <p:strVal val="#ppt_x"/>
                                          </p:val>
                                        </p:tav>
                                      </p:tavLst>
                                    </p:anim>
                                    <p:anim calcmode="lin" valueType="num">
                                      <p:cBhvr additive="base">
                                        <p:cTn id="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23" dur="1000" fill="hold"/>
                                        <p:tgtEl>
                                          <p:spTgt spid="11"/>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a:lstStyle/>
          <a:p>
            <a:r>
              <a:rPr lang="bn-IN" dirty="0" smtClean="0"/>
              <a:t>উত্তর </a:t>
            </a:r>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495800"/>
            <a:ext cx="4114800" cy="23622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038600" y="4572000"/>
            <a:ext cx="4800602" cy="2286000"/>
          </a:xfrm>
          <a:prstGeom prst="rect">
            <a:avLst/>
          </a:prstGeom>
          <a:noFill/>
        </p:spPr>
      </p:pic>
      <p:sp>
        <p:nvSpPr>
          <p:cNvPr id="6" name="Plaque 5"/>
          <p:cNvSpPr/>
          <p:nvPr/>
        </p:nvSpPr>
        <p:spPr>
          <a:xfrm>
            <a:off x="990600" y="1752600"/>
            <a:ext cx="6858000" cy="3200400"/>
          </a:xfrm>
          <a:prstGeom prst="plaqu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যে ফুলের সবগুলো স্তবকই বিদ্যামান থাকে তাকে সম্পূর্ণ ফুল বলে। </a:t>
            </a:r>
            <a:endParaRPr lang="en-US" sz="3600" dirty="0"/>
          </a:p>
        </p:txBody>
      </p:sp>
      <p:sp>
        <p:nvSpPr>
          <p:cNvPr id="7" name="TextBox 6"/>
          <p:cNvSpPr txBox="1"/>
          <p:nvPr/>
        </p:nvSpPr>
        <p:spPr>
          <a:xfrm>
            <a:off x="2057400" y="5638800"/>
            <a:ext cx="5638800" cy="369332"/>
          </a:xfrm>
          <a:prstGeom prst="rect">
            <a:avLst/>
          </a:prstGeom>
          <a:noFill/>
        </p:spPr>
        <p:txBody>
          <a:bodyPr wrap="square" rtlCol="0">
            <a:spAutoFit/>
          </a:bodyPr>
          <a:lstStyle/>
          <a:p>
            <a:r>
              <a:rPr lang="bn-IN" dirty="0" smtClean="0"/>
              <a:t>এম </a:t>
            </a:r>
            <a:r>
              <a:rPr lang="en-US" smtClean="0"/>
              <a:t>.</a:t>
            </a:r>
            <a:r>
              <a:rPr lang="bn-IN" smtClean="0"/>
              <a:t>সাখাওয়াত হোসেন,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endParaRPr lang="en-US" dirty="0"/>
          </a:p>
        </p:txBody>
      </p:sp>
      <p:sp>
        <p:nvSpPr>
          <p:cNvPr id="4" name="Rectangle 3"/>
          <p:cNvSpPr/>
          <p:nvPr/>
        </p:nvSpPr>
        <p:spPr>
          <a:xfrm>
            <a:off x="0" y="1676400"/>
            <a:ext cx="8763000" cy="5181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724400"/>
            <a:ext cx="4724400" cy="2133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800600" y="4648200"/>
            <a:ext cx="3886205" cy="2209800"/>
          </a:xfrm>
          <a:prstGeom prst="rect">
            <a:avLst/>
          </a:prstGeom>
          <a:noFill/>
        </p:spPr>
      </p:pic>
      <p:sp>
        <p:nvSpPr>
          <p:cNvPr id="7" name="Rounded Rectangle 6"/>
          <p:cNvSpPr/>
          <p:nvPr/>
        </p:nvSpPr>
        <p:spPr>
          <a:xfrm>
            <a:off x="1143000" y="381000"/>
            <a:ext cx="68580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দলমন্ডল</a:t>
            </a:r>
            <a:r>
              <a:rPr lang="en-US" sz="3200" dirty="0" smtClean="0"/>
              <a:t> </a:t>
            </a:r>
            <a:r>
              <a:rPr lang="en-US" sz="3200" dirty="0" err="1" smtClean="0"/>
              <a:t>বা</a:t>
            </a:r>
            <a:r>
              <a:rPr lang="en-US" sz="3200" dirty="0" smtClean="0"/>
              <a:t> </a:t>
            </a:r>
            <a:r>
              <a:rPr lang="en-US" sz="3200" dirty="0" err="1" smtClean="0"/>
              <a:t>পাপড়ি</a:t>
            </a:r>
            <a:endParaRPr lang="en-US" sz="3200" dirty="0"/>
          </a:p>
        </p:txBody>
      </p:sp>
      <p:sp>
        <p:nvSpPr>
          <p:cNvPr id="8" name="Rectangle 7"/>
          <p:cNvSpPr/>
          <p:nvPr/>
        </p:nvSpPr>
        <p:spPr>
          <a:xfrm>
            <a:off x="381000" y="1828800"/>
            <a:ext cx="8229600" cy="2895600"/>
          </a:xfrm>
          <a:prstGeom prst="rect">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000" dirty="0" err="1" smtClean="0">
                <a:solidFill>
                  <a:schemeClr val="tx1"/>
                </a:solidFill>
              </a:rPr>
              <a:t>এটি</a:t>
            </a:r>
            <a:r>
              <a:rPr lang="en-US" sz="2000" dirty="0" smtClean="0">
                <a:solidFill>
                  <a:schemeClr val="tx1"/>
                </a:solidFill>
              </a:rPr>
              <a:t> </a:t>
            </a:r>
            <a:r>
              <a:rPr lang="en-US" sz="2000" dirty="0" err="1" smtClean="0">
                <a:solidFill>
                  <a:schemeClr val="tx1"/>
                </a:solidFill>
              </a:rPr>
              <a:t>বাইরের</a:t>
            </a:r>
            <a:r>
              <a:rPr lang="en-US" sz="2000" dirty="0" smtClean="0">
                <a:solidFill>
                  <a:schemeClr val="tx1"/>
                </a:solidFill>
              </a:rPr>
              <a:t> </a:t>
            </a:r>
            <a:r>
              <a:rPr lang="en-US" sz="2000" dirty="0" err="1" smtClean="0">
                <a:solidFill>
                  <a:schemeClr val="tx1"/>
                </a:solidFill>
              </a:rPr>
              <a:t>দিক</a:t>
            </a:r>
            <a:r>
              <a:rPr lang="en-US" sz="2000" dirty="0" smtClean="0">
                <a:solidFill>
                  <a:schemeClr val="tx1"/>
                </a:solidFill>
              </a:rPr>
              <a:t> </a:t>
            </a:r>
            <a:r>
              <a:rPr lang="en-US" sz="2000" dirty="0" err="1" smtClean="0">
                <a:solidFill>
                  <a:schemeClr val="tx1"/>
                </a:solidFill>
              </a:rPr>
              <a:t>থেকে</a:t>
            </a:r>
            <a:r>
              <a:rPr lang="en-US" sz="2000" dirty="0" smtClean="0">
                <a:solidFill>
                  <a:schemeClr val="tx1"/>
                </a:solidFill>
              </a:rPr>
              <a:t> </a:t>
            </a:r>
            <a:r>
              <a:rPr lang="bn-IN" sz="2000" dirty="0" smtClean="0">
                <a:solidFill>
                  <a:schemeClr val="tx1"/>
                </a:solidFill>
              </a:rPr>
              <a:t>দ্বিতীয় স্তবক। কতগুলো  পাপড়ি মিলে দলম্নডল গঠন করে। এর প্রতিটি অংশকে পাপড়ি বা দলাংশ বলে। পাপড়িগুলো পরস্পর যুক্ত (ধুতরা) অথবা পৃ্থক (জবা) থাকতে পারে। এরা বিভিন্ন রঙের  হয়।</a:t>
            </a:r>
          </a:p>
          <a:p>
            <a:pPr algn="ctr"/>
            <a:endParaRPr lang="bn-IN" sz="2000" dirty="0" smtClean="0">
              <a:solidFill>
                <a:schemeClr val="tx1"/>
              </a:solidFill>
            </a:endParaRPr>
          </a:p>
          <a:p>
            <a:pPr algn="ctr"/>
            <a:r>
              <a:rPr lang="bn-IN" sz="2000" dirty="0" smtClean="0">
                <a:solidFill>
                  <a:schemeClr val="tx1"/>
                </a:solidFill>
              </a:rPr>
              <a:t> দলমন্ডল রঙিন হওয়ায় পোকা-মাকড় ও পশুপাখি আকর্ষণ করে ও পরাগায়ন নিশ্চিত করে। এরা ফুলের অন্য অংশগুলোকে রোধ,বৃষ্টি থেকে রক্ষা করে।</a:t>
            </a:r>
            <a:endParaRPr lang="en-US" sz="2000" dirty="0">
              <a:solidFill>
                <a:schemeClr val="tx1"/>
              </a:solidFill>
            </a:endParaRPr>
          </a:p>
        </p:txBody>
      </p:sp>
      <p:sp>
        <p:nvSpPr>
          <p:cNvPr id="10" name="TextBox 9"/>
          <p:cNvSpPr txBox="1"/>
          <p:nvPr/>
        </p:nvSpPr>
        <p:spPr>
          <a:xfrm>
            <a:off x="2362200" y="5791200"/>
            <a:ext cx="5486400" cy="369332"/>
          </a:xfrm>
          <a:prstGeom prst="rect">
            <a:avLst/>
          </a:prstGeom>
          <a:noFill/>
        </p:spPr>
        <p:txBody>
          <a:bodyPr wrap="square" rtlCol="0">
            <a:spAutoFit/>
          </a:bodyPr>
          <a:lstStyle/>
          <a:p>
            <a:r>
              <a:rPr lang="bn-IN" dirty="0" smtClean="0"/>
              <a:t>এম </a:t>
            </a:r>
            <a:r>
              <a:rPr lang="en-US" dirty="0" smtClean="0"/>
              <a:t>.</a:t>
            </a:r>
            <a:r>
              <a:rPr lang="bn-IN" dirty="0" smtClean="0"/>
              <a:t>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normAutofit/>
          </a:bodyPr>
          <a:lstStyle/>
          <a:p>
            <a:r>
              <a:rPr lang="bn-IN" sz="3600" dirty="0" smtClean="0">
                <a:solidFill>
                  <a:srgbClr val="002060"/>
                </a:solidFill>
              </a:rPr>
              <a:t>নিচের চিত্রটি ভাল করে লক্ষ কর </a:t>
            </a:r>
            <a:endParaRPr lang="en-US" sz="3600" dirty="0">
              <a:solidFill>
                <a:srgbClr val="002060"/>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724400"/>
            <a:ext cx="4495800" cy="2133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343398" y="4648200"/>
            <a:ext cx="4265499" cy="2209800"/>
          </a:xfrm>
          <a:prstGeom prst="rect">
            <a:avLst/>
          </a:prstGeom>
          <a:noFill/>
        </p:spPr>
      </p:pic>
      <p:sp>
        <p:nvSpPr>
          <p:cNvPr id="6" name="Plaque 5"/>
          <p:cNvSpPr/>
          <p:nvPr/>
        </p:nvSpPr>
        <p:spPr>
          <a:xfrm>
            <a:off x="0" y="1600200"/>
            <a:ext cx="8763000" cy="3505200"/>
          </a:xfrm>
          <a:prstGeom prst="plaque">
            <a:avLst/>
          </a:prstGeom>
          <a:solidFill>
            <a:srgbClr val="92D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90600" y="1600200"/>
            <a:ext cx="3505200" cy="35052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71.jpg"/>
          <p:cNvPicPr>
            <a:picLocks noChangeAspect="1" noChangeArrowheads="1"/>
          </p:cNvPicPr>
          <p:nvPr/>
        </p:nvPicPr>
        <p:blipFill>
          <a:blip r:embed="rId3"/>
          <a:srcRect/>
          <a:stretch>
            <a:fillRect/>
          </a:stretch>
        </p:blipFill>
        <p:spPr bwMode="auto">
          <a:xfrm>
            <a:off x="990600" y="1600200"/>
            <a:ext cx="3505200" cy="3429000"/>
          </a:xfrm>
          <a:prstGeom prst="rect">
            <a:avLst/>
          </a:prstGeom>
          <a:ln w="88900" cap="sq" cmpd="thickThin">
            <a:solidFill>
              <a:srgbClr val="000000"/>
            </a:solidFill>
            <a:prstDash val="solid"/>
            <a:miter lim="800000"/>
          </a:ln>
          <a:effectLst>
            <a:innerShdw blurRad="76200">
              <a:srgbClr val="000000"/>
            </a:innerShdw>
          </a:effectLst>
        </p:spPr>
      </p:pic>
      <p:sp>
        <p:nvSpPr>
          <p:cNvPr id="9" name="Rectangle 8"/>
          <p:cNvSpPr/>
          <p:nvPr/>
        </p:nvSpPr>
        <p:spPr>
          <a:xfrm>
            <a:off x="990600" y="4724400"/>
            <a:ext cx="35052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flipH="1">
            <a:off x="3657600" y="1600200"/>
            <a:ext cx="838200" cy="3505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Down Arrow 11"/>
          <p:cNvSpPr/>
          <p:nvPr/>
        </p:nvSpPr>
        <p:spPr>
          <a:xfrm rot="5128918">
            <a:off x="2970437" y="2787568"/>
            <a:ext cx="512755" cy="623977"/>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Oval 12"/>
          <p:cNvSpPr/>
          <p:nvPr/>
        </p:nvSpPr>
        <p:spPr>
          <a:xfrm>
            <a:off x="5334000" y="1905000"/>
            <a:ext cx="2514600" cy="2514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চিহ্নিত স্থানটি নাম হলো পুংকেশর । </a:t>
            </a:r>
            <a:endParaRPr lang="en-US" sz="2400" dirty="0"/>
          </a:p>
        </p:txBody>
      </p:sp>
      <p:sp>
        <p:nvSpPr>
          <p:cNvPr id="14" name="TextBox 13"/>
          <p:cNvSpPr txBox="1"/>
          <p:nvPr/>
        </p:nvSpPr>
        <p:spPr>
          <a:xfrm>
            <a:off x="1905000" y="5638800"/>
            <a:ext cx="5486400" cy="369332"/>
          </a:xfrm>
          <a:prstGeom prst="rect">
            <a:avLst/>
          </a:prstGeom>
          <a:noFill/>
        </p:spPr>
        <p:txBody>
          <a:bodyPr wrap="square" rtlCol="0">
            <a:spAutoFit/>
          </a:bodyPr>
          <a:lstStyle/>
          <a:p>
            <a:r>
              <a:rPr lang="bn-IN" dirty="0" smtClean="0"/>
              <a:t>এম </a:t>
            </a:r>
            <a:r>
              <a:rPr lang="en-US" smtClean="0"/>
              <a:t>.</a:t>
            </a:r>
            <a:r>
              <a:rPr lang="bn-IN" smtClean="0"/>
              <a:t>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lide(fromBottom)">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lstStyle/>
          <a:p>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228600" y="4800600"/>
            <a:ext cx="4191000" cy="2057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343400" y="4876800"/>
            <a:ext cx="4495800" cy="1981200"/>
          </a:xfrm>
          <a:prstGeom prst="rect">
            <a:avLst/>
          </a:prstGeom>
          <a:noFill/>
        </p:spPr>
      </p:pic>
      <p:sp>
        <p:nvSpPr>
          <p:cNvPr id="6" name="TextBox 5"/>
          <p:cNvSpPr txBox="1"/>
          <p:nvPr/>
        </p:nvSpPr>
        <p:spPr>
          <a:xfrm>
            <a:off x="381000" y="1752600"/>
            <a:ext cx="8382000" cy="3139321"/>
          </a:xfrm>
          <a:prstGeom prst="rect">
            <a:avLst/>
          </a:prstGeom>
          <a:noFill/>
        </p:spPr>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7" name="TextBox 6"/>
          <p:cNvSpPr txBox="1"/>
          <p:nvPr/>
        </p:nvSpPr>
        <p:spPr>
          <a:xfrm>
            <a:off x="381000" y="1600200"/>
            <a:ext cx="8610600" cy="4339650"/>
          </a:xfrm>
          <a:prstGeom prst="rect">
            <a:avLst/>
          </a:prstGeom>
          <a:noFill/>
        </p:spPr>
        <p:txBody>
          <a:bodyPr wrap="square" rtlCol="0">
            <a:spAutoFit/>
          </a:bodyPr>
          <a:lstStyle/>
          <a:p>
            <a:r>
              <a:rPr lang="en-US" sz="2800" dirty="0" err="1" smtClean="0"/>
              <a:t>এটি</a:t>
            </a:r>
            <a:r>
              <a:rPr lang="en-US" sz="2800" dirty="0" smtClean="0"/>
              <a:t> </a:t>
            </a:r>
            <a:r>
              <a:rPr lang="en-US" sz="2800" dirty="0" err="1" smtClean="0"/>
              <a:t>ফুলের</a:t>
            </a:r>
            <a:r>
              <a:rPr lang="en-US" sz="2800" dirty="0" smtClean="0"/>
              <a:t> </a:t>
            </a:r>
            <a:r>
              <a:rPr lang="en-US" sz="2800" dirty="0" err="1" smtClean="0"/>
              <a:t>তৃতীয়</a:t>
            </a:r>
            <a:r>
              <a:rPr lang="en-US" sz="2800" dirty="0" smtClean="0"/>
              <a:t> </a:t>
            </a:r>
            <a:r>
              <a:rPr lang="en-US" sz="2800" dirty="0" err="1" smtClean="0"/>
              <a:t>স্তবক</a:t>
            </a:r>
            <a:r>
              <a:rPr lang="en-US" sz="2800" dirty="0" smtClean="0"/>
              <a:t>। </a:t>
            </a:r>
            <a:r>
              <a:rPr lang="en-US" sz="2800" dirty="0" err="1" smtClean="0"/>
              <a:t>এই</a:t>
            </a:r>
            <a:r>
              <a:rPr lang="en-US" sz="2800" dirty="0" smtClean="0"/>
              <a:t> </a:t>
            </a:r>
            <a:r>
              <a:rPr lang="en-US" sz="2800" dirty="0" err="1" smtClean="0"/>
              <a:t>স্তবকে</a:t>
            </a:r>
            <a:r>
              <a:rPr lang="en-US" sz="2800" dirty="0" smtClean="0"/>
              <a:t>  </a:t>
            </a:r>
            <a:r>
              <a:rPr lang="en-US" sz="2800" dirty="0" err="1" smtClean="0"/>
              <a:t>প্রতিটি</a:t>
            </a:r>
            <a:r>
              <a:rPr lang="en-US" sz="2800" dirty="0" smtClean="0"/>
              <a:t> </a:t>
            </a:r>
            <a:r>
              <a:rPr lang="en-US" sz="2800" dirty="0" err="1" smtClean="0"/>
              <a:t>অংশকে</a:t>
            </a:r>
            <a:r>
              <a:rPr lang="en-US" sz="2800" dirty="0" smtClean="0"/>
              <a:t> </a:t>
            </a:r>
            <a:r>
              <a:rPr lang="en-US" sz="2800" dirty="0" err="1" smtClean="0"/>
              <a:t>পুংকেশর</a:t>
            </a:r>
            <a:r>
              <a:rPr lang="en-US" sz="2800" dirty="0" smtClean="0"/>
              <a:t> </a:t>
            </a:r>
            <a:r>
              <a:rPr lang="en-US" sz="2800" dirty="0" err="1" smtClean="0"/>
              <a:t>বলে</a:t>
            </a:r>
            <a:r>
              <a:rPr lang="en-US" sz="2800" dirty="0" smtClean="0"/>
              <a:t>। </a:t>
            </a:r>
            <a:r>
              <a:rPr lang="en-US" sz="2800" dirty="0" err="1" smtClean="0"/>
              <a:t>পুংকেশরের</a:t>
            </a:r>
            <a:r>
              <a:rPr lang="en-US" sz="2800" dirty="0" smtClean="0"/>
              <a:t> </a:t>
            </a:r>
            <a:r>
              <a:rPr lang="en-US" sz="2800" dirty="0" err="1" smtClean="0"/>
              <a:t>দন্ডের</a:t>
            </a:r>
            <a:r>
              <a:rPr lang="en-US" sz="2800" dirty="0" smtClean="0"/>
              <a:t> </a:t>
            </a:r>
            <a:r>
              <a:rPr lang="en-US" sz="2800" dirty="0" err="1" smtClean="0"/>
              <a:t>ন্যায়</a:t>
            </a:r>
            <a:r>
              <a:rPr lang="en-US" sz="2800" dirty="0" smtClean="0"/>
              <a:t> </a:t>
            </a:r>
            <a:r>
              <a:rPr lang="en-US" sz="2800" dirty="0" err="1" smtClean="0"/>
              <a:t>অংশকে</a:t>
            </a:r>
            <a:r>
              <a:rPr lang="en-US" sz="2800" dirty="0" smtClean="0"/>
              <a:t> </a:t>
            </a:r>
            <a:r>
              <a:rPr lang="en-US" sz="2800" dirty="0" err="1" smtClean="0"/>
              <a:t>পুংদন্ড</a:t>
            </a:r>
            <a:r>
              <a:rPr lang="en-US" sz="2800" dirty="0" smtClean="0"/>
              <a:t> </a:t>
            </a:r>
            <a:r>
              <a:rPr lang="en-US" sz="2800" dirty="0" err="1" smtClean="0"/>
              <a:t>এবং</a:t>
            </a:r>
            <a:r>
              <a:rPr lang="en-US" sz="2800" dirty="0" smtClean="0"/>
              <a:t> </a:t>
            </a:r>
            <a:r>
              <a:rPr lang="en-US" sz="2800" dirty="0" err="1" smtClean="0"/>
              <a:t>শী</a:t>
            </a:r>
            <a:r>
              <a:rPr lang="bn-IN" sz="2800" dirty="0" smtClean="0"/>
              <a:t>র্ষের থলের ন্যায় অংশকেপরাগধানী বলে। পরাগধনীর মধ্যে পরাগ উৎপন্ন হয়। পরাগ থেকে পুং জনককোষ উৎপন্ন হয়। এরা সরাসরি জনন জাকে অংশগ্রহণ করে। </a:t>
            </a:r>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8" name="Oval 7"/>
          <p:cNvSpPr/>
          <p:nvPr/>
        </p:nvSpPr>
        <p:spPr>
          <a:xfrm>
            <a:off x="2438400" y="304800"/>
            <a:ext cx="4114800" cy="10668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পুংকেশর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xit" presetSubtype="0" fill="hold" grpId="0" nodeType="clickEffect">
                                  <p:stCondLst>
                                    <p:cond delay="0"/>
                                  </p:stCondLst>
                                  <p:childTnLst>
                                    <p:anim calcmode="lin" valueType="num">
                                      <p:cBhvr>
                                        <p:cTn id="14" dur="1000"/>
                                        <p:tgtEl>
                                          <p:spTgt spid="7"/>
                                        </p:tgtEl>
                                        <p:attrNameLst>
                                          <p:attrName>ppt_w</p:attrName>
                                        </p:attrNameLst>
                                      </p:cBhvr>
                                      <p:tavLst>
                                        <p:tav tm="0">
                                          <p:val>
                                            <p:strVal val="ppt_w"/>
                                          </p:val>
                                        </p:tav>
                                        <p:tav tm="100000">
                                          <p:val>
                                            <p:strVal val="ppt_w*0.70"/>
                                          </p:val>
                                        </p:tav>
                                      </p:tavLst>
                                    </p:anim>
                                    <p:anim calcmode="lin" valueType="num">
                                      <p:cBhvr>
                                        <p:cTn id="15" dur="1000"/>
                                        <p:tgtEl>
                                          <p:spTgt spid="7"/>
                                        </p:tgtEl>
                                        <p:attrNameLst>
                                          <p:attrName>ppt_h</p:attrName>
                                        </p:attrNameLst>
                                      </p:cBhvr>
                                      <p:tavLst>
                                        <p:tav tm="0">
                                          <p:val>
                                            <p:strVal val="ppt_h"/>
                                          </p:val>
                                        </p:tav>
                                        <p:tav tm="100000">
                                          <p:val>
                                            <p:strVal val="ppt_h"/>
                                          </p:val>
                                        </p:tav>
                                      </p:tavLst>
                                    </p:anim>
                                    <p:animEffect transition="out" filter="fade">
                                      <p:cBhvr>
                                        <p:cTn id="16" dur="1000"/>
                                        <p:tgtEl>
                                          <p:spTgt spid="7"/>
                                        </p:tgtEl>
                                      </p:cBhvr>
                                    </p:animEffect>
                                    <p:set>
                                      <p:cBhvr>
                                        <p:cTn id="17" dur="1" fill="hold">
                                          <p:stCondLst>
                                            <p:cond delay="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rgbClr val="FF0000"/>
            </a:solidFill>
          </a:ln>
        </p:spPr>
        <p:txBody>
          <a:bodyPr>
            <a:normAutofit/>
          </a:bodyPr>
          <a:lstStyle/>
          <a:p>
            <a:r>
              <a:rPr lang="bn-IN" sz="4000" dirty="0" smtClean="0">
                <a:solidFill>
                  <a:srgbClr val="FFFF00"/>
                </a:solidFill>
              </a:rPr>
              <a:t>নিচের চিত্রটি ভাল করে লক্ষ কর </a:t>
            </a:r>
            <a:endParaRPr lang="en-US" sz="4000" dirty="0">
              <a:solidFill>
                <a:srgbClr val="FFFF00"/>
              </a:solidFill>
            </a:endParaRPr>
          </a:p>
        </p:txBody>
      </p:sp>
      <p:pic>
        <p:nvPicPr>
          <p:cNvPr id="1026" name="Picture 2" descr="C:\Users\sagor khan\Downloads\a130.jpg"/>
          <p:cNvPicPr>
            <a:picLocks noChangeAspect="1" noChangeArrowheads="1"/>
          </p:cNvPicPr>
          <p:nvPr/>
        </p:nvPicPr>
        <p:blipFill>
          <a:blip r:embed="rId3"/>
          <a:srcRect/>
          <a:stretch>
            <a:fillRect/>
          </a:stretch>
        </p:blipFill>
        <p:spPr bwMode="auto">
          <a:xfrm>
            <a:off x="0" y="4953000"/>
            <a:ext cx="5105400" cy="1905000"/>
          </a:xfrm>
          <a:prstGeom prst="rect">
            <a:avLst/>
          </a:prstGeom>
          <a:noFill/>
        </p:spPr>
      </p:pic>
      <p:pic>
        <p:nvPicPr>
          <p:cNvPr id="1027" name="Picture 3" descr="C:\Users\sagor khan\Downloads\a130.jpg"/>
          <p:cNvPicPr>
            <a:picLocks noChangeAspect="1" noChangeArrowheads="1"/>
          </p:cNvPicPr>
          <p:nvPr/>
        </p:nvPicPr>
        <p:blipFill>
          <a:blip r:embed="rId3"/>
          <a:srcRect/>
          <a:stretch>
            <a:fillRect/>
          </a:stretch>
        </p:blipFill>
        <p:spPr bwMode="auto">
          <a:xfrm flipH="1">
            <a:off x="4800600" y="4953000"/>
            <a:ext cx="4343400" cy="1905000"/>
          </a:xfrm>
          <a:prstGeom prst="rect">
            <a:avLst/>
          </a:prstGeom>
          <a:noFill/>
        </p:spPr>
      </p:pic>
      <p:pic>
        <p:nvPicPr>
          <p:cNvPr id="1028" name="Picture 4" descr="C:\Users\sagor khan\Downloads\a267.jpg"/>
          <p:cNvPicPr>
            <a:picLocks noChangeAspect="1" noChangeArrowheads="1"/>
          </p:cNvPicPr>
          <p:nvPr/>
        </p:nvPicPr>
        <p:blipFill>
          <a:blip r:embed="rId4"/>
          <a:srcRect/>
          <a:stretch>
            <a:fillRect/>
          </a:stretch>
        </p:blipFill>
        <p:spPr bwMode="auto">
          <a:xfrm>
            <a:off x="1219200" y="1600200"/>
            <a:ext cx="3581400" cy="3429000"/>
          </a:xfrm>
          <a:prstGeom prst="rect">
            <a:avLst/>
          </a:prstGeom>
          <a:ln w="88900" cap="sq" cmpd="thickThin">
            <a:solidFill>
              <a:srgbClr val="FF0000"/>
            </a:solidFill>
            <a:prstDash val="solid"/>
            <a:miter lim="800000"/>
          </a:ln>
          <a:effectLst>
            <a:innerShdw blurRad="76200">
              <a:srgbClr val="000000"/>
            </a:innerShdw>
          </a:effectLst>
        </p:spPr>
      </p:pic>
      <p:sp>
        <p:nvSpPr>
          <p:cNvPr id="9" name="Rectangle 8"/>
          <p:cNvSpPr/>
          <p:nvPr/>
        </p:nvSpPr>
        <p:spPr>
          <a:xfrm>
            <a:off x="3886200" y="1600200"/>
            <a:ext cx="914400" cy="3429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1219200" y="4495800"/>
            <a:ext cx="35814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Down Arrow 10"/>
          <p:cNvSpPr/>
          <p:nvPr/>
        </p:nvSpPr>
        <p:spPr>
          <a:xfrm rot="5400000">
            <a:off x="2575560" y="3520440"/>
            <a:ext cx="381000" cy="35052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p:cNvSpPr/>
          <p:nvPr/>
        </p:nvSpPr>
        <p:spPr>
          <a:xfrm>
            <a:off x="5257800" y="1600200"/>
            <a:ext cx="3429000" cy="35052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চিহ্নিত স্থানটি নাম হলো</a:t>
            </a:r>
            <a:r>
              <a:rPr lang="en-US" sz="3200" dirty="0" smtClean="0"/>
              <a:t> </a:t>
            </a:r>
            <a:r>
              <a:rPr lang="en-US" sz="3200" dirty="0" err="1" smtClean="0"/>
              <a:t>স্ত্রীস্তবক</a:t>
            </a:r>
            <a:r>
              <a:rPr lang="en-US" sz="3200" dirty="0" smtClean="0"/>
              <a:t>  </a:t>
            </a:r>
            <a:r>
              <a:rPr lang="en-US" sz="3200" dirty="0" err="1" smtClean="0"/>
              <a:t>বা</a:t>
            </a:r>
            <a:r>
              <a:rPr lang="en-US" sz="3200" dirty="0" smtClean="0"/>
              <a:t> গ</a:t>
            </a:r>
            <a:r>
              <a:rPr lang="bn-IN" sz="3200" dirty="0" smtClean="0"/>
              <a:t>র্ভকেশর </a:t>
            </a:r>
            <a:endParaRPr lang="en-US" sz="3200" dirty="0"/>
          </a:p>
        </p:txBody>
      </p:sp>
      <p:sp>
        <p:nvSpPr>
          <p:cNvPr id="13" name="TextBox 12"/>
          <p:cNvSpPr txBox="1"/>
          <p:nvPr/>
        </p:nvSpPr>
        <p:spPr>
          <a:xfrm>
            <a:off x="1905000" y="5715000"/>
            <a:ext cx="5943600" cy="369332"/>
          </a:xfrm>
          <a:prstGeom prst="rect">
            <a:avLst/>
          </a:prstGeom>
          <a:noFill/>
        </p:spPr>
        <p:txBody>
          <a:bodyPr wrap="square" rtlCol="0">
            <a:spAutoFit/>
          </a:bodyPr>
          <a:lstStyle/>
          <a:p>
            <a:r>
              <a:rPr lang="bn-IN" dirty="0" smtClean="0"/>
              <a:t>এম .সাখাওয়াত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2000"/>
                                        <p:tgtEl>
                                          <p:spTgt spid="12"/>
                                        </p:tgtEl>
                                      </p:cBhvr>
                                    </p:animEffect>
                                    <p:anim calcmode="lin" valueType="num">
                                      <p:cBhvr>
                                        <p:cTn id="15" dur="2000" fill="hold"/>
                                        <p:tgtEl>
                                          <p:spTgt spid="12"/>
                                        </p:tgtEl>
                                        <p:attrNameLst>
                                          <p:attrName>style.rotation</p:attrName>
                                        </p:attrNameLst>
                                      </p:cBhvr>
                                      <p:tavLst>
                                        <p:tav tm="0">
                                          <p:val>
                                            <p:fltVal val="720"/>
                                          </p:val>
                                        </p:tav>
                                        <p:tav tm="100000">
                                          <p:val>
                                            <p:fltVal val="0"/>
                                          </p:val>
                                        </p:tav>
                                      </p:tavLst>
                                    </p:anim>
                                    <p:anim calcmode="lin" valueType="num">
                                      <p:cBhvr>
                                        <p:cTn id="16" dur="2000" fill="hold"/>
                                        <p:tgtEl>
                                          <p:spTgt spid="12"/>
                                        </p:tgtEl>
                                        <p:attrNameLst>
                                          <p:attrName>ppt_h</p:attrName>
                                        </p:attrNameLst>
                                      </p:cBhvr>
                                      <p:tavLst>
                                        <p:tav tm="0">
                                          <p:val>
                                            <p:fltVal val="0"/>
                                          </p:val>
                                        </p:tav>
                                        <p:tav tm="100000">
                                          <p:val>
                                            <p:strVal val="#ppt_h"/>
                                          </p:val>
                                        </p:tav>
                                      </p:tavLst>
                                    </p:anim>
                                    <p:anim calcmode="lin" valueType="num">
                                      <p:cBhvr>
                                        <p:cTn id="17" dur="2000" fill="hold"/>
                                        <p:tgtEl>
                                          <p:spTgt spid="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3">
            <a:schemeClr val="lt1"/>
          </a:lnRef>
          <a:fillRef idx="1">
            <a:schemeClr val="accent4"/>
          </a:fillRef>
          <a:effectRef idx="1">
            <a:schemeClr val="accent4"/>
          </a:effectRef>
          <a:fontRef idx="minor">
            <a:schemeClr val="lt1"/>
          </a:fontRef>
        </p:style>
        <p:txBody>
          <a:bodyPr/>
          <a:lstStyle/>
          <a:p>
            <a:endParaRPr lang="en-US" dirty="0"/>
          </a:p>
        </p:txBody>
      </p:sp>
      <p:sp>
        <p:nvSpPr>
          <p:cNvPr id="4" name="Rounded Rectangle 3"/>
          <p:cNvSpPr/>
          <p:nvPr/>
        </p:nvSpPr>
        <p:spPr>
          <a:xfrm>
            <a:off x="1295400" y="381000"/>
            <a:ext cx="6858000" cy="914400"/>
          </a:xfrm>
          <a:prstGeom prst="roundRect">
            <a:avLst/>
          </a:prstGeom>
          <a:ln>
            <a:solidFill>
              <a:srgbClr val="FFFF00"/>
            </a:solidFill>
          </a:ln>
        </p:spPr>
        <p:style>
          <a:lnRef idx="3">
            <a:schemeClr val="lt1"/>
          </a:lnRef>
          <a:fillRef idx="1">
            <a:schemeClr val="dk1"/>
          </a:fillRef>
          <a:effectRef idx="1">
            <a:schemeClr val="dk1"/>
          </a:effectRef>
          <a:fontRef idx="minor">
            <a:schemeClr val="lt1"/>
          </a:fontRef>
        </p:style>
        <p:txBody>
          <a:bodyPr rtlCol="0" anchor="ctr"/>
          <a:lstStyle/>
          <a:p>
            <a:pPr algn="ctr"/>
            <a:r>
              <a:rPr lang="en-US" sz="3600" dirty="0" err="1" smtClean="0"/>
              <a:t>দলীয়</a:t>
            </a:r>
            <a:r>
              <a:rPr lang="en-US" sz="3600" dirty="0" smtClean="0"/>
              <a:t> </a:t>
            </a:r>
            <a:r>
              <a:rPr lang="en-US" sz="3600" dirty="0" err="1" smtClean="0"/>
              <a:t>কাজ</a:t>
            </a:r>
            <a:r>
              <a:rPr lang="en-US" sz="3600" dirty="0" smtClean="0"/>
              <a:t> </a:t>
            </a:r>
            <a:endParaRPr lang="en-US" sz="3600" dirty="0"/>
          </a:p>
        </p:txBody>
      </p:sp>
      <p:pic>
        <p:nvPicPr>
          <p:cNvPr id="5" name="Picture 4" descr="a130.jpg"/>
          <p:cNvPicPr>
            <a:picLocks noChangeAspect="1"/>
          </p:cNvPicPr>
          <p:nvPr/>
        </p:nvPicPr>
        <p:blipFill>
          <a:blip r:embed="rId2"/>
          <a:stretch>
            <a:fillRect/>
          </a:stretch>
        </p:blipFill>
        <p:spPr>
          <a:xfrm>
            <a:off x="0" y="4724400"/>
            <a:ext cx="4572000" cy="2133600"/>
          </a:xfrm>
          <a:prstGeom prst="rect">
            <a:avLst/>
          </a:prstGeom>
        </p:spPr>
      </p:pic>
      <p:pic>
        <p:nvPicPr>
          <p:cNvPr id="1026" name="Picture 2" descr="C:\Users\sagor khan\Downloads\a130.jpg"/>
          <p:cNvPicPr>
            <a:picLocks noChangeAspect="1" noChangeArrowheads="1"/>
          </p:cNvPicPr>
          <p:nvPr/>
        </p:nvPicPr>
        <p:blipFill>
          <a:blip r:embed="rId2"/>
          <a:srcRect/>
          <a:stretch>
            <a:fillRect/>
          </a:stretch>
        </p:blipFill>
        <p:spPr bwMode="auto">
          <a:xfrm flipH="1">
            <a:off x="4495800" y="4724400"/>
            <a:ext cx="4648200" cy="2133600"/>
          </a:xfrm>
          <a:prstGeom prst="rect">
            <a:avLst/>
          </a:prstGeom>
          <a:noFill/>
        </p:spPr>
      </p:pic>
      <p:sp>
        <p:nvSpPr>
          <p:cNvPr id="7" name="Snip Same Side Corner Rectangle 6"/>
          <p:cNvSpPr/>
          <p:nvPr/>
        </p:nvSpPr>
        <p:spPr>
          <a:xfrm>
            <a:off x="0" y="1600200"/>
            <a:ext cx="8839200" cy="3657600"/>
          </a:xfrm>
          <a:prstGeom prst="snip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Oval 7"/>
          <p:cNvSpPr/>
          <p:nvPr/>
        </p:nvSpPr>
        <p:spPr>
          <a:xfrm>
            <a:off x="304800" y="1752600"/>
            <a:ext cx="3200400" cy="3276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Content Placeholder 7" descr="IMG20190915133318.jpg"/>
          <p:cNvPicPr>
            <a:picLocks noChangeAspect="1"/>
          </p:cNvPicPr>
          <p:nvPr/>
        </p:nvPicPr>
        <p:blipFill>
          <a:blip r:embed="rId3" cstate="print"/>
          <a:stretch>
            <a:fillRect/>
          </a:stretch>
        </p:blipFill>
        <p:spPr>
          <a:xfrm>
            <a:off x="228600" y="1752600"/>
            <a:ext cx="3429000" cy="32766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Folded Corner 9"/>
          <p:cNvSpPr/>
          <p:nvPr/>
        </p:nvSpPr>
        <p:spPr>
          <a:xfrm>
            <a:off x="4800600" y="1828800"/>
            <a:ext cx="3505200" cy="2819400"/>
          </a:xfrm>
          <a:prstGeom prst="foldedCorner">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800" dirty="0" smtClean="0">
                <a:solidFill>
                  <a:schemeClr val="tx1"/>
                </a:solidFill>
              </a:rPr>
              <a:t>পুংকেশরের অংশগুলো কী কী?   </a:t>
            </a:r>
            <a:endParaRPr lang="en-US" sz="2800" dirty="0">
              <a:solidFill>
                <a:schemeClr val="tx1"/>
              </a:solidFill>
            </a:endParaRPr>
          </a:p>
        </p:txBody>
      </p:sp>
      <p:sp>
        <p:nvSpPr>
          <p:cNvPr id="11" name="TextBox 10"/>
          <p:cNvSpPr txBox="1"/>
          <p:nvPr/>
        </p:nvSpPr>
        <p:spPr>
          <a:xfrm>
            <a:off x="2438400" y="5715000"/>
            <a:ext cx="5562600" cy="369332"/>
          </a:xfrm>
          <a:prstGeom prst="rect">
            <a:avLst/>
          </a:prstGeom>
          <a:noFill/>
        </p:spPr>
        <p:txBody>
          <a:bodyPr wrap="square" rtlCol="0">
            <a:spAutoFit/>
          </a:bodyPr>
          <a:lstStyle/>
          <a:p>
            <a:r>
              <a:rPr lang="en-US" dirty="0" err="1" smtClean="0"/>
              <a:t>এম</a:t>
            </a:r>
            <a:r>
              <a:rPr lang="en-US" dirty="0" smtClean="0"/>
              <a:t>. </a:t>
            </a:r>
            <a:r>
              <a:rPr lang="en-US" dirty="0" err="1" smtClean="0"/>
              <a:t>সাখাওয়াত</a:t>
            </a:r>
            <a:r>
              <a:rPr lang="en-US" dirty="0" smtClean="0"/>
              <a:t> হোসেন,০১৯১৭৬৩৬৪৮৬</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70" decel="100000"/>
                                        <p:tgtEl>
                                          <p:spTgt spid="9"/>
                                        </p:tgtEl>
                                      </p:cBhvr>
                                    </p:animEffect>
                                    <p:animScale>
                                      <p:cBhvr>
                                        <p:cTn id="8" dur="770" decel="100000"/>
                                        <p:tgtEl>
                                          <p:spTgt spid="9"/>
                                        </p:tgtEl>
                                      </p:cBhvr>
                                      <p:from x="10000" y="10000"/>
                                      <p:to x="200000" y="450000"/>
                                    </p:animScale>
                                    <p:animScale>
                                      <p:cBhvr>
                                        <p:cTn id="9" dur="1230" accel="100000" fill="hold">
                                          <p:stCondLst>
                                            <p:cond delay="770"/>
                                          </p:stCondLst>
                                        </p:cTn>
                                        <p:tgtEl>
                                          <p:spTgt spid="9"/>
                                        </p:tgtEl>
                                      </p:cBhvr>
                                      <p:from x="200000" y="450000"/>
                                      <p:to x="100000" y="100000"/>
                                    </p:animScale>
                                    <p:set>
                                      <p:cBhvr>
                                        <p:cTn id="10" dur="770" fill="hold"/>
                                        <p:tgtEl>
                                          <p:spTgt spid="9"/>
                                        </p:tgtEl>
                                        <p:attrNameLst>
                                          <p:attrName>ppt_x</p:attrName>
                                        </p:attrNameLst>
                                      </p:cBhvr>
                                      <p:to>
                                        <p:strVal val="(0.5)"/>
                                      </p:to>
                                    </p:set>
                                    <p:anim from="(0.5)" to="(#ppt_x)" calcmode="lin" valueType="num">
                                      <p:cBhvr>
                                        <p:cTn id="11" dur="1230" accel="100000" fill="hold">
                                          <p:stCondLst>
                                            <p:cond delay="770"/>
                                          </p:stCondLst>
                                        </p:cTn>
                                        <p:tgtEl>
                                          <p:spTgt spid="9"/>
                                        </p:tgtEl>
                                        <p:attrNameLst>
                                          <p:attrName>ppt_x</p:attrName>
                                        </p:attrNameLst>
                                      </p:cBhvr>
                                    </p:anim>
                                    <p:set>
                                      <p:cBhvr>
                                        <p:cTn id="12" dur="770" fill="hold"/>
                                        <p:tgtEl>
                                          <p:spTgt spid="9"/>
                                        </p:tgtEl>
                                        <p:attrNameLst>
                                          <p:attrName>ppt_y</p:attrName>
                                        </p:attrNameLst>
                                      </p:cBhvr>
                                      <p:to>
                                        <p:strVal val="(#ppt_y+0.4)"/>
                                      </p:to>
                                    </p:set>
                                    <p:anim from="(#ppt_y+0.4)" to="(#ppt_y)" calcmode="lin" valueType="num">
                                      <p:cBhvr>
                                        <p:cTn id="13" dur="1230" accel="100000" fill="hold">
                                          <p:stCondLst>
                                            <p:cond delay="770"/>
                                          </p:stCondLst>
                                        </p:cTn>
                                        <p:tgtEl>
                                          <p:spTgt spid="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4)">
                                      <p:cBhvr>
                                        <p:cTn id="2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style>
          <a:lnRef idx="3">
            <a:schemeClr val="lt1"/>
          </a:lnRef>
          <a:fillRef idx="1">
            <a:schemeClr val="accent4"/>
          </a:fillRef>
          <a:effectRef idx="1">
            <a:schemeClr val="accent4"/>
          </a:effectRef>
          <a:fontRef idx="minor">
            <a:schemeClr val="lt1"/>
          </a:fontRef>
        </p:style>
        <p:txBody>
          <a:bodyPr/>
          <a:lstStyle/>
          <a:p>
            <a:endParaRPr lang="en-US" dirty="0"/>
          </a:p>
        </p:txBody>
      </p:sp>
      <p:sp>
        <p:nvSpPr>
          <p:cNvPr id="4" name="Rectangle 3"/>
          <p:cNvSpPr/>
          <p:nvPr/>
        </p:nvSpPr>
        <p:spPr>
          <a:xfrm>
            <a:off x="1524000" y="381000"/>
            <a:ext cx="6705600" cy="914400"/>
          </a:xfrm>
          <a:prstGeom prst="rect">
            <a:avLst/>
          </a:prstGeom>
          <a:ln>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3600" dirty="0" smtClean="0"/>
              <a:t>উত্তর </a:t>
            </a:r>
            <a:endParaRPr lang="en-US" sz="3600" dirty="0"/>
          </a:p>
        </p:txBody>
      </p:sp>
      <p:pic>
        <p:nvPicPr>
          <p:cNvPr id="2050" name="Picture 2" descr="C:\Users\sagor khan\Downloads\a130.jpg"/>
          <p:cNvPicPr>
            <a:picLocks noChangeAspect="1" noChangeArrowheads="1"/>
          </p:cNvPicPr>
          <p:nvPr/>
        </p:nvPicPr>
        <p:blipFill>
          <a:blip r:embed="rId2"/>
          <a:srcRect/>
          <a:stretch>
            <a:fillRect/>
          </a:stretch>
        </p:blipFill>
        <p:spPr bwMode="auto">
          <a:xfrm>
            <a:off x="0" y="4724400"/>
            <a:ext cx="4495800" cy="2133600"/>
          </a:xfrm>
          <a:prstGeom prst="rect">
            <a:avLst/>
          </a:prstGeom>
          <a:noFill/>
        </p:spPr>
      </p:pic>
      <p:pic>
        <p:nvPicPr>
          <p:cNvPr id="2051" name="Picture 3" descr="C:\Users\sagor khan\Downloads\a130.jpg"/>
          <p:cNvPicPr>
            <a:picLocks noChangeAspect="1" noChangeArrowheads="1"/>
          </p:cNvPicPr>
          <p:nvPr/>
        </p:nvPicPr>
        <p:blipFill>
          <a:blip r:embed="rId2"/>
          <a:srcRect/>
          <a:stretch>
            <a:fillRect/>
          </a:stretch>
        </p:blipFill>
        <p:spPr bwMode="auto">
          <a:xfrm flipH="1">
            <a:off x="4495800" y="4724400"/>
            <a:ext cx="4343396" cy="2133600"/>
          </a:xfrm>
          <a:prstGeom prst="rect">
            <a:avLst/>
          </a:prstGeom>
          <a:noFill/>
        </p:spPr>
      </p:pic>
      <p:sp>
        <p:nvSpPr>
          <p:cNvPr id="10" name="Parallelogram 9"/>
          <p:cNvSpPr/>
          <p:nvPr/>
        </p:nvSpPr>
        <p:spPr>
          <a:xfrm>
            <a:off x="1295400" y="2133600"/>
            <a:ext cx="6477000" cy="3200400"/>
          </a:xfrm>
          <a:prstGeom prst="parallelogram">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bn-IN" sz="3200" dirty="0" smtClean="0">
                <a:solidFill>
                  <a:schemeClr val="tx1"/>
                </a:solidFill>
              </a:rPr>
              <a:t>পুংকেশরের অংশ হলো দুইটি  যথাঃ পুংদন্ড ও পরাগধানী।    </a:t>
            </a:r>
            <a:endParaRPr lang="en-US" sz="3200" dirty="0">
              <a:solidFill>
                <a:schemeClr val="tx1"/>
              </a:solidFill>
            </a:endParaRPr>
          </a:p>
        </p:txBody>
      </p:sp>
      <p:sp>
        <p:nvSpPr>
          <p:cNvPr id="11" name="TextBox 10"/>
          <p:cNvSpPr txBox="1"/>
          <p:nvPr/>
        </p:nvSpPr>
        <p:spPr>
          <a:xfrm>
            <a:off x="2514600" y="5638800"/>
            <a:ext cx="4953000" cy="369332"/>
          </a:xfrm>
          <a:prstGeom prst="rect">
            <a:avLst/>
          </a:prstGeom>
          <a:noFill/>
        </p:spPr>
        <p:txBody>
          <a:bodyPr wrap="square" rtlCol="0">
            <a:spAutoFit/>
          </a:bodyPr>
          <a:lstStyle/>
          <a:p>
            <a:r>
              <a:rPr lang="bn-IN" dirty="0" smtClean="0"/>
              <a:t>এম </a:t>
            </a:r>
            <a:r>
              <a:rPr lang="en-US" dirty="0" smtClean="0"/>
              <a:t>. </a:t>
            </a:r>
            <a:r>
              <a:rPr lang="bn-IN" dirty="0" smtClean="0"/>
              <a:t>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4"/>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5" presetClass="emph" presetSubtype="1" grpId="0" nodeType="clickEffect">
                                  <p:stCondLst>
                                    <p:cond delay="0"/>
                                  </p:stCondLst>
                                  <p:childTnLst>
                                    <p:set>
                                      <p:cBhvr override="childStyle">
                                        <p:cTn id="10" dur="indefinite"/>
                                        <p:tgtEl>
                                          <p:spTgt spid="10"/>
                                        </p:tgtEl>
                                        <p:attrNameLst>
                                          <p:attrName>style.fontStyle</p:attrName>
                                        </p:attrNameLst>
                                      </p:cBhvr>
                                      <p:to>
                                        <p:strVal val="normal"/>
                                      </p:to>
                                    </p:set>
                                    <p:set>
                                      <p:cBhvr override="childStyle">
                                        <p:cTn id="11" dur="indefinite"/>
                                        <p:tgtEl>
                                          <p:spTgt spid="10"/>
                                        </p:tgtEl>
                                        <p:attrNameLst>
                                          <p:attrName>style.fontWeight</p:attrName>
                                        </p:attrNameLst>
                                      </p:cBhvr>
                                      <p:to>
                                        <p:strVal val="bold"/>
                                      </p:to>
                                    </p:set>
                                    <p:set>
                                      <p:cBhvr override="childStyle">
                                        <p:cTn id="12" dur="indefinite"/>
                                        <p:tgtEl>
                                          <p:spTgt spid="10"/>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endParaRPr lang="en-US"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724400"/>
            <a:ext cx="4495800" cy="2133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95800" y="4648200"/>
            <a:ext cx="4419600" cy="2209800"/>
          </a:xfrm>
          <a:prstGeom prst="rect">
            <a:avLst/>
          </a:prstGeom>
          <a:noFill/>
        </p:spPr>
      </p:pic>
      <p:sp>
        <p:nvSpPr>
          <p:cNvPr id="5" name="Rounded Rectangle 4"/>
          <p:cNvSpPr/>
          <p:nvPr/>
        </p:nvSpPr>
        <p:spPr>
          <a:xfrm>
            <a:off x="1447800" y="381000"/>
            <a:ext cx="6705600" cy="91440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স্ত্রীস্তবক</a:t>
            </a:r>
            <a:r>
              <a:rPr lang="en-US" sz="3200" dirty="0" smtClean="0"/>
              <a:t>  </a:t>
            </a:r>
            <a:r>
              <a:rPr lang="en-US" sz="3200" dirty="0" err="1" smtClean="0"/>
              <a:t>বা</a:t>
            </a:r>
            <a:r>
              <a:rPr lang="en-US" sz="3200" dirty="0" smtClean="0"/>
              <a:t> গ</a:t>
            </a:r>
            <a:r>
              <a:rPr lang="bn-IN" sz="3200" dirty="0" smtClean="0"/>
              <a:t>র্ভকেশর </a:t>
            </a:r>
            <a:endParaRPr lang="en-US" sz="3200" dirty="0"/>
          </a:p>
        </p:txBody>
      </p:sp>
      <p:sp>
        <p:nvSpPr>
          <p:cNvPr id="7" name="Rectangle 6"/>
          <p:cNvSpPr/>
          <p:nvPr/>
        </p:nvSpPr>
        <p:spPr>
          <a:xfrm>
            <a:off x="457200" y="1447800"/>
            <a:ext cx="8229600" cy="3276600"/>
          </a:xfrm>
          <a:prstGeom prst="rect">
            <a:avLst/>
          </a:prstGeom>
          <a:ln>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dirty="0" err="1" smtClean="0">
                <a:solidFill>
                  <a:schemeClr val="tx1"/>
                </a:solidFill>
              </a:rPr>
              <a:t>এটি</a:t>
            </a:r>
            <a:r>
              <a:rPr lang="en-US" sz="2000" dirty="0" smtClean="0">
                <a:solidFill>
                  <a:schemeClr val="tx1"/>
                </a:solidFill>
              </a:rPr>
              <a:t> </a:t>
            </a:r>
            <a:r>
              <a:rPr lang="en-US" sz="2000" dirty="0" err="1" smtClean="0">
                <a:solidFill>
                  <a:schemeClr val="tx1"/>
                </a:solidFill>
              </a:rPr>
              <a:t>ফুলের</a:t>
            </a:r>
            <a:r>
              <a:rPr lang="en-US" sz="2000" dirty="0" smtClean="0">
                <a:solidFill>
                  <a:schemeClr val="tx1"/>
                </a:solidFill>
              </a:rPr>
              <a:t> </a:t>
            </a:r>
            <a:r>
              <a:rPr lang="en-US" sz="2000" dirty="0" err="1" smtClean="0">
                <a:solidFill>
                  <a:schemeClr val="tx1"/>
                </a:solidFill>
              </a:rPr>
              <a:t>চতু</a:t>
            </a:r>
            <a:r>
              <a:rPr lang="bn-IN" sz="2000" dirty="0" smtClean="0">
                <a:solidFill>
                  <a:schemeClr val="tx1"/>
                </a:solidFill>
              </a:rPr>
              <a:t>র্থ স্তবক। এক বা একাধিক গর্ভপত্র নিয়ে একটি স্ত্রীস্তবক গঠিত হয়। একের অধিক গর্ভপত্র  সম্পূর্ণভাবে পরস্পরের সাথে যুক্ত থাকলে তাকে যুক্তগর্ভপত্রী, আর আলাদা  থাকলে বিযুক্তগর্ভপত্রী বলে। একটি গর্ভপত্রের তিনটি অংশ, যথা-গর্ভাশয়,গর্ভদন্ড ও গর্ভমুন্ড। গর্ভাশয়ের ভিতরে ডিম্বক সাজানো থাকে। ডিম্বকে স্ত্রী জননকোষ ডিম্বাণু সৃষ্টি হয়। এরা পুংস্তবকের ন্যায় সরাসরি জনন কাজে অংশগ্রহণ করে ।</a:t>
            </a:r>
          </a:p>
          <a:p>
            <a:pPr algn="ctr"/>
            <a:r>
              <a:rPr lang="bn-IN" sz="2000" dirty="0" smtClean="0">
                <a:solidFill>
                  <a:schemeClr val="tx1"/>
                </a:solidFill>
              </a:rPr>
              <a:t>বৃত্তি দলমন্ডলকে ফুলের সাহায্যকারী স্তবক এবং পুংস্তবক ও পুংস্তবককে অত্যাবশ্যকীয় স্তবক বলে। </a:t>
            </a:r>
            <a:endParaRPr lang="en-US" sz="2000" dirty="0">
              <a:solidFill>
                <a:schemeClr val="tx1"/>
              </a:solidFill>
            </a:endParaRPr>
          </a:p>
        </p:txBody>
      </p:sp>
      <p:sp>
        <p:nvSpPr>
          <p:cNvPr id="8" name="TextBox 7"/>
          <p:cNvSpPr txBox="1"/>
          <p:nvPr/>
        </p:nvSpPr>
        <p:spPr>
          <a:xfrm>
            <a:off x="2209800" y="5638800"/>
            <a:ext cx="5867400" cy="369332"/>
          </a:xfrm>
          <a:prstGeom prst="rect">
            <a:avLst/>
          </a:prstGeom>
          <a:noFill/>
        </p:spPr>
        <p:txBody>
          <a:bodyPr wrap="square" rtlCol="0">
            <a:spAutoFit/>
          </a:bodyPr>
          <a:lstStyle/>
          <a:p>
            <a:r>
              <a:rPr lang="bn-IN" dirty="0" smtClean="0"/>
              <a:t>এম </a:t>
            </a:r>
            <a:r>
              <a:rPr lang="en-US" dirty="0" smtClean="0"/>
              <a:t>.</a:t>
            </a:r>
            <a:r>
              <a:rPr lang="bn-IN" dirty="0" smtClean="0"/>
              <a:t>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2060"/>
            </a:solidFill>
          </a:ln>
        </p:spPr>
        <p:style>
          <a:lnRef idx="3">
            <a:schemeClr val="lt1"/>
          </a:lnRef>
          <a:fillRef idx="1">
            <a:schemeClr val="accent3"/>
          </a:fillRef>
          <a:effectRef idx="1">
            <a:schemeClr val="accent3"/>
          </a:effectRef>
          <a:fontRef idx="minor">
            <a:schemeClr val="lt1"/>
          </a:fontRef>
        </p:style>
        <p:txBody>
          <a:bodyPr/>
          <a:lstStyle/>
          <a:p>
            <a:endParaRPr lang="en-US" dirty="0"/>
          </a:p>
        </p:txBody>
      </p:sp>
      <p:sp>
        <p:nvSpPr>
          <p:cNvPr id="4" name="Rectangle 3"/>
          <p:cNvSpPr/>
          <p:nvPr/>
        </p:nvSpPr>
        <p:spPr>
          <a:xfrm>
            <a:off x="1295400" y="381000"/>
            <a:ext cx="6553200" cy="914400"/>
          </a:xfrm>
          <a:prstGeom prst="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4400" dirty="0" smtClean="0">
                <a:solidFill>
                  <a:schemeClr val="tx1"/>
                </a:solidFill>
              </a:rPr>
              <a:t>মূল্যায়ন </a:t>
            </a:r>
            <a:endParaRPr lang="en-US" sz="4400" dirty="0">
              <a:solidFill>
                <a:schemeClr val="tx1"/>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724400"/>
            <a:ext cx="5257800" cy="2133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5105400" y="4724399"/>
            <a:ext cx="4038600" cy="2133601"/>
          </a:xfrm>
          <a:prstGeom prst="rect">
            <a:avLst/>
          </a:prstGeom>
          <a:noFill/>
        </p:spPr>
      </p:pic>
      <p:sp>
        <p:nvSpPr>
          <p:cNvPr id="7" name="TextBox 6"/>
          <p:cNvSpPr txBox="1"/>
          <p:nvPr/>
        </p:nvSpPr>
        <p:spPr>
          <a:xfrm>
            <a:off x="762000" y="1600200"/>
            <a:ext cx="8382000" cy="5262979"/>
          </a:xfrm>
          <a:prstGeom prst="rect">
            <a:avLst/>
          </a:prstGeom>
          <a:noFill/>
        </p:spPr>
        <p:txBody>
          <a:bodyPr wrap="square" rtlCol="0">
            <a:spAutoFit/>
          </a:bodyPr>
          <a:lstStyle/>
          <a:p>
            <a:r>
              <a:rPr lang="bn-IN" sz="2400" dirty="0" smtClean="0"/>
              <a:t>১। কোনটি সরাসরি জনন কাজে অংশগ্রহন কএর?</a:t>
            </a:r>
          </a:p>
          <a:p>
            <a:r>
              <a:rPr lang="bn-IN" sz="2400" dirty="0" smtClean="0"/>
              <a:t>  (ক) বৃত্ত                            (খ) বৃতি  </a:t>
            </a:r>
          </a:p>
          <a:p>
            <a:r>
              <a:rPr lang="bn-IN" sz="2400" dirty="0" smtClean="0"/>
              <a:t>  (গ) দলমন্ডল                     (ঘ) পুংস্তবক </a:t>
            </a:r>
          </a:p>
          <a:p>
            <a:endParaRPr lang="bn-IN" sz="2400" dirty="0" smtClean="0"/>
          </a:p>
          <a:p>
            <a:r>
              <a:rPr lang="bn-IN" sz="2400" dirty="0" smtClean="0"/>
              <a:t>২। ফুলের সবচেয়ে বাহিরের স্তবককে কী বলে? </a:t>
            </a:r>
          </a:p>
          <a:p>
            <a:r>
              <a:rPr lang="bn-IN" sz="2400" dirty="0" smtClean="0"/>
              <a:t>    (ক) বৃতি                      (খ) পুংকেশর  </a:t>
            </a:r>
          </a:p>
          <a:p>
            <a:r>
              <a:rPr lang="bn-IN" sz="2400" dirty="0" smtClean="0"/>
              <a:t>    (গ) দল                        (ঘ) গর্ভকেশর </a:t>
            </a:r>
          </a:p>
          <a:p>
            <a:endParaRPr lang="bn-IN" sz="2400" dirty="0" smtClean="0"/>
          </a:p>
          <a:p>
            <a:endParaRPr lang="bn-IN" sz="2400" dirty="0" smtClean="0"/>
          </a:p>
          <a:p>
            <a:endParaRPr lang="bn-IN" sz="2400" dirty="0" smtClean="0"/>
          </a:p>
          <a:p>
            <a:endParaRPr lang="bn-IN" sz="2400" dirty="0" smtClean="0"/>
          </a:p>
          <a:p>
            <a:endParaRPr lang="bn-IN" sz="2400" dirty="0" smtClean="0"/>
          </a:p>
          <a:p>
            <a:endParaRPr lang="bn-IN" sz="2400" dirty="0" smtClean="0"/>
          </a:p>
          <a:p>
            <a:endParaRPr lang="bn-IN" sz="2400" dirty="0" smtClean="0"/>
          </a:p>
        </p:txBody>
      </p:sp>
      <p:sp>
        <p:nvSpPr>
          <p:cNvPr id="8" name="Oval 7"/>
          <p:cNvSpPr/>
          <p:nvPr/>
        </p:nvSpPr>
        <p:spPr>
          <a:xfrm>
            <a:off x="4343400" y="2362200"/>
            <a:ext cx="5334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1143000" y="3505200"/>
            <a:ext cx="457200" cy="381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TextBox 9"/>
          <p:cNvSpPr txBox="1"/>
          <p:nvPr/>
        </p:nvSpPr>
        <p:spPr>
          <a:xfrm>
            <a:off x="2590800" y="5638800"/>
            <a:ext cx="5181600" cy="369332"/>
          </a:xfrm>
          <a:prstGeom prst="rect">
            <a:avLst/>
          </a:prstGeom>
          <a:noFill/>
        </p:spPr>
        <p:txBody>
          <a:bodyPr wrap="square" rtlCol="0">
            <a:spAutoFit/>
          </a:bodyPr>
          <a:lstStyle/>
          <a:p>
            <a:r>
              <a:rPr lang="bn-IN" dirty="0" smtClean="0"/>
              <a:t>এম </a:t>
            </a:r>
            <a:r>
              <a:rPr lang="en-US" dirty="0" smtClean="0"/>
              <a:t>. </a:t>
            </a:r>
            <a:r>
              <a:rPr lang="bn-IN" dirty="0" smtClean="0"/>
              <a:t>সাখাওয়াত 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7">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p:cTn id="1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 calcmode="lin" valueType="num">
                                      <p:cBhvr>
                                        <p:cTn id="24"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7">
                                            <p:txEl>
                                              <p:pRg st="4" end="4"/>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p:cTn id="29"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7">
                                            <p:txEl>
                                              <p:pRg st="5" end="5"/>
                                            </p:txEl>
                                          </p:spTgt>
                                        </p:tgtEl>
                                      </p:cBhvr>
                                    </p:animEffect>
                                  </p:childTnLst>
                                </p:cTn>
                              </p:par>
                              <p:par>
                                <p:cTn id="32" presetID="53" presetClass="entr" presetSubtype="0" fill="hold" nodeType="with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 calcmode="lin" valueType="num">
                                      <p:cBhvr>
                                        <p:cTn id="34"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7">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Rounded Rectangle 4"/>
          <p:cNvSpPr/>
          <p:nvPr/>
        </p:nvSpPr>
        <p:spPr>
          <a:xfrm>
            <a:off x="1371600" y="381000"/>
            <a:ext cx="6629400" cy="914400"/>
          </a:xfrm>
          <a:prstGeom prst="roundRect">
            <a:avLst/>
          </a:prstGeom>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dirty="0" err="1" smtClean="0"/>
              <a:t>শিক্ষক</a:t>
            </a:r>
            <a:r>
              <a:rPr lang="en-US" sz="3600" dirty="0" smtClean="0"/>
              <a:t> </a:t>
            </a:r>
            <a:r>
              <a:rPr lang="en-US" sz="2800" dirty="0" err="1" smtClean="0">
                <a:solidFill>
                  <a:srgbClr val="FFFF00"/>
                </a:solidFill>
              </a:rPr>
              <a:t>পরিচিতি</a:t>
            </a:r>
            <a:r>
              <a:rPr lang="en-US" sz="2800" dirty="0" smtClean="0">
                <a:solidFill>
                  <a:srgbClr val="FFFF00"/>
                </a:solidFill>
              </a:rPr>
              <a:t> </a:t>
            </a:r>
            <a:endParaRPr lang="en-US" sz="2800" dirty="0">
              <a:solidFill>
                <a:srgbClr val="FFFF00"/>
              </a:solidFill>
            </a:endParaRPr>
          </a:p>
        </p:txBody>
      </p:sp>
      <p:sp>
        <p:nvSpPr>
          <p:cNvPr id="6" name="Rectangle 5"/>
          <p:cNvSpPr/>
          <p:nvPr/>
        </p:nvSpPr>
        <p:spPr>
          <a:xfrm>
            <a:off x="0" y="1524000"/>
            <a:ext cx="43434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60.jpg"/>
          <p:cNvPicPr>
            <a:picLocks noChangeAspect="1" noChangeArrowheads="1"/>
          </p:cNvPicPr>
          <p:nvPr/>
        </p:nvPicPr>
        <p:blipFill>
          <a:blip r:embed="rId2"/>
          <a:srcRect/>
          <a:stretch>
            <a:fillRect/>
          </a:stretch>
        </p:blipFill>
        <p:spPr bwMode="auto">
          <a:xfrm>
            <a:off x="381000" y="1752600"/>
            <a:ext cx="3733800" cy="4419600"/>
          </a:xfrm>
          <a:prstGeom prst="rect">
            <a:avLst/>
          </a:prstGeom>
          <a:ln w="88900" cap="sq" cmpd="thickThin">
            <a:solidFill>
              <a:srgbClr val="FFFF00"/>
            </a:solidFill>
            <a:prstDash val="solid"/>
            <a:miter lim="800000"/>
          </a:ln>
          <a:effectLst>
            <a:innerShdw blurRad="76200">
              <a:srgbClr val="000000"/>
            </a:innerShdw>
          </a:effectLst>
        </p:spPr>
      </p:pic>
      <p:pic>
        <p:nvPicPr>
          <p:cNvPr id="12" name="Picture 2" descr="C:\Users\sagor khan\Pictures\Programs\Programs\IMG_9388.JPG"/>
          <p:cNvPicPr>
            <a:picLocks noGrp="1" noChangeAspect="1" noChangeArrowheads="1"/>
          </p:cNvPicPr>
          <p:nvPr>
            <p:ph sz="half" idx="1"/>
          </p:nvPr>
        </p:nvPicPr>
        <p:blipFill>
          <a:blip r:embed="rId3" cstate="print"/>
          <a:srcRect/>
          <a:stretch>
            <a:fillRect/>
          </a:stretch>
        </p:blipFill>
        <p:spPr bwMode="auto">
          <a:xfrm rot="16200000">
            <a:off x="1333500" y="3162300"/>
            <a:ext cx="1752600" cy="1524000"/>
          </a:xfrm>
          <a:prstGeom prst="roundRect">
            <a:avLst>
              <a:gd name="adj" fmla="val 8594"/>
            </a:avLst>
          </a:prstGeom>
          <a:solidFill>
            <a:srgbClr val="FFFFFF">
              <a:shade val="85000"/>
            </a:srgbClr>
          </a:solidFill>
          <a:ln>
            <a:solidFill>
              <a:srgbClr val="FFFF00"/>
            </a:solidFill>
          </a:ln>
          <a:effectLst>
            <a:reflection blurRad="12700" stA="38000" endPos="28000" dist="5000" dir="5400000" sy="-100000" algn="bl" rotWithShape="0"/>
          </a:effectLst>
        </p:spPr>
      </p:pic>
      <p:sp>
        <p:nvSpPr>
          <p:cNvPr id="13" name="Rectangle 12"/>
          <p:cNvSpPr/>
          <p:nvPr/>
        </p:nvSpPr>
        <p:spPr>
          <a:xfrm>
            <a:off x="4572000" y="1524000"/>
            <a:ext cx="45720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p:cNvSpPr txBox="1"/>
          <p:nvPr/>
        </p:nvSpPr>
        <p:spPr>
          <a:xfrm>
            <a:off x="4724400" y="2057400"/>
            <a:ext cx="4114800" cy="523220"/>
          </a:xfrm>
          <a:prstGeom prst="rect">
            <a:avLst/>
          </a:prstGeom>
          <a:noFill/>
        </p:spPr>
        <p:txBody>
          <a:bodyPr wrap="square" rtlCol="0">
            <a:spAutoFit/>
          </a:bodyPr>
          <a:lstStyle/>
          <a:p>
            <a:r>
              <a:rPr lang="en-US" sz="2800" dirty="0" smtClean="0"/>
              <a:t> </a:t>
            </a:r>
            <a:endParaRPr lang="en-US" dirty="0"/>
          </a:p>
        </p:txBody>
      </p:sp>
      <p:pic>
        <p:nvPicPr>
          <p:cNvPr id="17" name="Picture 16" descr="A56.jpg"/>
          <p:cNvPicPr>
            <a:picLocks noChangeAspect="1"/>
          </p:cNvPicPr>
          <p:nvPr/>
        </p:nvPicPr>
        <p:blipFill>
          <a:blip r:embed="rId4"/>
          <a:stretch>
            <a:fillRect/>
          </a:stretch>
        </p:blipFill>
        <p:spPr>
          <a:xfrm>
            <a:off x="4648200" y="1752600"/>
            <a:ext cx="4267200" cy="4419600"/>
          </a:xfrm>
          <a:prstGeom prst="rect">
            <a:avLst/>
          </a:prstGeom>
          <a:ln w="88900" cap="sq" cmpd="thickThin">
            <a:solidFill>
              <a:srgbClr val="FFFF00"/>
            </a:solidFill>
            <a:prstDash val="solid"/>
            <a:miter lim="800000"/>
          </a:ln>
          <a:effectLst>
            <a:innerShdw blurRad="76200">
              <a:srgbClr val="000000"/>
            </a:innerShdw>
          </a:effectLst>
        </p:spPr>
      </p:pic>
      <p:sp>
        <p:nvSpPr>
          <p:cNvPr id="18" name="Rectangle 17"/>
          <p:cNvSpPr/>
          <p:nvPr/>
        </p:nvSpPr>
        <p:spPr>
          <a:xfrm>
            <a:off x="5029200" y="2285999"/>
            <a:ext cx="3581400" cy="4185761"/>
          </a:xfrm>
          <a:prstGeom prst="rect">
            <a:avLst/>
          </a:prstGeom>
        </p:spPr>
        <p:txBody>
          <a:bodyPr wrap="square">
            <a:spAutoFit/>
          </a:bodyPr>
          <a:lstStyle/>
          <a:p>
            <a:r>
              <a:rPr lang="bn-IN" sz="2400" dirty="0" smtClean="0"/>
              <a:t>এম </a:t>
            </a:r>
            <a:r>
              <a:rPr lang="en-US" sz="2400" dirty="0" smtClean="0"/>
              <a:t>.</a:t>
            </a:r>
            <a:r>
              <a:rPr lang="bn-IN" sz="2400" dirty="0" smtClean="0"/>
              <a:t>সাখাওয়াত হোসেন। </a:t>
            </a:r>
          </a:p>
          <a:p>
            <a:r>
              <a:rPr lang="bn-IN" dirty="0" smtClean="0"/>
              <a:t>সহকারি শিক্ষক (ব্যবসায় শিক্ষা) </a:t>
            </a:r>
          </a:p>
          <a:p>
            <a:r>
              <a:rPr lang="bn-IN" dirty="0" smtClean="0"/>
              <a:t>মোক্তাল হোসেন উচ্চ বিদ্যালয় ,</a:t>
            </a:r>
            <a:r>
              <a:rPr lang="en-US" dirty="0" smtClean="0"/>
              <a:t> </a:t>
            </a:r>
            <a:r>
              <a:rPr lang="en-US" dirty="0" err="1" smtClean="0"/>
              <a:t>সদর</a:t>
            </a:r>
            <a:r>
              <a:rPr lang="bn-IN" dirty="0" smtClean="0"/>
              <a:t>,নেত্রকোনা। </a:t>
            </a:r>
          </a:p>
          <a:p>
            <a:r>
              <a:rPr lang="bn-IN" sz="2000" dirty="0" smtClean="0"/>
              <a:t>ইমেলঃ </a:t>
            </a:r>
            <a:r>
              <a:rPr lang="en-US" sz="2000" dirty="0" smtClean="0">
                <a:hlinkClick r:id="rId5"/>
              </a:rPr>
              <a:t>shakhawath747@gamil.com</a:t>
            </a:r>
            <a:r>
              <a:rPr lang="en-US" sz="2000" dirty="0" smtClean="0"/>
              <a:t> </a:t>
            </a:r>
          </a:p>
          <a:p>
            <a:r>
              <a:rPr lang="bn-IN" sz="2000" dirty="0" smtClean="0"/>
              <a:t>   </a:t>
            </a:r>
            <a:r>
              <a:rPr lang="en-US" sz="2000" dirty="0" err="1" smtClean="0"/>
              <a:t>মোবাঃ</a:t>
            </a:r>
            <a:r>
              <a:rPr lang="en-US" sz="2000" dirty="0" smtClean="0"/>
              <a:t> ০১৯১৭৬৩৬৪৮৬ </a:t>
            </a:r>
          </a:p>
          <a:p>
            <a:r>
              <a:rPr lang="en-US" sz="2000" dirty="0" smtClean="0"/>
              <a:t>              ০১৭৩৪৪৭৫১০৩ </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endParaRPr lang="en-US" dirty="0"/>
          </a:p>
        </p:txBody>
      </p:sp>
      <p:sp>
        <p:nvSpPr>
          <p:cNvPr id="5" name="Rounded Rectangle 4"/>
          <p:cNvSpPr/>
          <p:nvPr/>
        </p:nvSpPr>
        <p:spPr>
          <a:xfrm>
            <a:off x="1371600" y="381000"/>
            <a:ext cx="6934200" cy="9144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3200" dirty="0" smtClean="0">
                <a:solidFill>
                  <a:schemeClr val="tx1"/>
                </a:solidFill>
              </a:rPr>
              <a:t>বাড়ির কাজ </a:t>
            </a:r>
            <a:endParaRPr lang="en-US" sz="3200" dirty="0">
              <a:solidFill>
                <a:schemeClr val="tx1"/>
              </a:solidFill>
            </a:endParaRPr>
          </a:p>
        </p:txBody>
      </p:sp>
      <p:pic>
        <p:nvPicPr>
          <p:cNvPr id="1026" name="Picture 2" descr="C:\Users\sagor khan\Downloads\a130.jpg"/>
          <p:cNvPicPr>
            <a:picLocks noChangeAspect="1" noChangeArrowheads="1"/>
          </p:cNvPicPr>
          <p:nvPr/>
        </p:nvPicPr>
        <p:blipFill>
          <a:blip r:embed="rId2"/>
          <a:srcRect/>
          <a:stretch>
            <a:fillRect/>
          </a:stretch>
        </p:blipFill>
        <p:spPr bwMode="auto">
          <a:xfrm flipH="1">
            <a:off x="4876800" y="4191000"/>
            <a:ext cx="4267200" cy="2667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a:off x="0" y="4191000"/>
            <a:ext cx="4876800" cy="2667000"/>
          </a:xfrm>
          <a:prstGeom prst="rect">
            <a:avLst/>
          </a:prstGeom>
          <a:noFill/>
        </p:spPr>
      </p:pic>
      <p:sp>
        <p:nvSpPr>
          <p:cNvPr id="9" name="Snip Same Side Corner Rectangle 8"/>
          <p:cNvSpPr/>
          <p:nvPr/>
        </p:nvSpPr>
        <p:spPr>
          <a:xfrm>
            <a:off x="1447800" y="1524000"/>
            <a:ext cx="6477000" cy="4267200"/>
          </a:xfrm>
          <a:prstGeom prst="snip2Same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Oval 9"/>
          <p:cNvSpPr/>
          <p:nvPr/>
        </p:nvSpPr>
        <p:spPr>
          <a:xfrm>
            <a:off x="1752600" y="2438400"/>
            <a:ext cx="3200400" cy="2819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1" name="Picture 2" descr="C:\Users\sagor khan\Downloads\428.jpg"/>
          <p:cNvPicPr>
            <a:picLocks noChangeAspect="1" noChangeArrowheads="1"/>
          </p:cNvPicPr>
          <p:nvPr/>
        </p:nvPicPr>
        <p:blipFill>
          <a:blip r:embed="rId3"/>
          <a:srcRect/>
          <a:stretch>
            <a:fillRect/>
          </a:stretch>
        </p:blipFill>
        <p:spPr bwMode="auto">
          <a:xfrm>
            <a:off x="1676400" y="2286000"/>
            <a:ext cx="3581400" cy="29718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Rectangle 12"/>
          <p:cNvSpPr/>
          <p:nvPr/>
        </p:nvSpPr>
        <p:spPr>
          <a:xfrm>
            <a:off x="5334000" y="2819400"/>
            <a:ext cx="2590800" cy="2971800"/>
          </a:xfrm>
          <a:prstGeom prst="rect">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bn-IN" dirty="0" smtClean="0"/>
              <a:t>একটি জবা ফুল ও একটি ধুতরা ফুল সংগ্রহ করে এবং এর বিভিন্ন অংশ আলাদা করে দেখাও । </a:t>
            </a:r>
            <a:endParaRPr lang="en-US" dirty="0"/>
          </a:p>
        </p:txBody>
      </p:sp>
      <p:sp>
        <p:nvSpPr>
          <p:cNvPr id="14" name="TextBox 13"/>
          <p:cNvSpPr txBox="1"/>
          <p:nvPr/>
        </p:nvSpPr>
        <p:spPr>
          <a:xfrm>
            <a:off x="2362200" y="5943600"/>
            <a:ext cx="4953000" cy="369332"/>
          </a:xfrm>
          <a:prstGeom prst="rect">
            <a:avLst/>
          </a:prstGeom>
          <a:noFill/>
        </p:spPr>
        <p:txBody>
          <a:bodyPr wrap="square" rtlCol="0">
            <a:spAutoFit/>
          </a:bodyPr>
          <a:lstStyle/>
          <a:p>
            <a:r>
              <a:rPr lang="bn-IN" dirty="0" smtClean="0"/>
              <a:t>এম </a:t>
            </a:r>
            <a:r>
              <a:rPr lang="en-US" smtClean="0"/>
              <a:t>.</a:t>
            </a:r>
            <a:r>
              <a:rPr lang="bn-IN" smtClean="0"/>
              <a:t>সাখাওয়াত </a:t>
            </a:r>
            <a:r>
              <a:rPr lang="bn-IN" dirty="0" smtClean="0"/>
              <a:t>হোসেন,০১৯১৭৬৩৬৪৮৬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Scale>
                                      <p:cBhvr>
                                        <p:cTn id="12"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
                                        </p:tgtEl>
                                        <p:attrNameLst>
                                          <p:attrName>ppt_x</p:attrName>
                                          <p:attrName>ppt_y</p:attrName>
                                        </p:attrNameLst>
                                      </p:cBhvr>
                                    </p:animMotion>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 calcmode="lin" valueType="num">
                                      <p:cBhvr>
                                        <p:cTn id="21" dur="500" fill="hold"/>
                                        <p:tgtEl>
                                          <p:spTgt spid="13"/>
                                        </p:tgtEl>
                                        <p:attrNameLst>
                                          <p:attrName>style.rotation</p:attrName>
                                        </p:attrNameLst>
                                      </p:cBhvr>
                                      <p:tavLst>
                                        <p:tav tm="0">
                                          <p:val>
                                            <p:fltVal val="360"/>
                                          </p:val>
                                        </p:tav>
                                        <p:tav tm="100000">
                                          <p:val>
                                            <p:fltVal val="0"/>
                                          </p:val>
                                        </p:tav>
                                      </p:tavLst>
                                    </p:anim>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style>
          <a:lnRef idx="3">
            <a:schemeClr val="lt1"/>
          </a:lnRef>
          <a:fillRef idx="1">
            <a:schemeClr val="accent1"/>
          </a:fillRef>
          <a:effectRef idx="1">
            <a:schemeClr val="accent1"/>
          </a:effectRef>
          <a:fontRef idx="minor">
            <a:schemeClr val="lt1"/>
          </a:fontRef>
        </p:style>
        <p:txBody>
          <a:bodyPr/>
          <a:lstStyle/>
          <a:p>
            <a:endParaRPr lang="en-US" dirty="0"/>
          </a:p>
        </p:txBody>
      </p:sp>
      <p:sp>
        <p:nvSpPr>
          <p:cNvPr id="4" name="Rounded Rectangle 3"/>
          <p:cNvSpPr/>
          <p:nvPr/>
        </p:nvSpPr>
        <p:spPr>
          <a:xfrm>
            <a:off x="1295400" y="381000"/>
            <a:ext cx="6248400" cy="914400"/>
          </a:xfrm>
          <a:prstGeom prst="round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সবাইকে</a:t>
            </a:r>
            <a:r>
              <a:rPr lang="en-US" sz="3200" dirty="0" smtClean="0"/>
              <a:t> </a:t>
            </a:r>
            <a:r>
              <a:rPr lang="en-US" sz="3200" dirty="0" err="1" smtClean="0"/>
              <a:t>ধন্যবাদ</a:t>
            </a:r>
            <a:r>
              <a:rPr lang="en-US" sz="3200" dirty="0" smtClean="0"/>
              <a:t> </a:t>
            </a:r>
            <a:endParaRPr lang="en-US" sz="3200" dirty="0"/>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0" y="4953000"/>
            <a:ext cx="4114800" cy="19050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3962400" y="4953000"/>
            <a:ext cx="5029200" cy="1905000"/>
          </a:xfrm>
          <a:prstGeom prst="rect">
            <a:avLst/>
          </a:prstGeom>
          <a:noFill/>
        </p:spPr>
      </p:pic>
      <p:pic>
        <p:nvPicPr>
          <p:cNvPr id="1028" name="Picture 4" descr="C:\Users\sagor khan\Downloads\a124.jpg"/>
          <p:cNvPicPr>
            <a:picLocks noChangeAspect="1" noChangeArrowheads="1"/>
          </p:cNvPicPr>
          <p:nvPr/>
        </p:nvPicPr>
        <p:blipFill>
          <a:blip r:embed="rId3"/>
          <a:srcRect/>
          <a:stretch>
            <a:fillRect/>
          </a:stretch>
        </p:blipFill>
        <p:spPr bwMode="auto">
          <a:xfrm>
            <a:off x="1524000" y="1524000"/>
            <a:ext cx="5943600" cy="4343400"/>
          </a:xfrm>
          <a:prstGeom prst="roundRect">
            <a:avLst>
              <a:gd name="adj" fmla="val 8594"/>
            </a:avLst>
          </a:prstGeom>
          <a:solidFill>
            <a:srgbClr val="FFFFFF">
              <a:shade val="85000"/>
            </a:srgbClr>
          </a:solidFill>
          <a:ln>
            <a:solidFill>
              <a:srgbClr val="FF0000"/>
            </a:solidFill>
          </a:ln>
          <a:effectLst>
            <a:reflection blurRad="12700" stA="38000" endPos="28000" dist="5000" dir="5400000" sy="-100000" algn="bl" rotWithShape="0"/>
          </a:effectLst>
        </p:spPr>
      </p:pic>
      <p:pic>
        <p:nvPicPr>
          <p:cNvPr id="1029" name="Picture 5" descr="C:\Users\sagor khan\Downloads\a142.png"/>
          <p:cNvPicPr>
            <a:picLocks noChangeAspect="1" noChangeArrowheads="1"/>
          </p:cNvPicPr>
          <p:nvPr/>
        </p:nvPicPr>
        <p:blipFill>
          <a:blip r:embed="rId4"/>
          <a:srcRect/>
          <a:stretch>
            <a:fillRect/>
          </a:stretch>
        </p:blipFill>
        <p:spPr bwMode="auto">
          <a:xfrm>
            <a:off x="3048000" y="2438400"/>
            <a:ext cx="2895600"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 calcmode="lin" valueType="num">
                                      <p:cBhvr>
                                        <p:cTn id="9" dur="500" fill="hold"/>
                                        <p:tgtEl>
                                          <p:spTgt spid="1028"/>
                                        </p:tgtEl>
                                        <p:attrNameLst>
                                          <p:attrName>style.rotation</p:attrName>
                                        </p:attrNameLst>
                                      </p:cBhvr>
                                      <p:tavLst>
                                        <p:tav tm="0">
                                          <p:val>
                                            <p:fltVal val="360"/>
                                          </p:val>
                                        </p:tav>
                                        <p:tav tm="100000">
                                          <p:val>
                                            <p:fltVal val="0"/>
                                          </p:val>
                                        </p:tav>
                                      </p:tavLst>
                                    </p:anim>
                                    <p:animEffect transition="in" filter="fade">
                                      <p:cBhvr>
                                        <p:cTn id="10" dur="5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style>
          <a:lnRef idx="3">
            <a:schemeClr val="lt1"/>
          </a:lnRef>
          <a:fillRef idx="1">
            <a:schemeClr val="accent1"/>
          </a:fillRef>
          <a:effectRef idx="1">
            <a:schemeClr val="accent1"/>
          </a:effectRef>
          <a:fontRef idx="minor">
            <a:schemeClr val="lt1"/>
          </a:fontRef>
        </p:style>
        <p:txBody>
          <a:bodyPr/>
          <a:lstStyle/>
          <a:p>
            <a:endParaRPr lang="en-US" dirty="0"/>
          </a:p>
        </p:txBody>
      </p:sp>
      <p:sp>
        <p:nvSpPr>
          <p:cNvPr id="5" name="Rectangle 4"/>
          <p:cNvSpPr/>
          <p:nvPr/>
        </p:nvSpPr>
        <p:spPr>
          <a:xfrm>
            <a:off x="152400" y="1447800"/>
            <a:ext cx="4191000" cy="5181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p:cNvSpPr/>
          <p:nvPr/>
        </p:nvSpPr>
        <p:spPr>
          <a:xfrm>
            <a:off x="4800600" y="1447800"/>
            <a:ext cx="4343400" cy="51816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0.jpg"/>
          <p:cNvPicPr>
            <a:picLocks noChangeAspect="1" noChangeArrowheads="1"/>
          </p:cNvPicPr>
          <p:nvPr/>
        </p:nvPicPr>
        <p:blipFill>
          <a:blip r:embed="rId2"/>
          <a:srcRect/>
          <a:stretch>
            <a:fillRect/>
          </a:stretch>
        </p:blipFill>
        <p:spPr bwMode="auto">
          <a:xfrm>
            <a:off x="304800" y="3733800"/>
            <a:ext cx="3429000" cy="28194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rot="10800000">
            <a:off x="1600200" y="1600200"/>
            <a:ext cx="2711089" cy="3065354"/>
          </a:xfrm>
          <a:prstGeom prst="rect">
            <a:avLst/>
          </a:prstGeom>
          <a:noFill/>
        </p:spPr>
      </p:pic>
      <p:sp>
        <p:nvSpPr>
          <p:cNvPr id="9" name="Rectangle 8"/>
          <p:cNvSpPr/>
          <p:nvPr/>
        </p:nvSpPr>
        <p:spPr>
          <a:xfrm>
            <a:off x="1219200" y="2667000"/>
            <a:ext cx="2133600" cy="2667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52.jpg"/>
          <p:cNvPicPr>
            <a:picLocks noChangeAspect="1" noChangeArrowheads="1"/>
          </p:cNvPicPr>
          <p:nvPr/>
        </p:nvPicPr>
        <p:blipFill>
          <a:blip r:embed="rId3"/>
          <a:srcRect/>
          <a:stretch>
            <a:fillRect/>
          </a:stretch>
        </p:blipFill>
        <p:spPr bwMode="auto">
          <a:xfrm>
            <a:off x="1295400" y="2743200"/>
            <a:ext cx="1981200" cy="2514600"/>
          </a:xfrm>
          <a:prstGeom prst="rect">
            <a:avLst/>
          </a:prstGeom>
          <a:ln w="88900" cap="sq" cmpd="thickThin">
            <a:solidFill>
              <a:srgbClr val="FFC000"/>
            </a:solidFill>
            <a:prstDash val="solid"/>
            <a:miter lim="800000"/>
          </a:ln>
          <a:effectLst>
            <a:innerShdw blurRad="76200">
              <a:srgbClr val="000000"/>
            </a:innerShdw>
          </a:effectLst>
        </p:spPr>
      </p:pic>
      <p:sp>
        <p:nvSpPr>
          <p:cNvPr id="11" name="Rounded Rectangle 10"/>
          <p:cNvSpPr/>
          <p:nvPr/>
        </p:nvSpPr>
        <p:spPr>
          <a:xfrm>
            <a:off x="1371600" y="381000"/>
            <a:ext cx="6781800" cy="914400"/>
          </a:xfrm>
          <a:prstGeom prst="roundRect">
            <a:avLst/>
          </a:prstGeom>
          <a:ln>
            <a:solidFill>
              <a:srgbClr val="FF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3600" dirty="0" smtClean="0"/>
              <a:t>পাঠ </a:t>
            </a:r>
            <a:r>
              <a:rPr lang="bn-IN" sz="3200" dirty="0" smtClean="0">
                <a:solidFill>
                  <a:schemeClr val="tx1"/>
                </a:solidFill>
              </a:rPr>
              <a:t>পরিচিতি </a:t>
            </a:r>
            <a:endParaRPr lang="en-US" sz="3200" dirty="0">
              <a:solidFill>
                <a:schemeClr val="tx1"/>
              </a:solidFill>
            </a:endParaRPr>
          </a:p>
        </p:txBody>
      </p:sp>
      <p:pic>
        <p:nvPicPr>
          <p:cNvPr id="1029" name="Picture 5" descr="C:\Users\sagor khan\Downloads\a124.jpg"/>
          <p:cNvPicPr>
            <a:picLocks noChangeAspect="1" noChangeArrowheads="1"/>
          </p:cNvPicPr>
          <p:nvPr/>
        </p:nvPicPr>
        <p:blipFill>
          <a:blip r:embed="rId4"/>
          <a:srcRect/>
          <a:stretch>
            <a:fillRect/>
          </a:stretch>
        </p:blipFill>
        <p:spPr bwMode="auto">
          <a:xfrm>
            <a:off x="4648200" y="1524000"/>
            <a:ext cx="4267200" cy="5029200"/>
          </a:xfrm>
          <a:prstGeom prst="rect">
            <a:avLst/>
          </a:prstGeom>
          <a:ln w="88900" cap="sq" cmpd="thickThin">
            <a:solidFill>
              <a:srgbClr val="000000"/>
            </a:solidFill>
            <a:prstDash val="solid"/>
            <a:miter lim="800000"/>
          </a:ln>
          <a:effectLst>
            <a:innerShdw blurRad="76200">
              <a:srgbClr val="000000"/>
            </a:innerShdw>
          </a:effectLst>
        </p:spPr>
      </p:pic>
      <p:sp>
        <p:nvSpPr>
          <p:cNvPr id="13" name="Rectangle 12"/>
          <p:cNvSpPr/>
          <p:nvPr/>
        </p:nvSpPr>
        <p:spPr>
          <a:xfrm>
            <a:off x="5715000" y="2551836"/>
            <a:ext cx="2667000" cy="4247317"/>
          </a:xfrm>
          <a:prstGeom prst="rect">
            <a:avLst/>
          </a:prstGeom>
        </p:spPr>
        <p:txBody>
          <a:bodyPr wrap="square">
            <a:spAutoFit/>
          </a:bodyPr>
          <a:lstStyle/>
          <a:p>
            <a:r>
              <a:rPr lang="bn-IN" sz="2400" dirty="0" smtClean="0">
                <a:solidFill>
                  <a:srgbClr val="002060"/>
                </a:solidFill>
              </a:rPr>
              <a:t>  </a:t>
            </a:r>
            <a:r>
              <a:rPr lang="en-US" sz="2400" dirty="0" err="1" smtClean="0">
                <a:solidFill>
                  <a:srgbClr val="002060"/>
                </a:solidFill>
              </a:rPr>
              <a:t>শ্রেণি</a:t>
            </a:r>
            <a:r>
              <a:rPr lang="bn-IN" sz="2400" dirty="0" smtClean="0">
                <a:solidFill>
                  <a:srgbClr val="002060"/>
                </a:solidFill>
              </a:rPr>
              <a:t>ঃঅষ্টম </a:t>
            </a:r>
            <a:r>
              <a:rPr lang="en-US" sz="2400" dirty="0" smtClean="0">
                <a:solidFill>
                  <a:srgbClr val="002060"/>
                </a:solidFill>
              </a:rPr>
              <a:t> </a:t>
            </a:r>
            <a:r>
              <a:rPr lang="bn-IN" sz="2400" dirty="0" smtClean="0">
                <a:solidFill>
                  <a:srgbClr val="002060"/>
                </a:solidFill>
              </a:rPr>
              <a:t> </a:t>
            </a:r>
            <a:endParaRPr lang="en-US" sz="2400" dirty="0" smtClean="0">
              <a:solidFill>
                <a:srgbClr val="002060"/>
              </a:solidFill>
            </a:endParaRPr>
          </a:p>
          <a:p>
            <a:r>
              <a:rPr lang="bn-IN" sz="2400" dirty="0" smtClean="0">
                <a:solidFill>
                  <a:srgbClr val="002060"/>
                </a:solidFill>
              </a:rPr>
              <a:t>   </a:t>
            </a:r>
            <a:r>
              <a:rPr lang="en-US" sz="2400" dirty="0" err="1" smtClean="0">
                <a:solidFill>
                  <a:srgbClr val="002060"/>
                </a:solidFill>
              </a:rPr>
              <a:t>বিষয়</a:t>
            </a:r>
            <a:r>
              <a:rPr lang="bn-IN" sz="2400" dirty="0" smtClean="0">
                <a:solidFill>
                  <a:srgbClr val="002060"/>
                </a:solidFill>
              </a:rPr>
              <a:t>ঃবিজ্ঞান            </a:t>
            </a:r>
            <a:r>
              <a:rPr lang="en-US" dirty="0" err="1" smtClean="0">
                <a:solidFill>
                  <a:srgbClr val="002060"/>
                </a:solidFill>
              </a:rPr>
              <a:t>পাঠ</a:t>
            </a:r>
            <a:r>
              <a:rPr lang="en-US" dirty="0" smtClean="0">
                <a:solidFill>
                  <a:srgbClr val="002060"/>
                </a:solidFill>
              </a:rPr>
              <a:t> </a:t>
            </a:r>
            <a:r>
              <a:rPr lang="en-US" dirty="0" err="1" smtClean="0">
                <a:solidFill>
                  <a:srgbClr val="002060"/>
                </a:solidFill>
              </a:rPr>
              <a:t>শিরোনাম</a:t>
            </a:r>
            <a:r>
              <a:rPr lang="bn-IN" dirty="0" smtClean="0">
                <a:solidFill>
                  <a:srgbClr val="002060"/>
                </a:solidFill>
              </a:rPr>
              <a:t>ঃউদ্ভিদের বংশ </a:t>
            </a:r>
            <a:r>
              <a:rPr lang="bn-IN" dirty="0" smtClean="0">
                <a:solidFill>
                  <a:srgbClr val="FF0000"/>
                </a:solidFill>
              </a:rPr>
              <a:t>বৃদ্ধি(ফুলের বিভিন্ন অংশ) </a:t>
            </a:r>
          </a:p>
          <a:p>
            <a:r>
              <a:rPr lang="bn-IN" sz="2400" dirty="0" smtClean="0">
                <a:solidFill>
                  <a:srgbClr val="002060"/>
                </a:solidFill>
              </a:rPr>
              <a:t> অধ্যায়ঃ ৪র্থ</a:t>
            </a:r>
          </a:p>
          <a:p>
            <a:r>
              <a:rPr lang="bn-IN" sz="2400" dirty="0" smtClean="0">
                <a:solidFill>
                  <a:srgbClr val="002060"/>
                </a:solidFill>
              </a:rPr>
              <a:t>সময়ঃ ০০.০০.০০ </a:t>
            </a:r>
          </a:p>
          <a:p>
            <a:r>
              <a:rPr lang="bn-IN" sz="2400" dirty="0" smtClean="0">
                <a:solidFill>
                  <a:srgbClr val="002060"/>
                </a:solidFill>
              </a:rPr>
              <a:t>তারিখঃ ০০.০০.০০ </a:t>
            </a:r>
          </a:p>
          <a:p>
            <a:endParaRPr lang="bn-IN" sz="2400" dirty="0" smtClean="0">
              <a:solidFill>
                <a:srgbClr val="002060"/>
              </a:solidFill>
            </a:endParaRPr>
          </a:p>
          <a:p>
            <a:endParaRPr lang="bn-IN" sz="2400" dirty="0" smtClean="0">
              <a:solidFill>
                <a:srgbClr val="002060"/>
              </a:solidFill>
            </a:endParaRPr>
          </a:p>
          <a:p>
            <a:endParaRPr lang="bn-IN" sz="2400" dirty="0" smtClean="0">
              <a:solidFill>
                <a:srgbClr val="002060"/>
              </a:solidFill>
            </a:endParaRPr>
          </a:p>
          <a:p>
            <a:endParaRPr lang="bn-IN" sz="2400"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3"/>
                                        </p:tgtEl>
                                        <p:attrNameLst>
                                          <p:attrName>style.visibility</p:attrName>
                                        </p:attrNameLst>
                                      </p:cBhvr>
                                      <p:to>
                                        <p:strVal val="visible"/>
                                      </p:to>
                                    </p:set>
                                    <p:anim calcmode="discrete" valueType="clr">
                                      <p:cBhvr override="childStyle">
                                        <p:cTn id="12"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3"/>
                                        </p:tgtEl>
                                        <p:attrNameLst>
                                          <p:attrName>fillcolor</p:attrName>
                                        </p:attrNameLst>
                                      </p:cBhvr>
                                      <p:tavLst>
                                        <p:tav tm="0">
                                          <p:val>
                                            <p:clrVal>
                                              <a:schemeClr val="accent2"/>
                                            </p:clrVal>
                                          </p:val>
                                        </p:tav>
                                        <p:tav tm="50000">
                                          <p:val>
                                            <p:clrVal>
                                              <a:schemeClr val="hlink"/>
                                            </p:clrVal>
                                          </p:val>
                                        </p:tav>
                                      </p:tavLst>
                                    </p:anim>
                                    <p:set>
                                      <p:cBhvr>
                                        <p:cTn id="14"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p:cNvSpPr>
            <a:spLocks noGrp="1"/>
          </p:cNvSpPr>
          <p:nvPr>
            <p:ph idx="1"/>
          </p:nvPr>
        </p:nvSpPr>
        <p:spPr>
          <a:ln>
            <a:solidFill>
              <a:srgbClr val="FF0000"/>
            </a:solidFill>
          </a:ln>
        </p:spPr>
        <p:txBody>
          <a:bodyPr/>
          <a:lstStyle/>
          <a:p>
            <a:endParaRPr lang="en-US" dirty="0"/>
          </a:p>
        </p:txBody>
      </p:sp>
      <p:sp>
        <p:nvSpPr>
          <p:cNvPr id="4" name="Rectangle 3"/>
          <p:cNvSpPr/>
          <p:nvPr/>
        </p:nvSpPr>
        <p:spPr>
          <a:xfrm>
            <a:off x="457200" y="1600200"/>
            <a:ext cx="8229600" cy="4572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sagor khan\Downloads\a134.jpg"/>
          <p:cNvPicPr>
            <a:picLocks noChangeAspect="1" noChangeArrowheads="1"/>
          </p:cNvPicPr>
          <p:nvPr/>
        </p:nvPicPr>
        <p:blipFill>
          <a:blip r:embed="rId2"/>
          <a:srcRect/>
          <a:stretch>
            <a:fillRect/>
          </a:stretch>
        </p:blipFill>
        <p:spPr bwMode="auto">
          <a:xfrm>
            <a:off x="533400" y="3733800"/>
            <a:ext cx="4038600" cy="2438400"/>
          </a:xfrm>
          <a:prstGeom prst="rect">
            <a:avLst/>
          </a:prstGeom>
          <a:noFill/>
        </p:spPr>
      </p:pic>
      <p:pic>
        <p:nvPicPr>
          <p:cNvPr id="1027" name="Picture 3" descr="C:\Users\sagor khan\Downloads\a134.jpg"/>
          <p:cNvPicPr>
            <a:picLocks noChangeAspect="1" noChangeArrowheads="1"/>
          </p:cNvPicPr>
          <p:nvPr/>
        </p:nvPicPr>
        <p:blipFill>
          <a:blip r:embed="rId2"/>
          <a:srcRect/>
          <a:stretch>
            <a:fillRect/>
          </a:stretch>
        </p:blipFill>
        <p:spPr bwMode="auto">
          <a:xfrm>
            <a:off x="4572000" y="3733800"/>
            <a:ext cx="4038600" cy="2438400"/>
          </a:xfrm>
          <a:prstGeom prst="rect">
            <a:avLst/>
          </a:prstGeom>
          <a:noFill/>
        </p:spPr>
      </p:pic>
      <p:sp>
        <p:nvSpPr>
          <p:cNvPr id="7" name="Rectangle 6"/>
          <p:cNvSpPr/>
          <p:nvPr/>
        </p:nvSpPr>
        <p:spPr>
          <a:xfrm>
            <a:off x="457200" y="1600200"/>
            <a:ext cx="8229600" cy="2819400"/>
          </a:xfrm>
          <a:prstGeom prst="rect">
            <a:avLst/>
          </a:prstGeom>
          <a:ln>
            <a:solidFill>
              <a:srgbClr val="FF0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bn-IN" sz="3200" dirty="0" smtClean="0">
                <a:solidFill>
                  <a:schemeClr val="tx1"/>
                </a:solidFill>
              </a:rPr>
              <a:t>পাঠ শেষে শিক্ষার্থীরা-</a:t>
            </a:r>
          </a:p>
          <a:p>
            <a:pPr algn="ctr"/>
            <a:r>
              <a:rPr lang="bn-IN" sz="2800" dirty="0" smtClean="0">
                <a:solidFill>
                  <a:schemeClr val="tx1"/>
                </a:solidFill>
              </a:rPr>
              <a:t>১।ফুলের বিভিন্ন অংশ চিহ্নিত করতে পারবে। </a:t>
            </a:r>
          </a:p>
          <a:p>
            <a:pPr algn="ctr"/>
            <a:r>
              <a:rPr lang="bn-IN" sz="2800" dirty="0" smtClean="0">
                <a:solidFill>
                  <a:schemeClr val="tx1"/>
                </a:solidFill>
              </a:rPr>
              <a:t>২।ফুলের বিভিন্ন অংশের গঠন বর্ণনা করতে পারবে। </a:t>
            </a:r>
            <a:endParaRPr lang="en-US" sz="2800" dirty="0">
              <a:solidFill>
                <a:schemeClr val="tx1"/>
              </a:solidFill>
            </a:endParaRPr>
          </a:p>
        </p:txBody>
      </p:sp>
      <p:sp>
        <p:nvSpPr>
          <p:cNvPr id="8" name="Oval 7"/>
          <p:cNvSpPr/>
          <p:nvPr/>
        </p:nvSpPr>
        <p:spPr>
          <a:xfrm>
            <a:off x="2438400" y="304800"/>
            <a:ext cx="4495800" cy="1219200"/>
          </a:xfrm>
          <a:prstGeom prst="ellips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3200" dirty="0" smtClean="0"/>
              <a:t>শিখনফল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style>
          <a:lnRef idx="3">
            <a:schemeClr val="lt1"/>
          </a:lnRef>
          <a:fillRef idx="1">
            <a:schemeClr val="accent3"/>
          </a:fillRef>
          <a:effectRef idx="1">
            <a:schemeClr val="accent3"/>
          </a:effectRef>
          <a:fontRef idx="minor">
            <a:schemeClr val="lt1"/>
          </a:fontRef>
        </p:style>
        <p:txBody>
          <a:bodyPr>
            <a:normAutofit/>
          </a:bodyPr>
          <a:lstStyle/>
          <a:p>
            <a:r>
              <a:rPr lang="bn-IN" sz="4000" dirty="0" smtClean="0">
                <a:solidFill>
                  <a:srgbClr val="002060"/>
                </a:solidFill>
              </a:rPr>
              <a:t>নিচের চিত্রটি দ্বারা কী বুঝানো হয়েছে?</a:t>
            </a:r>
            <a:r>
              <a:rPr lang="bn-IN" dirty="0" smtClean="0"/>
              <a:t> </a:t>
            </a:r>
            <a:endParaRPr lang="en-US" dirty="0"/>
          </a:p>
        </p:txBody>
      </p:sp>
      <p:sp>
        <p:nvSpPr>
          <p:cNvPr id="5" name="Rectangle 4"/>
          <p:cNvSpPr/>
          <p:nvPr/>
        </p:nvSpPr>
        <p:spPr>
          <a:xfrm>
            <a:off x="0" y="1524000"/>
            <a:ext cx="8991600" cy="5334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30" name="Picture 6" descr="C:\Users\sagor khan\Downloads\a130.jpg"/>
          <p:cNvPicPr>
            <a:picLocks noChangeAspect="1" noChangeArrowheads="1"/>
          </p:cNvPicPr>
          <p:nvPr/>
        </p:nvPicPr>
        <p:blipFill>
          <a:blip r:embed="rId2"/>
          <a:srcRect/>
          <a:stretch>
            <a:fillRect/>
          </a:stretch>
        </p:blipFill>
        <p:spPr bwMode="auto">
          <a:xfrm>
            <a:off x="152400" y="3581400"/>
            <a:ext cx="5257800" cy="3276600"/>
          </a:xfrm>
          <a:prstGeom prst="rect">
            <a:avLst/>
          </a:prstGeom>
          <a:noFill/>
        </p:spPr>
      </p:pic>
      <p:pic>
        <p:nvPicPr>
          <p:cNvPr id="1031" name="Picture 7" descr="C:\Users\sagor khan\Downloads\a130.jpg"/>
          <p:cNvPicPr>
            <a:picLocks noChangeAspect="1" noChangeArrowheads="1"/>
          </p:cNvPicPr>
          <p:nvPr/>
        </p:nvPicPr>
        <p:blipFill>
          <a:blip r:embed="rId2"/>
          <a:srcRect/>
          <a:stretch>
            <a:fillRect/>
          </a:stretch>
        </p:blipFill>
        <p:spPr bwMode="auto">
          <a:xfrm rot="10800000">
            <a:off x="3733800" y="1524000"/>
            <a:ext cx="5260740" cy="3200400"/>
          </a:xfrm>
          <a:prstGeom prst="rect">
            <a:avLst/>
          </a:prstGeom>
          <a:noFill/>
        </p:spPr>
      </p:pic>
      <p:pic>
        <p:nvPicPr>
          <p:cNvPr id="1032" name="Picture 8" descr="C:\Users\sagor khan\Downloads\a270.jpg"/>
          <p:cNvPicPr>
            <a:picLocks noChangeAspect="1" noChangeArrowheads="1"/>
          </p:cNvPicPr>
          <p:nvPr/>
        </p:nvPicPr>
        <p:blipFill>
          <a:blip r:embed="rId3"/>
          <a:srcRect/>
          <a:stretch>
            <a:fillRect/>
          </a:stretch>
        </p:blipFill>
        <p:spPr bwMode="auto">
          <a:xfrm>
            <a:off x="2895600" y="2438399"/>
            <a:ext cx="3657600" cy="3578087"/>
          </a:xfrm>
          <a:prstGeom prst="rect">
            <a:avLst/>
          </a:prstGeom>
          <a:ln w="88900" cap="sq" cmpd="thickThin">
            <a:solidFill>
              <a:srgbClr val="FF0000"/>
            </a:solidFill>
            <a:prstDash val="solid"/>
            <a:miter lim="800000"/>
          </a:ln>
          <a:effectLst>
            <a:innerShdw blurRad="76200">
              <a:srgbClr val="000000"/>
            </a:innerShdw>
          </a:effectLst>
        </p:spPr>
      </p:pic>
      <p:sp>
        <p:nvSpPr>
          <p:cNvPr id="14" name="TextBox 13"/>
          <p:cNvSpPr txBox="1"/>
          <p:nvPr/>
        </p:nvSpPr>
        <p:spPr>
          <a:xfrm>
            <a:off x="5486400" y="6172200"/>
            <a:ext cx="3505200"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dirty="0" smtClean="0"/>
              <a:t>ফুলের বিভিন্ন অংশ </a:t>
            </a:r>
            <a:endParaRPr lang="en-US" sz="2400" dirty="0"/>
          </a:p>
        </p:txBody>
      </p:sp>
      <p:sp>
        <p:nvSpPr>
          <p:cNvPr id="8" name="Rectangle 7"/>
          <p:cNvSpPr/>
          <p:nvPr/>
        </p:nvSpPr>
        <p:spPr>
          <a:xfrm>
            <a:off x="2895600" y="5638800"/>
            <a:ext cx="3657600" cy="381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 calcmode="lin" valueType="num">
                                      <p:cBhvr>
                                        <p:cTn id="7" dur="500" fill="hold"/>
                                        <p:tgtEl>
                                          <p:spTgt spid="1032"/>
                                        </p:tgtEl>
                                        <p:attrNameLst>
                                          <p:attrName>ppt_w</p:attrName>
                                        </p:attrNameLst>
                                      </p:cBhvr>
                                      <p:tavLst>
                                        <p:tav tm="0">
                                          <p:val>
                                            <p:fltVal val="0"/>
                                          </p:val>
                                        </p:tav>
                                        <p:tav tm="100000">
                                          <p:val>
                                            <p:strVal val="#ppt_w"/>
                                          </p:val>
                                        </p:tav>
                                      </p:tavLst>
                                    </p:anim>
                                    <p:anim calcmode="lin" valueType="num">
                                      <p:cBhvr>
                                        <p:cTn id="8" dur="500" fill="hold"/>
                                        <p:tgtEl>
                                          <p:spTgt spid="1032"/>
                                        </p:tgtEl>
                                        <p:attrNameLst>
                                          <p:attrName>ppt_h</p:attrName>
                                        </p:attrNameLst>
                                      </p:cBhvr>
                                      <p:tavLst>
                                        <p:tav tm="0">
                                          <p:val>
                                            <p:fltVal val="0"/>
                                          </p:val>
                                        </p:tav>
                                        <p:tav tm="100000">
                                          <p:val>
                                            <p:strVal val="#ppt_h"/>
                                          </p:val>
                                        </p:tav>
                                      </p:tavLst>
                                    </p:anim>
                                    <p:animEffect transition="in" filter="fade">
                                      <p:cBhvr>
                                        <p:cTn id="9" dur="500"/>
                                        <p:tgtEl>
                                          <p:spTgt spid="103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2000"/>
                                        <p:tgtEl>
                                          <p:spTgt spid="14"/>
                                        </p:tgtEl>
                                      </p:cBhvr>
                                    </p:animEffect>
                                    <p:anim calcmode="lin" valueType="num">
                                      <p:cBhvr>
                                        <p:cTn id="15" dur="2000" fill="hold"/>
                                        <p:tgtEl>
                                          <p:spTgt spid="14"/>
                                        </p:tgtEl>
                                        <p:attrNameLst>
                                          <p:attrName>style.rotation</p:attrName>
                                        </p:attrNameLst>
                                      </p:cBhvr>
                                      <p:tavLst>
                                        <p:tav tm="0">
                                          <p:val>
                                            <p:fltVal val="720"/>
                                          </p:val>
                                        </p:tav>
                                        <p:tav tm="100000">
                                          <p:val>
                                            <p:fltVal val="0"/>
                                          </p:val>
                                        </p:tav>
                                      </p:tavLst>
                                    </p:anim>
                                    <p:anim calcmode="lin" valueType="num">
                                      <p:cBhvr>
                                        <p:cTn id="16" dur="2000" fill="hold"/>
                                        <p:tgtEl>
                                          <p:spTgt spid="14"/>
                                        </p:tgtEl>
                                        <p:attrNameLst>
                                          <p:attrName>ppt_h</p:attrName>
                                        </p:attrNameLst>
                                      </p:cBhvr>
                                      <p:tavLst>
                                        <p:tav tm="0">
                                          <p:val>
                                            <p:fltVal val="0"/>
                                          </p:val>
                                        </p:tav>
                                        <p:tav tm="100000">
                                          <p:val>
                                            <p:strVal val="#ppt_h"/>
                                          </p:val>
                                        </p:tav>
                                      </p:tavLst>
                                    </p:anim>
                                    <p:anim calcmode="lin" valueType="num">
                                      <p:cBhvr>
                                        <p:cTn id="17"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a:lstStyle/>
          <a:p>
            <a:endParaRPr lang="en-US" dirty="0"/>
          </a:p>
        </p:txBody>
      </p:sp>
      <p:pic>
        <p:nvPicPr>
          <p:cNvPr id="1027" name="Picture 3" descr="C:\Users\sagor khan\Downloads\a146.jpg"/>
          <p:cNvPicPr>
            <a:picLocks noGrp="1" noChangeAspect="1" noChangeArrowheads="1"/>
          </p:cNvPicPr>
          <p:nvPr>
            <p:ph idx="1"/>
          </p:nvPr>
        </p:nvPicPr>
        <p:blipFill>
          <a:blip r:embed="rId2"/>
          <a:srcRect/>
          <a:stretch>
            <a:fillRect/>
          </a:stretch>
        </p:blipFill>
        <p:spPr bwMode="auto">
          <a:xfrm rot="5400000">
            <a:off x="1140177" y="3121373"/>
            <a:ext cx="2596450" cy="4876805"/>
          </a:xfrm>
          <a:prstGeom prst="rect">
            <a:avLst/>
          </a:prstGeom>
          <a:noFill/>
        </p:spPr>
      </p:pic>
      <p:sp>
        <p:nvSpPr>
          <p:cNvPr id="8" name="Rectangle 7"/>
          <p:cNvSpPr/>
          <p:nvPr/>
        </p:nvSpPr>
        <p:spPr>
          <a:xfrm>
            <a:off x="1752600" y="1371600"/>
            <a:ext cx="6934200" cy="40386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 name="Oval 8"/>
          <p:cNvSpPr/>
          <p:nvPr/>
        </p:nvSpPr>
        <p:spPr>
          <a:xfrm>
            <a:off x="3581400" y="1752600"/>
            <a:ext cx="4114800" cy="32766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ফুলের বিভিন্ন অংশ </a:t>
            </a:r>
            <a:endParaRPr lang="en-US" sz="4000" dirty="0"/>
          </a:p>
        </p:txBody>
      </p:sp>
      <p:sp>
        <p:nvSpPr>
          <p:cNvPr id="10" name="Rounded Rectangle 9"/>
          <p:cNvSpPr/>
          <p:nvPr/>
        </p:nvSpPr>
        <p:spPr>
          <a:xfrm>
            <a:off x="1676400" y="381000"/>
            <a:ext cx="67818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600" dirty="0" smtClean="0">
                <a:solidFill>
                  <a:schemeClr val="tx1"/>
                </a:solidFill>
              </a:rPr>
              <a:t>আজকের পাঠ </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style>
          <a:lnRef idx="3">
            <a:schemeClr val="lt1"/>
          </a:lnRef>
          <a:fillRef idx="1">
            <a:schemeClr val="accent2"/>
          </a:fillRef>
          <a:effectRef idx="1">
            <a:schemeClr val="accent2"/>
          </a:effectRef>
          <a:fontRef idx="minor">
            <a:schemeClr val="lt1"/>
          </a:fontRef>
        </p:style>
        <p:txBody>
          <a:bodyPr/>
          <a:lstStyle/>
          <a:p>
            <a:endParaRPr lang="en-US" dirty="0"/>
          </a:p>
        </p:txBody>
      </p:sp>
      <p:pic>
        <p:nvPicPr>
          <p:cNvPr id="1029" name="Picture 5" descr="C:\Users\sagor khan\Downloads\a130.jpg"/>
          <p:cNvPicPr>
            <a:picLocks noGrp="1" noChangeAspect="1" noChangeArrowheads="1"/>
          </p:cNvPicPr>
          <p:nvPr>
            <p:ph idx="1"/>
          </p:nvPr>
        </p:nvPicPr>
        <p:blipFill>
          <a:blip r:embed="rId2"/>
          <a:srcRect/>
          <a:stretch>
            <a:fillRect/>
          </a:stretch>
        </p:blipFill>
        <p:spPr bwMode="auto">
          <a:xfrm>
            <a:off x="0" y="5410200"/>
            <a:ext cx="4267200" cy="1447800"/>
          </a:xfrm>
          <a:prstGeom prst="rect">
            <a:avLst/>
          </a:prstGeom>
          <a:noFill/>
        </p:spPr>
      </p:pic>
      <p:pic>
        <p:nvPicPr>
          <p:cNvPr id="1030" name="Picture 6" descr="C:\Users\sagor khan\Downloads\a130.jpg"/>
          <p:cNvPicPr>
            <a:picLocks noChangeAspect="1" noChangeArrowheads="1"/>
          </p:cNvPicPr>
          <p:nvPr/>
        </p:nvPicPr>
        <p:blipFill>
          <a:blip r:embed="rId2"/>
          <a:srcRect/>
          <a:stretch>
            <a:fillRect/>
          </a:stretch>
        </p:blipFill>
        <p:spPr bwMode="auto">
          <a:xfrm rot="16200000">
            <a:off x="5981702" y="3848098"/>
            <a:ext cx="1371598" cy="4648202"/>
          </a:xfrm>
          <a:prstGeom prst="rect">
            <a:avLst/>
          </a:prstGeom>
          <a:noFill/>
        </p:spPr>
      </p:pic>
      <p:sp>
        <p:nvSpPr>
          <p:cNvPr id="12" name="Rectangle 11"/>
          <p:cNvSpPr/>
          <p:nvPr/>
        </p:nvSpPr>
        <p:spPr>
          <a:xfrm>
            <a:off x="0" y="1447800"/>
            <a:ext cx="9144000" cy="3962400"/>
          </a:xfrm>
          <a:prstGeom prst="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3" name="Rectangle 12"/>
          <p:cNvSpPr/>
          <p:nvPr/>
        </p:nvSpPr>
        <p:spPr>
          <a:xfrm>
            <a:off x="2133600" y="2590800"/>
            <a:ext cx="3352800" cy="24384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31" name="Picture 7" descr="C:\Users\sagor khan\Downloads\a267.jpg"/>
          <p:cNvPicPr>
            <a:picLocks noChangeAspect="1" noChangeArrowheads="1"/>
          </p:cNvPicPr>
          <p:nvPr/>
        </p:nvPicPr>
        <p:blipFill>
          <a:blip r:embed="rId3"/>
          <a:srcRect/>
          <a:stretch>
            <a:fillRect/>
          </a:stretch>
        </p:blipFill>
        <p:spPr bwMode="auto">
          <a:xfrm>
            <a:off x="1752600" y="1752600"/>
            <a:ext cx="3886200" cy="3276600"/>
          </a:xfrm>
          <a:prstGeom prst="rect">
            <a:avLst/>
          </a:prstGeom>
          <a:ln w="88900" cap="sq" cmpd="thickThin">
            <a:solidFill>
              <a:srgbClr val="FF0000"/>
            </a:solidFill>
            <a:prstDash val="solid"/>
            <a:miter lim="800000"/>
          </a:ln>
          <a:effectLst>
            <a:innerShdw blurRad="76200">
              <a:srgbClr val="000000"/>
            </a:innerShdw>
          </a:effectLst>
        </p:spPr>
      </p:pic>
      <p:sp>
        <p:nvSpPr>
          <p:cNvPr id="16" name="Rectangle 15"/>
          <p:cNvSpPr/>
          <p:nvPr/>
        </p:nvSpPr>
        <p:spPr>
          <a:xfrm>
            <a:off x="4953000" y="1752600"/>
            <a:ext cx="685800" cy="2819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ounded Rectangle 18"/>
          <p:cNvSpPr/>
          <p:nvPr/>
        </p:nvSpPr>
        <p:spPr>
          <a:xfrm>
            <a:off x="1066800" y="381000"/>
            <a:ext cx="7391400" cy="914400"/>
          </a:xfrm>
          <a:prstGeom prst="round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rPr>
              <a:t>নিচের চিত্রটি ভাল করে লক্ষ কর </a:t>
            </a:r>
            <a:endParaRPr lang="en-US" sz="3200" dirty="0">
              <a:solidFill>
                <a:schemeClr val="tx1"/>
              </a:solidFill>
            </a:endParaRPr>
          </a:p>
        </p:txBody>
      </p:sp>
      <p:sp>
        <p:nvSpPr>
          <p:cNvPr id="20" name="Down Arrow 19"/>
          <p:cNvSpPr/>
          <p:nvPr/>
        </p:nvSpPr>
        <p:spPr>
          <a:xfrm rot="7557688">
            <a:off x="4329863" y="3887902"/>
            <a:ext cx="496603" cy="596363"/>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Oval 20"/>
          <p:cNvSpPr/>
          <p:nvPr/>
        </p:nvSpPr>
        <p:spPr>
          <a:xfrm>
            <a:off x="5867400" y="1905000"/>
            <a:ext cx="2895600" cy="2667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চিহ্নিত স্থানটি নাম হলো বৃতি । </a:t>
            </a:r>
            <a:endParaRPr lang="en-US" sz="2800" dirty="0"/>
          </a:p>
        </p:txBody>
      </p:sp>
      <p:sp>
        <p:nvSpPr>
          <p:cNvPr id="22" name="Rectangle 21"/>
          <p:cNvSpPr/>
          <p:nvPr/>
        </p:nvSpPr>
        <p:spPr>
          <a:xfrm>
            <a:off x="1752600" y="4572000"/>
            <a:ext cx="3886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3" name="TextBox 22"/>
          <p:cNvSpPr txBox="1"/>
          <p:nvPr/>
        </p:nvSpPr>
        <p:spPr>
          <a:xfrm>
            <a:off x="2057400" y="6019800"/>
            <a:ext cx="5638800" cy="369332"/>
          </a:xfrm>
          <a:prstGeom prst="rect">
            <a:avLst/>
          </a:prstGeom>
          <a:noFill/>
        </p:spPr>
        <p:txBody>
          <a:bodyPr wrap="square" rtlCol="0">
            <a:spAutoFit/>
          </a:bodyPr>
          <a:lstStyle/>
          <a:p>
            <a:r>
              <a:rPr lang="bn-IN" dirty="0" smtClean="0"/>
              <a:t>এম </a:t>
            </a:r>
            <a:r>
              <a:rPr lang="en-US" smtClean="0"/>
              <a:t>.</a:t>
            </a:r>
            <a:r>
              <a:rPr lang="bn-IN" smtClean="0"/>
              <a:t>সাখাওয়াত হোসেন,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a:ln>
            <a:solidFill>
              <a:schemeClr val="tx1"/>
            </a:solidFill>
          </a:ln>
        </p:spPr>
        <p:txBody>
          <a:bodyPr/>
          <a:lstStyle/>
          <a:p>
            <a:endParaRPr lang="en-US" dirty="0"/>
          </a:p>
        </p:txBody>
      </p:sp>
      <p:pic>
        <p:nvPicPr>
          <p:cNvPr id="4" name="Content Placeholder 3" descr="a130.jpg"/>
          <p:cNvPicPr>
            <a:picLocks noGrp="1" noChangeAspect="1"/>
          </p:cNvPicPr>
          <p:nvPr>
            <p:ph idx="1"/>
          </p:nvPr>
        </p:nvPicPr>
        <p:blipFill>
          <a:blip r:embed="rId2"/>
          <a:stretch>
            <a:fillRect/>
          </a:stretch>
        </p:blipFill>
        <p:spPr>
          <a:xfrm>
            <a:off x="0" y="4876800"/>
            <a:ext cx="4191000" cy="1981200"/>
          </a:xfrm>
        </p:spPr>
      </p:pic>
      <p:pic>
        <p:nvPicPr>
          <p:cNvPr id="6" name="Content Placeholder 3" descr="a130.jpg"/>
          <p:cNvPicPr>
            <a:picLocks noChangeAspect="1"/>
          </p:cNvPicPr>
          <p:nvPr/>
        </p:nvPicPr>
        <p:blipFill>
          <a:blip r:embed="rId2"/>
          <a:stretch>
            <a:fillRect/>
          </a:stretch>
        </p:blipFill>
        <p:spPr>
          <a:xfrm rot="10800000" flipV="1">
            <a:off x="4114797" y="4876800"/>
            <a:ext cx="5029201" cy="1981200"/>
          </a:xfrm>
          <a:prstGeom prst="rect">
            <a:avLst/>
          </a:prstGeom>
        </p:spPr>
      </p:pic>
      <p:sp>
        <p:nvSpPr>
          <p:cNvPr id="7" name="Rectangle 6"/>
          <p:cNvSpPr/>
          <p:nvPr/>
        </p:nvSpPr>
        <p:spPr>
          <a:xfrm>
            <a:off x="228600" y="1447800"/>
            <a:ext cx="8686800" cy="3352800"/>
          </a:xfrm>
          <a:prstGeom prst="rect">
            <a:avLst/>
          </a:prstGeom>
          <a:ln>
            <a:solidFill>
              <a:schemeClr val="tx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2800" dirty="0" smtClean="0">
                <a:solidFill>
                  <a:srgbClr val="FFFF00"/>
                </a:solidFill>
              </a:rPr>
              <a:t>বৃতিঃ</a:t>
            </a:r>
            <a:r>
              <a:rPr lang="bn-IN" sz="2800" dirty="0" smtClean="0">
                <a:solidFill>
                  <a:schemeClr val="tx1"/>
                </a:solidFill>
              </a:rPr>
              <a:t> ফুলের সর্ব বাহিরের স্তবককে বৃতি বলে। সাধারণত এরা সবুজ রঙের হয়। বৃতি খন্ডিত না হলে সেটি যুক্ত বৃতি,কিন্তু যখন এটি খন্ডিত হইয় তখন বিযুক্ত বৃতি বলে। এর প্রতি খন্ডকে বৃত্যাংশ বলে। </a:t>
            </a:r>
            <a:endParaRPr lang="en-US" sz="2800" dirty="0">
              <a:solidFill>
                <a:schemeClr val="tx1"/>
              </a:solidFill>
            </a:endParaRPr>
          </a:p>
        </p:txBody>
      </p:sp>
      <p:sp>
        <p:nvSpPr>
          <p:cNvPr id="8" name="Oval 7"/>
          <p:cNvSpPr/>
          <p:nvPr/>
        </p:nvSpPr>
        <p:spPr>
          <a:xfrm>
            <a:off x="2514600" y="228600"/>
            <a:ext cx="3886200" cy="1143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বৃতি </a:t>
            </a:r>
            <a:endParaRPr lang="en-US" sz="3600" dirty="0"/>
          </a:p>
        </p:txBody>
      </p:sp>
      <p:sp>
        <p:nvSpPr>
          <p:cNvPr id="9" name="TextBox 8"/>
          <p:cNvSpPr txBox="1"/>
          <p:nvPr/>
        </p:nvSpPr>
        <p:spPr>
          <a:xfrm>
            <a:off x="3429000" y="4343400"/>
            <a:ext cx="184731" cy="369332"/>
          </a:xfrm>
          <a:prstGeom prst="rect">
            <a:avLst/>
          </a:prstGeom>
          <a:noFill/>
        </p:spPr>
        <p:txBody>
          <a:bodyPr wrap="none" rtlCol="0">
            <a:spAutoFit/>
          </a:bodyPr>
          <a:lstStyle/>
          <a:p>
            <a:endParaRPr lang="en-US" dirty="0"/>
          </a:p>
        </p:txBody>
      </p:sp>
      <p:sp>
        <p:nvSpPr>
          <p:cNvPr id="10" name="TextBox 9"/>
          <p:cNvSpPr txBox="1"/>
          <p:nvPr/>
        </p:nvSpPr>
        <p:spPr>
          <a:xfrm>
            <a:off x="2133600" y="5638800"/>
            <a:ext cx="5562600" cy="369332"/>
          </a:xfrm>
          <a:prstGeom prst="rect">
            <a:avLst/>
          </a:prstGeom>
          <a:noFill/>
        </p:spPr>
        <p:txBody>
          <a:bodyPr wrap="square" rtlCol="0">
            <a:spAutoFit/>
          </a:bodyPr>
          <a:lstStyle/>
          <a:p>
            <a:r>
              <a:rPr lang="bn-IN" dirty="0" smtClean="0"/>
              <a:t>এম </a:t>
            </a:r>
            <a:r>
              <a:rPr lang="en-US" smtClean="0"/>
              <a:t>.</a:t>
            </a:r>
            <a:r>
              <a:rPr lang="bn-IN" smtClean="0"/>
              <a:t>সাখাওয়াত হোসেন, ০১৯১৭৬৩৬৪৮৬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bn-IN" dirty="0" smtClean="0">
                <a:solidFill>
                  <a:schemeClr val="bg1"/>
                </a:solidFill>
              </a:rPr>
              <a:t/>
            </a:r>
            <a:br>
              <a:rPr lang="bn-IN" dirty="0" smtClean="0">
                <a:solidFill>
                  <a:schemeClr val="bg1"/>
                </a:solidFill>
              </a:rPr>
            </a:br>
            <a:r>
              <a:rPr lang="bn-IN" dirty="0" smtClean="0">
                <a:solidFill>
                  <a:schemeClr val="bg1"/>
                </a:solidFill>
              </a:rPr>
              <a:t>নিচের চিত্রটি ভাল করে লক্ষ কর </a:t>
            </a:r>
            <a:r>
              <a:rPr lang="en-US" dirty="0" smtClean="0">
                <a:solidFill>
                  <a:schemeClr val="bg1"/>
                </a:solidFill>
              </a:rPr>
              <a:t/>
            </a:r>
            <a:br>
              <a:rPr lang="en-US" dirty="0" smtClean="0">
                <a:solidFill>
                  <a:schemeClr val="bg1"/>
                </a:solidFill>
              </a:rPr>
            </a:br>
            <a:endParaRPr lang="en-US" dirty="0">
              <a:solidFill>
                <a:schemeClr val="bg1"/>
              </a:solidFill>
            </a:endParaRPr>
          </a:p>
        </p:txBody>
      </p:sp>
      <p:pic>
        <p:nvPicPr>
          <p:cNvPr id="1026" name="Picture 2" descr="C:\Users\sagor khan\Downloads\a130.jpg"/>
          <p:cNvPicPr>
            <a:picLocks noGrp="1" noChangeAspect="1" noChangeArrowheads="1"/>
          </p:cNvPicPr>
          <p:nvPr>
            <p:ph idx="1"/>
          </p:nvPr>
        </p:nvPicPr>
        <p:blipFill>
          <a:blip r:embed="rId2"/>
          <a:srcRect/>
          <a:stretch>
            <a:fillRect/>
          </a:stretch>
        </p:blipFill>
        <p:spPr bwMode="auto">
          <a:xfrm>
            <a:off x="0" y="4724400"/>
            <a:ext cx="4495800" cy="2133600"/>
          </a:xfrm>
          <a:prstGeom prst="rect">
            <a:avLst/>
          </a:prstGeom>
          <a:noFill/>
        </p:spPr>
      </p:pic>
      <p:pic>
        <p:nvPicPr>
          <p:cNvPr id="1027" name="Picture 3" descr="C:\Users\sagor khan\Downloads\a130.jpg"/>
          <p:cNvPicPr>
            <a:picLocks noChangeAspect="1" noChangeArrowheads="1"/>
          </p:cNvPicPr>
          <p:nvPr/>
        </p:nvPicPr>
        <p:blipFill>
          <a:blip r:embed="rId2"/>
          <a:srcRect/>
          <a:stretch>
            <a:fillRect/>
          </a:stretch>
        </p:blipFill>
        <p:spPr bwMode="auto">
          <a:xfrm flipH="1">
            <a:off x="4419600" y="4724400"/>
            <a:ext cx="4495798" cy="2133600"/>
          </a:xfrm>
          <a:prstGeom prst="rect">
            <a:avLst/>
          </a:prstGeom>
          <a:noFill/>
        </p:spPr>
      </p:pic>
      <p:sp>
        <p:nvSpPr>
          <p:cNvPr id="6" name="Rectangle 5"/>
          <p:cNvSpPr/>
          <p:nvPr/>
        </p:nvSpPr>
        <p:spPr>
          <a:xfrm>
            <a:off x="152400" y="1447800"/>
            <a:ext cx="8534400" cy="3276600"/>
          </a:xfrm>
          <a:prstGeom prst="rect">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 name="Rectangle 6"/>
          <p:cNvSpPr/>
          <p:nvPr/>
        </p:nvSpPr>
        <p:spPr>
          <a:xfrm>
            <a:off x="914400" y="1600200"/>
            <a:ext cx="3657600" cy="30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a272.jpg"/>
          <p:cNvPicPr>
            <a:picLocks noChangeAspect="1" noChangeArrowheads="1"/>
          </p:cNvPicPr>
          <p:nvPr/>
        </p:nvPicPr>
        <p:blipFill>
          <a:blip r:embed="rId3"/>
          <a:srcRect/>
          <a:stretch>
            <a:fillRect/>
          </a:stretch>
        </p:blipFill>
        <p:spPr bwMode="auto">
          <a:xfrm>
            <a:off x="914400" y="1600200"/>
            <a:ext cx="3657600" cy="3048000"/>
          </a:xfrm>
          <a:prstGeom prst="rect">
            <a:avLst/>
          </a:prstGeom>
          <a:ln w="88900" cap="sq" cmpd="thickThin">
            <a:solidFill>
              <a:srgbClr val="FFFF00"/>
            </a:solidFill>
            <a:prstDash val="solid"/>
            <a:miter lim="800000"/>
          </a:ln>
          <a:effectLst>
            <a:innerShdw blurRad="76200">
              <a:srgbClr val="000000"/>
            </a:innerShdw>
          </a:effectLst>
        </p:spPr>
      </p:pic>
      <p:sp>
        <p:nvSpPr>
          <p:cNvPr id="9" name="Rectangle 8"/>
          <p:cNvSpPr/>
          <p:nvPr/>
        </p:nvSpPr>
        <p:spPr>
          <a:xfrm>
            <a:off x="3657600" y="1600200"/>
            <a:ext cx="838200" cy="30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838200" y="4191000"/>
            <a:ext cx="36576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Down Arrow 10"/>
          <p:cNvSpPr/>
          <p:nvPr/>
        </p:nvSpPr>
        <p:spPr>
          <a:xfrm rot="4493928">
            <a:off x="3574119" y="2329919"/>
            <a:ext cx="484632" cy="513960"/>
          </a:xfrm>
          <a:prstGeom prst="downArrow">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p:cNvSpPr/>
          <p:nvPr/>
        </p:nvSpPr>
        <p:spPr>
          <a:xfrm>
            <a:off x="5334000" y="1752600"/>
            <a:ext cx="2590800" cy="24384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চিহ্নিত স্থানটি নাম হলো </a:t>
            </a:r>
            <a:r>
              <a:rPr lang="en-US" sz="2400" dirty="0" err="1" smtClean="0"/>
              <a:t>দলমন্ডল</a:t>
            </a:r>
            <a:r>
              <a:rPr lang="en-US" sz="2400" dirty="0" smtClean="0"/>
              <a:t> </a:t>
            </a:r>
            <a:r>
              <a:rPr lang="en-US" sz="2400" dirty="0" err="1" smtClean="0"/>
              <a:t>বা</a:t>
            </a:r>
            <a:r>
              <a:rPr lang="en-US" sz="2400" dirty="0" smtClean="0"/>
              <a:t> </a:t>
            </a:r>
            <a:r>
              <a:rPr lang="en-US" sz="2400" dirty="0" err="1" smtClean="0"/>
              <a:t>পাপড়ি</a:t>
            </a:r>
            <a:r>
              <a:rPr lang="en-US" sz="2400" dirty="0" smtClean="0"/>
              <a:t> </a:t>
            </a:r>
            <a:r>
              <a:rPr lang="bn-IN" sz="2400" dirty="0" smtClean="0"/>
              <a:t> ।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543</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আজকের ক্লাসে সবাইকে </vt:lpstr>
      <vt:lpstr>Slide 2</vt:lpstr>
      <vt:lpstr>Slide 3</vt:lpstr>
      <vt:lpstr>Slide 4</vt:lpstr>
      <vt:lpstr>নিচের চিত্রটি দ্বারা কী বুঝানো হয়েছে? </vt:lpstr>
      <vt:lpstr>Slide 6</vt:lpstr>
      <vt:lpstr>Slide 7</vt:lpstr>
      <vt:lpstr>Slide 8</vt:lpstr>
      <vt:lpstr> নিচের চিত্রটি ভাল করে লক্ষ কর  </vt:lpstr>
      <vt:lpstr>Slide 10</vt:lpstr>
      <vt:lpstr>উত্তর </vt:lpstr>
      <vt:lpstr>Slide 12</vt:lpstr>
      <vt:lpstr>নিচের চিত্রটি ভাল করে লক্ষ কর </vt:lpstr>
      <vt:lpstr>Slide 14</vt:lpstr>
      <vt:lpstr>নিচের চিত্রটি ভাল করে লক্ষ কর </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52</cp:revision>
  <dcterms:created xsi:type="dcterms:W3CDTF">2020-10-26T01:29:20Z</dcterms:created>
  <dcterms:modified xsi:type="dcterms:W3CDTF">2020-10-31T20:04:36Z</dcterms:modified>
</cp:coreProperties>
</file>