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7" r:id="rId3"/>
    <p:sldId id="258" r:id="rId4"/>
    <p:sldId id="259" r:id="rId5"/>
    <p:sldId id="260" r:id="rId6"/>
    <p:sldId id="285" r:id="rId7"/>
    <p:sldId id="262" r:id="rId8"/>
    <p:sldId id="268" r:id="rId9"/>
    <p:sldId id="266" r:id="rId10"/>
    <p:sldId id="286" r:id="rId11"/>
    <p:sldId id="284" r:id="rId12"/>
    <p:sldId id="288" r:id="rId13"/>
    <p:sldId id="264" r:id="rId14"/>
    <p:sldId id="289" r:id="rId15"/>
    <p:sldId id="290" r:id="rId16"/>
    <p:sldId id="291" r:id="rId17"/>
    <p:sldId id="292" r:id="rId18"/>
    <p:sldId id="273" r:id="rId19"/>
    <p:sldId id="275" r:id="rId20"/>
    <p:sldId id="276" r:id="rId21"/>
    <p:sldId id="277" r:id="rId22"/>
    <p:sldId id="282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AD20-BA20-4E5E-AB71-0E2139984A8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3A6DB-6282-41F7-827B-8419F37E0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499A3-6DAA-43D0-AD2C-C1F9B89A90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4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8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6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39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0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2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41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48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76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3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FB96-75A3-4F2D-A104-205C9118E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9F9EB-4752-4B34-BA93-482AF9FB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88050-FD92-44E5-A43A-112F795D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32F7A-15A1-46E6-B15E-0C280E9F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3DC95-8D2C-4E4E-B3FD-DA2ACC52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3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A30F-55A9-47FF-A261-354BB0BD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0BA43-8208-4BEB-B8CB-17F62DF56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DC428-138A-4200-B0A5-C6FBEAC9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333F1-3CA8-4D94-A650-4876FCE8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6A8BD-F641-4AEC-A96B-9AFF676D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6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4018F3-CB4B-4A94-AE51-B5291C6DE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6024A-C557-4142-98EF-7163F6C80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6DD46-65F7-4310-8AAE-92A29320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A4E94-C95B-4C29-B30B-8D555FD1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336F5-EFF7-4DE6-AAB2-87C1CF9F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4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637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9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59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48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32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3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5F197-69AB-4FF0-B04D-9E154D72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CA3DB-5CA4-4142-B9D4-1485D72EF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B9D62-F0D5-4979-974A-7EC541D0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D13BE-9B14-444D-9ADB-BC73F529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6BE34-C59C-4C79-9F5D-D962E639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18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39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44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7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7C69-FCEB-4A71-AAEE-1DF8ADF1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05DDF-1B88-4693-BE47-877C2F5E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5DB7A-ABAE-40FD-A863-581A562C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93F6D-9D46-4CB4-81E4-0D299633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BE9C9-D657-4983-81D9-334F7932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1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CEB5-8501-45DE-9884-5A749A07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F5AE7-3E3C-47F6-903B-E07DACF50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6E0E5-4351-47E0-8387-2C91EDCDF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9CD21-2162-45EC-BCCA-9BDD5F1C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AE958-22C4-4A2E-9558-06178970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1C1F6-9B44-49FD-A7EA-2F3D87DF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1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9FCF-031A-4DAE-8DDC-2E0047221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B9B3F-7000-4600-A569-B9B05F178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67D99-2FE6-4C3F-8FB2-5277B3EAB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BD6924-388B-4CC9-871B-AD99B884A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51427-C49B-4C10-8B62-C5C6B61AE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C676A-73DB-4067-BA90-522CF9E5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8EE906-8CE6-4A8D-A7B8-89F81E10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75AF77-907C-4AE2-A6FD-E24CB41B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5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5D28-0012-44D1-B4EC-7988E0EF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9609D9-A72E-4B9C-87F8-446E8ED7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D8772-CC83-407C-AEF5-DC4D3E7E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5C6DA-5850-475A-BA5C-E724AAF5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1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087A5-5644-44AB-8F2C-C7897D07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69E72A-DE68-4B3A-8134-40EE36DA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7E640-DA0B-4BE9-A742-BAA36E6A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9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889CC-CEAF-43B0-A296-CFAF034A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E29CC-AA9C-4EC7-AF96-2A3335E09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66838-E957-4B59-B577-89A563688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2DC02-5015-49DF-A4B1-254B8E711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C913B-4063-433E-AC30-BFCD1F46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BDDE6-EC29-49E5-A419-06118C9C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5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2EE9-B220-4AF4-8D85-D83BC31A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3E79C-A35C-4780-BF2E-0F5524D9C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94590-8D29-42DE-A3DA-F61EC0C7B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70B16-228D-479C-A90D-0EAA8524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BB52A-9A30-478C-A7EE-96041EFC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FA325-47B7-4A00-9C06-CA402565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6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02416C-FFBE-44AD-94D0-87DBDDB2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CBD06-0DFD-4D7B-A3B2-201322DB3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CF18B-79AA-4883-AB8D-0670CDA55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82531-F56C-4721-B56A-2B52A687D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15FBB-108D-42D7-B790-7BCE08F76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6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50A194-7CF0-4947-A18E-3099522F8FA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1CEC2CF-FCDD-425B-B7B3-350A9C708A9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40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eb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>
            <a:extLst>
              <a:ext uri="{FF2B5EF4-FFF2-40B4-BE49-F238E27FC236}">
                <a16:creationId xmlns:a16="http://schemas.microsoft.com/office/drawing/2014/main" id="{82591CF9-D85D-46C0-9F59-51498BF4C09D}"/>
              </a:ext>
            </a:extLst>
          </p:cNvPr>
          <p:cNvSpPr/>
          <p:nvPr/>
        </p:nvSpPr>
        <p:spPr>
          <a:xfrm>
            <a:off x="1209821" y="211018"/>
            <a:ext cx="9772358" cy="1055076"/>
          </a:xfrm>
          <a:prstGeom prst="flowChartPredefinedProcess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4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</a:t>
            </a:r>
            <a:r>
              <a:rPr lang="as-IN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B25E3-AB1A-4016-A619-75B749A17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06" y="1552914"/>
            <a:ext cx="7451188" cy="4967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C73AC7-8E41-4FD8-8207-95057391C0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9" t="12412" r="59128" b="33559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28C04F-7934-4BF1-96C1-0AE4CEC09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9" t="12412" r="59128" b="33559"/>
          <a:stretch/>
        </p:blipFill>
        <p:spPr>
          <a:xfrm>
            <a:off x="6096001" y="0"/>
            <a:ext cx="6096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1865664" y="4984804"/>
            <a:ext cx="4217674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তৈরি কুটির শিল্প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84E22-0411-4181-AFB6-56303A970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47" y="265054"/>
            <a:ext cx="4230439" cy="2464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77CB0-AED0-4D9D-ACED-D6E348C6E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47" y="2926388"/>
            <a:ext cx="4205012" cy="2925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EA903B-35F0-45F6-A8F3-83C76AD449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265054"/>
            <a:ext cx="6873116" cy="387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9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6065013" y="5928044"/>
            <a:ext cx="3463275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59F93-1911-4205-9025-2D7AA4BD5AA1}"/>
              </a:ext>
            </a:extLst>
          </p:cNvPr>
          <p:cNvSpPr txBox="1"/>
          <p:nvPr/>
        </p:nvSpPr>
        <p:spPr>
          <a:xfrm>
            <a:off x="9722655" y="2207085"/>
            <a:ext cx="1127217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পানচি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2726F-6309-460C-809F-C053793FBBB1}"/>
              </a:ext>
            </a:extLst>
          </p:cNvPr>
          <p:cNvSpPr txBox="1"/>
          <p:nvPr/>
        </p:nvSpPr>
        <p:spPr>
          <a:xfrm>
            <a:off x="9795625" y="4374512"/>
            <a:ext cx="1385968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পাড়হাট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39D22-C0EC-40C8-BF9B-5234E2322D94}"/>
              </a:ext>
            </a:extLst>
          </p:cNvPr>
          <p:cNvSpPr txBox="1"/>
          <p:nvPr/>
        </p:nvSpPr>
        <p:spPr>
          <a:xfrm>
            <a:off x="2566132" y="5909257"/>
            <a:ext cx="3141012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D48E2-A804-4A8E-84EA-DFD7DC534136}"/>
              </a:ext>
            </a:extLst>
          </p:cNvPr>
          <p:cNvSpPr txBox="1"/>
          <p:nvPr/>
        </p:nvSpPr>
        <p:spPr>
          <a:xfrm>
            <a:off x="844503" y="2007940"/>
            <a:ext cx="1841373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গেঞ্জি/শার্ট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F6EDF-F90B-4A4D-B98F-F4E0655B4691}"/>
              </a:ext>
            </a:extLst>
          </p:cNvPr>
          <p:cNvSpPr txBox="1"/>
          <p:nvPr/>
        </p:nvSpPr>
        <p:spPr>
          <a:xfrm>
            <a:off x="1331966" y="4082891"/>
            <a:ext cx="1028713" cy="5840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E70935B-7017-43CA-B2B8-802D223FCC31}"/>
              </a:ext>
            </a:extLst>
          </p:cNvPr>
          <p:cNvSpPr/>
          <p:nvPr/>
        </p:nvSpPr>
        <p:spPr>
          <a:xfrm>
            <a:off x="8100061" y="2307621"/>
            <a:ext cx="1557456" cy="420913"/>
          </a:xfrm>
          <a:prstGeom prst="rightArrow">
            <a:avLst>
              <a:gd name="adj1" fmla="val 11538"/>
              <a:gd name="adj2" fmla="val 105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55AC77E-5C51-4C4E-9CE4-EA9D7EC1DE53}"/>
              </a:ext>
            </a:extLst>
          </p:cNvPr>
          <p:cNvSpPr/>
          <p:nvPr/>
        </p:nvSpPr>
        <p:spPr>
          <a:xfrm rot="10800000">
            <a:off x="2566133" y="2076788"/>
            <a:ext cx="1531636" cy="461663"/>
          </a:xfrm>
          <a:prstGeom prst="rightArrow">
            <a:avLst>
              <a:gd name="adj1" fmla="val 11538"/>
              <a:gd name="adj2" fmla="val 1029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83FE80-3A2C-4F41-BE62-26DD6D9D77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8" r="10821" b="4664"/>
          <a:stretch/>
        </p:blipFill>
        <p:spPr>
          <a:xfrm>
            <a:off x="4027305" y="747023"/>
            <a:ext cx="1857119" cy="49232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0D5848-D877-4FB8-8EE0-6CC22B12A8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79" b="2376"/>
          <a:stretch/>
        </p:blipFill>
        <p:spPr>
          <a:xfrm>
            <a:off x="6065013" y="749019"/>
            <a:ext cx="2186203" cy="4921292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A0530B0D-8D5B-4802-91D8-8D8A64DDF6EF}"/>
              </a:ext>
            </a:extLst>
          </p:cNvPr>
          <p:cNvSpPr/>
          <p:nvPr/>
        </p:nvSpPr>
        <p:spPr>
          <a:xfrm>
            <a:off x="8252461" y="4414597"/>
            <a:ext cx="1557456" cy="420913"/>
          </a:xfrm>
          <a:prstGeom prst="rightArrow">
            <a:avLst>
              <a:gd name="adj1" fmla="val 11538"/>
              <a:gd name="adj2" fmla="val 105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9FCD7B3-2AFC-4DCA-B85D-9B9C981EF63F}"/>
              </a:ext>
            </a:extLst>
          </p:cNvPr>
          <p:cNvSpPr/>
          <p:nvPr/>
        </p:nvSpPr>
        <p:spPr>
          <a:xfrm rot="10800000">
            <a:off x="2495669" y="4183765"/>
            <a:ext cx="1531636" cy="461663"/>
          </a:xfrm>
          <a:prstGeom prst="rightArrow">
            <a:avLst>
              <a:gd name="adj1" fmla="val 11538"/>
              <a:gd name="adj2" fmla="val 1029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9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1" grpId="0" animBg="1"/>
      <p:bldP spid="24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35980E-C63F-4A2F-ADAA-D84BBB7E93BC}"/>
              </a:ext>
            </a:extLst>
          </p:cNvPr>
          <p:cNvSpPr txBox="1"/>
          <p:nvPr/>
        </p:nvSpPr>
        <p:spPr>
          <a:xfrm>
            <a:off x="3372141" y="5844343"/>
            <a:ext cx="453390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সোহরায় উৎসব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8353C-2C0D-4C77-8EB1-8AB1C3B15C31}"/>
              </a:ext>
            </a:extLst>
          </p:cNvPr>
          <p:cNvSpPr txBox="1"/>
          <p:nvPr/>
        </p:nvSpPr>
        <p:spPr>
          <a:xfrm>
            <a:off x="539261" y="5873629"/>
            <a:ext cx="1111347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 প্রধান ফসল তোলার পর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সোহরায় উৎসব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হয়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উৎসবটি পৌষ মাসে পালিত হয়। 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1DDF1-99B2-4209-9657-66AE4E05C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12" y="348832"/>
            <a:ext cx="7694953" cy="512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7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35980E-C63F-4A2F-ADAA-D84BBB7E93BC}"/>
              </a:ext>
            </a:extLst>
          </p:cNvPr>
          <p:cNvSpPr txBox="1"/>
          <p:nvPr/>
        </p:nvSpPr>
        <p:spPr>
          <a:xfrm>
            <a:off x="3364815" y="4969020"/>
            <a:ext cx="453390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মাঘ সিম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উৎসব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8353C-2C0D-4C77-8EB1-8AB1C3B15C31}"/>
              </a:ext>
            </a:extLst>
          </p:cNvPr>
          <p:cNvSpPr txBox="1"/>
          <p:nvPr/>
        </p:nvSpPr>
        <p:spPr>
          <a:xfrm>
            <a:off x="459545" y="4969020"/>
            <a:ext cx="1127291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মাঘ সিম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হলো ঘর বানানোর জন্য বন থেকে খড় কুড়ানোর উৎসব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উৎসবটি মাঘ মাসে পালিত হয়। 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60468-F74A-473F-8A75-538F99A0E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28" y="692319"/>
            <a:ext cx="6922551" cy="384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35980E-C63F-4A2F-ADAA-D84BBB7E93BC}"/>
              </a:ext>
            </a:extLst>
          </p:cNvPr>
          <p:cNvSpPr txBox="1"/>
          <p:nvPr/>
        </p:nvSpPr>
        <p:spPr>
          <a:xfrm>
            <a:off x="3289495" y="4797098"/>
            <a:ext cx="4900246" cy="520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বসন্তের প্রথম দিনের উৎসব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F5DA2-5039-45F1-8284-B1DEE32B9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64" y="837028"/>
            <a:ext cx="5881421" cy="3329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D5ADF-5BFD-4B1F-9185-E4CF60611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4" y="837028"/>
            <a:ext cx="5154591" cy="331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3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35980E-C63F-4A2F-ADAA-D84BBB7E93BC}"/>
              </a:ext>
            </a:extLst>
          </p:cNvPr>
          <p:cNvSpPr txBox="1"/>
          <p:nvPr/>
        </p:nvSpPr>
        <p:spPr>
          <a:xfrm>
            <a:off x="3639426" y="4684557"/>
            <a:ext cx="453390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কংসিম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উৎসব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8353C-2C0D-4C77-8EB1-8AB1C3B15C31}"/>
              </a:ext>
            </a:extLst>
          </p:cNvPr>
          <p:cNvSpPr txBox="1"/>
          <p:nvPr/>
        </p:nvSpPr>
        <p:spPr>
          <a:xfrm>
            <a:off x="379829" y="5494809"/>
            <a:ext cx="1127291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কংসিম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উৎসবে প্রতিটি পরিবার থেকে দেবতাদের উদ্দেশ্যে একটি করে মুরগি উৎসর্গ করা হয়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উৎসবটি আষাঢ় মাসে পালিত হয়।   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EFEC25-A81C-4BB7-9519-B89032F14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24" y="275210"/>
            <a:ext cx="5503503" cy="41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6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35980E-C63F-4A2F-ADAA-D84BBB7E93BC}"/>
              </a:ext>
            </a:extLst>
          </p:cNvPr>
          <p:cNvSpPr txBox="1"/>
          <p:nvPr/>
        </p:nvSpPr>
        <p:spPr>
          <a:xfrm>
            <a:off x="3589896" y="4629684"/>
            <a:ext cx="5012205" cy="534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হাড়িয়ার সিম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উৎসব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8353C-2C0D-4C77-8EB1-8AB1C3B15C31}"/>
              </a:ext>
            </a:extLst>
          </p:cNvPr>
          <p:cNvSpPr txBox="1"/>
          <p:nvPr/>
        </p:nvSpPr>
        <p:spPr>
          <a:xfrm>
            <a:off x="379829" y="5494809"/>
            <a:ext cx="1127291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কংসিম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উৎসবে ফসলের জন্য বারোয়ারি ভোগ দেওয়া হয়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উৎসবটি ভাদ্র মাসে পালিত হয়।    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6D520-7FC3-4966-9776-5813B2CEA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91" y="398108"/>
            <a:ext cx="5149817" cy="38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1686" y="365570"/>
            <a:ext cx="9404839" cy="11959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bn-IN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IN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য়ের সাথে মিলিয়ে নেই </a:t>
            </a:r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81686" y="2452914"/>
            <a:ext cx="9404839" cy="3610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rgbClr val="1D6FA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bn-I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ধ্যায়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পৃষ্ঠা 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NikoshBAN" panose="02000000000000000000" pitchFamily="2" charset="0"/>
              </a:rPr>
              <a:t>: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833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1522" y="351692"/>
            <a:ext cx="10466361" cy="12238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মনোযোগসহকারে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6"/>
          <a:stretch/>
        </p:blipFill>
        <p:spPr>
          <a:xfrm>
            <a:off x="2712159" y="2034422"/>
            <a:ext cx="6505085" cy="415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83293" y="3824465"/>
            <a:ext cx="10250893" cy="230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 নিজস্ব  ভাষা  আছে । সাঁওতালদের প্রধান খাবার ভাত। এছাড়াও তারা মাছ,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মাংস ও সবজির  পাশাপাশি ‘নালিতা’ নামে এক ধরনের খাবার খান যা পাঠ গাছের পাতা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দিয়ে  রান্না  করা  হয়। বর্তমানে কৃষি তাদের  প্রধান পেশা । এছাড়া মাছ ধরা, চা বাগানের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কাজ, কুটির শিল্পসহ আরও নানা ধরনের কাজ করে থাকেন।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7D2F6098-E278-406C-8852-F9B3B7887710}"/>
              </a:ext>
            </a:extLst>
          </p:cNvPr>
          <p:cNvSpPr/>
          <p:nvPr/>
        </p:nvSpPr>
        <p:spPr>
          <a:xfrm>
            <a:off x="1253603" y="323557"/>
            <a:ext cx="6539899" cy="1298851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F4292-9C58-4D7A-8923-974505B4FF6B}"/>
              </a:ext>
            </a:extLst>
          </p:cNvPr>
          <p:cNvSpPr txBox="1"/>
          <p:nvPr/>
        </p:nvSpPr>
        <p:spPr>
          <a:xfrm>
            <a:off x="1243124" y="156671"/>
            <a:ext cx="820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9F32F4-DEFF-4A82-BEFD-0B2A7B649563}"/>
              </a:ext>
            </a:extLst>
          </p:cNvPr>
          <p:cNvSpPr txBox="1">
            <a:spLocks/>
          </p:cNvSpPr>
          <p:nvPr/>
        </p:nvSpPr>
        <p:spPr>
          <a:xfrm>
            <a:off x="1061403" y="2050078"/>
            <a:ext cx="9968076" cy="1033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দিনাজপুর, রাজশাহী, নওগাঁ, চাপাইনবাবগঞ্জ, নাটোর, রংপুর ও বগুড়া জেলায়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 বাস করেন। এছাড়াও সাঁওতালদের একটি বড় অংশ ভারতে বাস করেন।  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413C72-1C03-4196-940C-E481282BD9AC}"/>
              </a:ext>
            </a:extLst>
          </p:cNvPr>
          <p:cNvSpPr txBox="1">
            <a:spLocks/>
          </p:cNvSpPr>
          <p:nvPr/>
        </p:nvSpPr>
        <p:spPr>
          <a:xfrm>
            <a:off x="1326818" y="5732501"/>
            <a:ext cx="10865182" cy="1324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74D257-7C0C-4817-80BC-AE8B5650432E}"/>
              </a:ext>
            </a:extLst>
          </p:cNvPr>
          <p:cNvSpPr txBox="1"/>
          <p:nvPr/>
        </p:nvSpPr>
        <p:spPr>
          <a:xfrm>
            <a:off x="934794" y="3223141"/>
            <a:ext cx="1694106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BB185-75B0-4D3D-A6C5-1442ACC9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7" y="341141"/>
            <a:ext cx="10583055" cy="1157875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41678-D14F-4521-8DCC-8CAECBD7F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37" y="2027107"/>
            <a:ext cx="6236825" cy="405060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   ম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ঃ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শওকত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আলী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ea typeface="Microsoft JhengHei UI Light" panose="020B0304030504040204" pitchFamily="34" charset="-12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   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ক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বিষ্ণুপুর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প্রা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থ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মিক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ea typeface="Microsoft JhengHei UI Light" panose="020B0304030504040204" pitchFamily="34" charset="-12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 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তারাগঞ্জ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, র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ং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র।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A6402-79A2-40F0-87B9-FD054C378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62" y="2027107"/>
            <a:ext cx="3550440" cy="4050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3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37465" y="133811"/>
            <a:ext cx="1792372" cy="590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57EA49-7302-4E85-9E5B-7AF42C81A535}"/>
              </a:ext>
            </a:extLst>
          </p:cNvPr>
          <p:cNvSpPr txBox="1">
            <a:spLocks/>
          </p:cNvSpPr>
          <p:nvPr/>
        </p:nvSpPr>
        <p:spPr>
          <a:xfrm>
            <a:off x="713994" y="518375"/>
            <a:ext cx="4245476" cy="2137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 মেয়েরা দুইখণ্ড কাপড় পরেন। 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অংশকে বলা হয় ‘পানচি’ 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এবং নিচের অংশকে বলা হয় ‘পাড়হাট’।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ছেলেরা আগে ধুতি পরতেন। বর্তমানে 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লুঙ্গি, গেঞ্জি ও শার্ট পরেন।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371773-F546-4F85-BF63-39A2C2860C33}"/>
              </a:ext>
            </a:extLst>
          </p:cNvPr>
          <p:cNvSpPr txBox="1">
            <a:spLocks/>
          </p:cNvSpPr>
          <p:nvPr/>
        </p:nvSpPr>
        <p:spPr>
          <a:xfrm>
            <a:off x="737465" y="2750609"/>
            <a:ext cx="1281770" cy="590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  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226A14-CF05-42EF-BEEA-EFC9B49F7288}"/>
              </a:ext>
            </a:extLst>
          </p:cNvPr>
          <p:cNvSpPr txBox="1">
            <a:spLocks/>
          </p:cNvSpPr>
          <p:nvPr/>
        </p:nvSpPr>
        <p:spPr>
          <a:xfrm>
            <a:off x="698748" y="3125356"/>
            <a:ext cx="3601222" cy="1647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 উৎসব প্রিয়। সাঁওতালদের পাঁচটি প্রধান উৎসব হলো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8A526-944B-4891-B859-8057294099F0}"/>
              </a:ext>
            </a:extLst>
          </p:cNvPr>
          <p:cNvSpPr txBox="1"/>
          <p:nvPr/>
        </p:nvSpPr>
        <p:spPr>
          <a:xfrm>
            <a:off x="5633057" y="3294455"/>
            <a:ext cx="1582585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সাঁওতালি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47F9A6FB-D9AF-40AB-B58B-0906A2450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702626"/>
              </p:ext>
            </p:extLst>
          </p:nvPr>
        </p:nvGraphicFramePr>
        <p:xfrm>
          <a:off x="737465" y="3949028"/>
          <a:ext cx="10595164" cy="2762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686">
                  <a:extLst>
                    <a:ext uri="{9D8B030D-6E8A-4147-A177-3AD203B41FA5}">
                      <a16:colId xmlns:a16="http://schemas.microsoft.com/office/drawing/2014/main" val="1335550673"/>
                    </a:ext>
                  </a:extLst>
                </a:gridCol>
                <a:gridCol w="9297478">
                  <a:extLst>
                    <a:ext uri="{9D8B030D-6E8A-4147-A177-3AD203B41FA5}">
                      <a16:colId xmlns:a16="http://schemas.microsoft.com/office/drawing/2014/main" val="664418819"/>
                    </a:ext>
                  </a:extLst>
                </a:gridCol>
              </a:tblGrid>
              <a:tr h="462481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মাস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উৎসব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687843"/>
                  </a:ext>
                </a:extLst>
              </a:tr>
              <a:tr h="459998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পৌষ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বছরে প্রধান ফসল তোলার পর ‘সোহরায় উৎসব’ পালন করা হয়।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226092"/>
                  </a:ext>
                </a:extLst>
              </a:tr>
              <a:tr h="459998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মাঘ</a:t>
                      </a:r>
                      <a:r>
                        <a:rPr lang="bn-IN" sz="240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‘মাঘ সিম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’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ঘ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খড়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কুড়ানোর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625104"/>
                  </a:ext>
                </a:extLst>
              </a:tr>
              <a:tr h="459998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ফাল্গুন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ন্তের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দিনের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893013"/>
                  </a:ext>
                </a:extLst>
              </a:tr>
              <a:tr h="459998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আষাঢ়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ংসিম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’ উ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শ্যে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্গ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449878"/>
                  </a:ext>
                </a:extLst>
              </a:tr>
              <a:tr h="459998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ভাদ্র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ড়িয়ার সিম’ উৎসবে ফসলের জন্য বারোয়ারি ভোগ দেওয়া হয়।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67141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71BFC12-AB2D-407F-9ACD-A6D4D35EE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42" y="212032"/>
            <a:ext cx="4116987" cy="351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9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1057" y="278041"/>
            <a:ext cx="9978777" cy="1280936"/>
          </a:xfrm>
          <a:prstGeom prst="rect">
            <a:avLst/>
          </a:prstGeom>
          <a:gradFill flip="none" rotWithShape="1">
            <a:gsLst>
              <a:gs pos="46000">
                <a:schemeClr val="accent1">
                  <a:lumMod val="5000"/>
                  <a:lumOff val="95000"/>
                </a:schemeClr>
              </a:gs>
              <a:gs pos="74000">
                <a:srgbClr val="C00000"/>
              </a:gs>
              <a:gs pos="8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ysClr val="windowText" lastClr="00000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D6FA9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C0F93-1EA0-459B-B222-5777EA5CA1EF}"/>
              </a:ext>
            </a:extLst>
          </p:cNvPr>
          <p:cNvSpPr txBox="1"/>
          <p:nvPr/>
        </p:nvSpPr>
        <p:spPr>
          <a:xfrm>
            <a:off x="1028263" y="1976247"/>
            <a:ext cx="10151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খ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সাঁওতালদের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 ও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1C98448-CCD9-4391-9C0D-F7DA19A2A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961968"/>
              </p:ext>
            </p:extLst>
          </p:nvPr>
        </p:nvGraphicFramePr>
        <p:xfrm>
          <a:off x="1201057" y="3470735"/>
          <a:ext cx="9978777" cy="2741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6259">
                  <a:extLst>
                    <a:ext uri="{9D8B030D-6E8A-4147-A177-3AD203B41FA5}">
                      <a16:colId xmlns:a16="http://schemas.microsoft.com/office/drawing/2014/main" val="3921994911"/>
                    </a:ext>
                  </a:extLst>
                </a:gridCol>
                <a:gridCol w="3387491">
                  <a:extLst>
                    <a:ext uri="{9D8B030D-6E8A-4147-A177-3AD203B41FA5}">
                      <a16:colId xmlns:a16="http://schemas.microsoft.com/office/drawing/2014/main" val="2927803647"/>
                    </a:ext>
                  </a:extLst>
                </a:gridCol>
                <a:gridCol w="3265027">
                  <a:extLst>
                    <a:ext uri="{9D8B030D-6E8A-4147-A177-3AD203B41FA5}">
                      <a16:colId xmlns:a16="http://schemas.microsoft.com/office/drawing/2014/main" val="3453426759"/>
                    </a:ext>
                  </a:extLst>
                </a:gridCol>
              </a:tblGrid>
              <a:tr h="792864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 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পেশা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পোশাক 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828670"/>
                  </a:ext>
                </a:extLst>
              </a:tr>
              <a:tr h="19486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329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4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0900" y="195403"/>
            <a:ext cx="10110035" cy="1150535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5000"/>
                  <a:lumOff val="95000"/>
                </a:schemeClr>
              </a:gs>
              <a:gs pos="74000">
                <a:srgbClr val="7030A0"/>
              </a:gs>
              <a:gs pos="83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ysClr val="windowText" lastClr="000000"/>
            </a:solidFill>
            <a:prstDash val="sysDash"/>
          </a:ln>
          <a:effectLst>
            <a:glow rad="1016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74597" y="1927275"/>
            <a:ext cx="9826338" cy="3868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n-I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কোন কোন জেলায় সাঁওতালরা বসবাস করেন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প্রধান পেশা 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 মেয়েরা কী ধরনের পোশাক পরিধান করেন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48956-CAC5-4766-9AC6-1BB478AAC0B5}"/>
              </a:ext>
            </a:extLst>
          </p:cNvPr>
          <p:cNvSpPr txBox="1"/>
          <p:nvPr/>
        </p:nvSpPr>
        <p:spPr>
          <a:xfrm>
            <a:off x="890900" y="1899139"/>
            <a:ext cx="537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35338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9359" y="243468"/>
            <a:ext cx="10533281" cy="1083213"/>
          </a:xfrm>
          <a:prstGeom prst="rect">
            <a:avLst/>
          </a:prstGeom>
          <a:gradFill>
            <a:gsLst>
              <a:gs pos="89375">
                <a:srgbClr val="EAEF59"/>
              </a:gs>
              <a:gs pos="4700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chemeClr val="accent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42108A-12E6-4390-BEFC-27F2FD4F4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67" y="1540588"/>
            <a:ext cx="103081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bn-IN" altLang="en-US" sz="28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সাঁওতালরা বছরে পাঁচটি প্রধান উৎসব পালন করেন- </a:t>
            </a:r>
            <a:r>
              <a:rPr lang="bn-IN" altLang="en-US" sz="28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 পাঁচটি উৎসব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altLang="en-US" sz="28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নিচের ছকের মতো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bn-IN" altLang="en-US" sz="28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খাতায়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একটি</a:t>
            </a:r>
            <a:r>
              <a:rPr kumimoji="0" lang="bn-IN" altLang="en-US" sz="2800" b="0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ছক তৈরি করে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লিখে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নিয়ে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আসবে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                         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0BB4C33A-4AE9-4127-B198-D2A4D4E2C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163956"/>
              </p:ext>
            </p:extLst>
          </p:nvPr>
        </p:nvGraphicFramePr>
        <p:xfrm>
          <a:off x="1142904" y="2982070"/>
          <a:ext cx="10251927" cy="2762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686">
                  <a:extLst>
                    <a:ext uri="{9D8B030D-6E8A-4147-A177-3AD203B41FA5}">
                      <a16:colId xmlns:a16="http://schemas.microsoft.com/office/drawing/2014/main" val="1335550673"/>
                    </a:ext>
                  </a:extLst>
                </a:gridCol>
                <a:gridCol w="8954241">
                  <a:extLst>
                    <a:ext uri="{9D8B030D-6E8A-4147-A177-3AD203B41FA5}">
                      <a16:colId xmlns:a16="http://schemas.microsoft.com/office/drawing/2014/main" val="664418819"/>
                    </a:ext>
                  </a:extLst>
                </a:gridCol>
              </a:tblGrid>
              <a:tr h="462481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মাস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উৎসব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687843"/>
                  </a:ext>
                </a:extLst>
              </a:tr>
              <a:tr h="459998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পৌষ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226092"/>
                  </a:ext>
                </a:extLst>
              </a:tr>
              <a:tr h="459998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মাঘ</a:t>
                      </a:r>
                      <a:r>
                        <a:rPr lang="bn-IN" sz="240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625104"/>
                  </a:ext>
                </a:extLst>
              </a:tr>
              <a:tr h="459998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ফাল্গুন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893013"/>
                  </a:ext>
                </a:extLst>
              </a:tr>
              <a:tr h="459998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আষাঢ়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449878"/>
                  </a:ext>
                </a:extLst>
              </a:tr>
              <a:tr h="459998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ভাদ্র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671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610877" y="242887"/>
            <a:ext cx="8970246" cy="1711629"/>
          </a:xfrm>
          <a:prstGeom prst="donu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rgbClr val="00B050"/>
              </a:gs>
              <a:gs pos="83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41B21-1E04-42D7-8BED-8D9E60D09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29" y="2185066"/>
            <a:ext cx="6542942" cy="43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79AF8-5796-46C5-9E41-7B72EC46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66" y="226606"/>
            <a:ext cx="10792916" cy="1270655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BF576-B817-4428-9F75-AB7EEE0C9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66" y="1939813"/>
            <a:ext cx="6715593" cy="4305377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৪০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২৭/০১/২০২১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E7880-2332-4A47-9DDE-C9DDC66DB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00" y="2188938"/>
            <a:ext cx="2905441" cy="38071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2472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25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25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325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25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325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825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325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47E3-A5E3-40DE-9F45-9EDB847B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505" y="355675"/>
            <a:ext cx="4404618" cy="802406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as-IN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D93B7-6F03-4956-88D9-92715CC92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568" y="1747911"/>
            <a:ext cx="9894863" cy="336217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নৃ-জনগোষ্ঠীর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 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২.৩.৩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নৃ-জনগোষ্ঠীর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২.৩.৪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নৃ-জনগোষ্ঠীর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সম্প্রীতির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25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25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25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125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625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25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625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125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AB19FF81-6364-41A9-9E24-26ABDBAE6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33" y="394621"/>
            <a:ext cx="4336659" cy="58584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D73753-DB0A-474E-BE34-4496B3487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18" y="822521"/>
            <a:ext cx="7890363" cy="4734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F1D218-527F-4113-B637-731937B1F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17" y="822521"/>
            <a:ext cx="7890363" cy="4763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049510-6B9C-490F-9232-DBC70C995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53" y="822521"/>
            <a:ext cx="7847527" cy="44843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4AA657-5BF0-4BF1-88A7-CD8C4A790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8" y="466355"/>
            <a:ext cx="952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86229" y="-108489"/>
            <a:ext cx="10219542" cy="2041113"/>
          </a:xfrm>
          <a:prstGeom prst="horizontalScroll">
            <a:avLst>
              <a:gd name="adj" fmla="val 25000"/>
            </a:avLst>
          </a:prstGeom>
          <a:gradFill flip="none" rotWithShape="1">
            <a:gsLst>
              <a:gs pos="100000">
                <a:srgbClr val="FF0000"/>
              </a:gs>
              <a:gs pos="74000">
                <a:srgbClr val="00B050"/>
              </a:gs>
              <a:gs pos="39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843430" y="2371497"/>
            <a:ext cx="10505139" cy="3477760"/>
          </a:xfrm>
          <a:prstGeom prst="flowChartTerminator">
            <a:avLst/>
          </a:prstGeom>
          <a:gradFill>
            <a:gsLst>
              <a:gs pos="100000">
                <a:srgbClr val="FFFF00"/>
              </a:gs>
              <a:gs pos="91144">
                <a:schemeClr val="accent2">
                  <a:lumMod val="75000"/>
                </a:schemeClr>
              </a:gs>
              <a:gs pos="82000">
                <a:srgbClr val="7030A0"/>
              </a:gs>
              <a:gs pos="69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  <a:ln w="5715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397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endParaRPr lang="en-US" sz="4000" kern="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 </a:t>
            </a:r>
            <a:r>
              <a:rPr lang="en-US" sz="40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৩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</a:t>
            </a:r>
            <a:r>
              <a:rPr lang="bn-IN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r>
              <a:rPr lang="bn-IN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4000" b="0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CBBCF724-2D4E-4396-A877-A4EF27DC1925}"/>
              </a:ext>
            </a:extLst>
          </p:cNvPr>
          <p:cNvSpPr/>
          <p:nvPr/>
        </p:nvSpPr>
        <p:spPr>
          <a:xfrm>
            <a:off x="843429" y="2371497"/>
            <a:ext cx="10505139" cy="347776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57150" cap="flat" cmpd="sng" algn="ctr">
            <a:noFill/>
            <a:prstDash val="solid"/>
            <a:miter lim="800000"/>
          </a:ln>
          <a:effectLst>
            <a:glow rad="139700">
              <a:srgbClr val="F19D1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4906107" y="5498160"/>
            <a:ext cx="2379786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69BFA-C3B7-4DC6-85D4-DBA8D44CE5B4}"/>
              </a:ext>
            </a:extLst>
          </p:cNvPr>
          <p:cNvSpPr txBox="1"/>
          <p:nvPr/>
        </p:nvSpPr>
        <p:spPr>
          <a:xfrm>
            <a:off x="1568971" y="5282716"/>
            <a:ext cx="9054058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প্রধান খাবার ভাত। এছাড়াও তারা মাছ, মাংস ও সবজির পাশাপাশি ‘নালিতা’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 এক ধরনের খাবার খান যা পাট গাছের পাতা দিয়ে রান্না করা হয়।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E511E-6CAB-4B22-A01D-21AF22DB9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10197" r="32021" b="8758"/>
          <a:stretch/>
        </p:blipFill>
        <p:spPr>
          <a:xfrm>
            <a:off x="3159369" y="724078"/>
            <a:ext cx="5873262" cy="434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3851601" y="4805310"/>
            <a:ext cx="5063415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সাঁওতালদের প্রধান পেশা কৃষি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93DAE-DD49-46DB-8A8F-A8AA0837238E}"/>
              </a:ext>
            </a:extLst>
          </p:cNvPr>
          <p:cNvSpPr txBox="1"/>
          <p:nvPr/>
        </p:nvSpPr>
        <p:spPr>
          <a:xfrm>
            <a:off x="7427536" y="4805310"/>
            <a:ext cx="3082798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 বাগানে কাজ করছে  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6DF5E-FCA5-4A0F-8025-15D7D019B547}"/>
              </a:ext>
            </a:extLst>
          </p:cNvPr>
          <p:cNvSpPr txBox="1"/>
          <p:nvPr/>
        </p:nvSpPr>
        <p:spPr>
          <a:xfrm>
            <a:off x="1559136" y="4805310"/>
            <a:ext cx="3849796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 জমি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B20B5E-F7F1-415B-9277-5A13DFF3E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5" y="671576"/>
            <a:ext cx="5477518" cy="3699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45899E-BAA9-4AC9-BD33-1D23C97DC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27" y="663516"/>
            <a:ext cx="4955579" cy="370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3423138" y="5157525"/>
            <a:ext cx="534572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ধরেন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2F33E-3F3B-4001-948F-64DDAC8AF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1" y="813734"/>
            <a:ext cx="5470400" cy="3718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7F9248-81EA-4293-81E2-6C18CD085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90" y="813734"/>
            <a:ext cx="5470399" cy="371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0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795</Words>
  <Application>Microsoft Office PowerPoint</Application>
  <PresentationFormat>Widescreen</PresentationFormat>
  <Paragraphs>129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Retrospect</vt:lpstr>
      <vt:lpstr>PowerPoint Presentation</vt:lpstr>
      <vt:lpstr>শিক্ষক পরিচিতি </vt:lpstr>
      <vt:lpstr>পাঠ পরিচিতি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SHOWKAT ALI</dc:creator>
  <cp:lastModifiedBy>MD. SHOWKAT ALI</cp:lastModifiedBy>
  <cp:revision>51</cp:revision>
  <dcterms:created xsi:type="dcterms:W3CDTF">2021-01-31T22:27:31Z</dcterms:created>
  <dcterms:modified xsi:type="dcterms:W3CDTF">2021-02-15T05:00:03Z</dcterms:modified>
</cp:coreProperties>
</file>