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sldIdLst>
    <p:sldId id="278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76" r:id="rId11"/>
    <p:sldId id="266" r:id="rId12"/>
    <p:sldId id="267" r:id="rId13"/>
    <p:sldId id="268" r:id="rId14"/>
    <p:sldId id="277" r:id="rId15"/>
    <p:sldId id="265" r:id="rId16"/>
    <p:sldId id="274" r:id="rId17"/>
    <p:sldId id="27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A3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9.7093" units="1/cm"/>
          <inkml:channelProperty channel="Y" name="resolution" value="39.79275" units="1/cm"/>
        </inkml:channelProperties>
      </inkml:inkSource>
      <inkml:timestamp xml:id="ts0" timeString="2021-02-16T08:42:34.541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5879 17711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EDB73-FF9F-4401-A352-BA15C3F008C7}" type="datetimeFigureOut">
              <a:rPr lang="en-US" smtClean="0"/>
              <a:t>17-Feb-21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D5A5C05-5D2C-49BB-8398-660DE01E1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027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EDB73-FF9F-4401-A352-BA15C3F008C7}" type="datetimeFigureOut">
              <a:rPr lang="en-US" smtClean="0"/>
              <a:t>17-Feb-21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D5A5C05-5D2C-49BB-8398-660DE01E1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790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EDB73-FF9F-4401-A352-BA15C3F008C7}" type="datetimeFigureOut">
              <a:rPr lang="en-US" smtClean="0"/>
              <a:t>17-Feb-21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D5A5C05-5D2C-49BB-8398-660DE01E14E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75568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EDB73-FF9F-4401-A352-BA15C3F008C7}" type="datetimeFigureOut">
              <a:rPr lang="en-US" smtClean="0"/>
              <a:t>17-Feb-21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D5A5C05-5D2C-49BB-8398-660DE01E1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5821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EDB73-FF9F-4401-A352-BA15C3F008C7}" type="datetimeFigureOut">
              <a:rPr lang="en-US" smtClean="0"/>
              <a:t>17-Feb-21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D5A5C05-5D2C-49BB-8398-660DE01E14EC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486685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EDB73-FF9F-4401-A352-BA15C3F008C7}" type="datetimeFigureOut">
              <a:rPr lang="en-US" smtClean="0"/>
              <a:t>17-Feb-21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D5A5C05-5D2C-49BB-8398-660DE01E1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5390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EDB73-FF9F-4401-A352-BA15C3F008C7}" type="datetimeFigureOut">
              <a:rPr lang="en-US" smtClean="0"/>
              <a:t>17-Feb-21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A5C05-5D2C-49BB-8398-660DE01E1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849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EDB73-FF9F-4401-A352-BA15C3F008C7}" type="datetimeFigureOut">
              <a:rPr lang="en-US" smtClean="0"/>
              <a:t>17-Feb-21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A5C05-5D2C-49BB-8398-660DE01E1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552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EDB73-FF9F-4401-A352-BA15C3F008C7}" type="datetimeFigureOut">
              <a:rPr lang="en-US" smtClean="0"/>
              <a:t>17-Feb-21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A5C05-5D2C-49BB-8398-660DE01E1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7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EDB73-FF9F-4401-A352-BA15C3F008C7}" type="datetimeFigureOut">
              <a:rPr lang="en-US" smtClean="0"/>
              <a:t>17-Feb-21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D5A5C05-5D2C-49BB-8398-660DE01E1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318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EDB73-FF9F-4401-A352-BA15C3F008C7}" type="datetimeFigureOut">
              <a:rPr lang="en-US" smtClean="0"/>
              <a:t>17-Feb-21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D5A5C05-5D2C-49BB-8398-660DE01E1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534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EDB73-FF9F-4401-A352-BA15C3F008C7}" type="datetimeFigureOut">
              <a:rPr lang="en-US" smtClean="0"/>
              <a:t>17-Feb-21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D5A5C05-5D2C-49BB-8398-660DE01E1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547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EDB73-FF9F-4401-A352-BA15C3F008C7}" type="datetimeFigureOut">
              <a:rPr lang="en-US" smtClean="0"/>
              <a:t>17-Feb-21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A5C05-5D2C-49BB-8398-660DE01E1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489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EDB73-FF9F-4401-A352-BA15C3F008C7}" type="datetimeFigureOut">
              <a:rPr lang="en-US" smtClean="0"/>
              <a:t>17-Feb-21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A5C05-5D2C-49BB-8398-660DE01E1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135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EDB73-FF9F-4401-A352-BA15C3F008C7}" type="datetimeFigureOut">
              <a:rPr lang="en-US" smtClean="0"/>
              <a:t>17-Feb-21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A5C05-5D2C-49BB-8398-660DE01E1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859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EDB73-FF9F-4401-A352-BA15C3F008C7}" type="datetimeFigureOut">
              <a:rPr lang="en-US" smtClean="0"/>
              <a:t>17-Feb-21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D5A5C05-5D2C-49BB-8398-660DE01E1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967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EDB73-FF9F-4401-A352-BA15C3F008C7}" type="datetimeFigureOut">
              <a:rPr lang="en-US" smtClean="0"/>
              <a:t>17-Feb-21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D5A5C05-5D2C-49BB-8398-660DE01E1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090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audio" Target="../media/audio6.wav"/><Relationship Id="rId5" Type="http://schemas.openxmlformats.org/officeDocument/2006/relationships/image" Target="../media/image17.png"/><Relationship Id="rId4" Type="http://schemas.openxmlformats.org/officeDocument/2006/relationships/audio" Target="../media/audio6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7.wav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audio" Target="../media/audio1.wav"/><Relationship Id="rId7" Type="http://schemas.openxmlformats.org/officeDocument/2006/relationships/image" Target="../media/image6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10" Type="http://schemas.openxmlformats.org/officeDocument/2006/relationships/audio" Target="../media/audio3.wav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4.wav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4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538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498498" y="115911"/>
            <a:ext cx="9693502" cy="6742090"/>
          </a:xfrm>
          <a:prstGeom prst="roundRect">
            <a:avLst>
              <a:gd name="adj" fmla="val 1001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বিএমআরের মান বয়স, লিঙ্গ,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খাদ্যাভ্যাস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শরীরের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নির্ভর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দৈনিক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চাহিদার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বিএমআরের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বিএমআর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শরীরের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৬০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৭৫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শরীর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গ্রহণের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মাত্র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১০-২০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শতাংশ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শারীরিক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শ্রমের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২০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৩০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শতাংশ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পেয়ে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বিএমআরের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কমতে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অনেকেই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ওজন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কমানোর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কমিয়ে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ফেলে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এতে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বিএমআর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খেয়ে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শুকানো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প্রতিদিন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শারীরিক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পরিশ্রম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বিএমআরের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বেড়ে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স্বাস্থ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্যসম্মত উপায়ে শরীরকে সুস্থ-সবল রাখা যায়। </a:t>
            </a:r>
          </a:p>
        </p:txBody>
      </p:sp>
      <p:sp>
        <p:nvSpPr>
          <p:cNvPr id="3" name="Right Arrow 2"/>
          <p:cNvSpPr/>
          <p:nvPr/>
        </p:nvSpPr>
        <p:spPr>
          <a:xfrm>
            <a:off x="-1" y="1819614"/>
            <a:ext cx="2498499" cy="3705424"/>
          </a:xfrm>
          <a:prstGeom prst="rightArrow">
            <a:avLst>
              <a:gd name="adj1" fmla="val 59663"/>
              <a:gd name="adj2" fmla="val 42784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বিএমআর ও ব্যয়িত শক্তির সম্পর্ক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58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  <p:sndAc>
          <p:stSnd>
            <p:snd r:embed="rId2" name="whoosh.wav"/>
          </p:stSnd>
        </p:sndAc>
      </p:transition>
    </mc:Choice>
    <mc:Fallback xmlns="">
      <p:transition spd="slow">
        <p:fade/>
        <p:sndAc>
          <p:stSnd>
            <p:snd r:embed="rId3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/>
          <p:cNvSpPr/>
          <p:nvPr/>
        </p:nvSpPr>
        <p:spPr>
          <a:xfrm>
            <a:off x="425003" y="2178117"/>
            <a:ext cx="11513712" cy="86190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বিএমআই = দেহের ওজন (কেজি ) / দেহের উচ্চতা (মিটার)</a:t>
            </a:r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674252" y="175870"/>
            <a:ext cx="10161432" cy="1564784"/>
            <a:chOff x="1674252" y="122348"/>
            <a:chExt cx="10161432" cy="1783724"/>
          </a:xfrm>
        </p:grpSpPr>
        <p:sp>
          <p:nvSpPr>
            <p:cNvPr id="21" name="Rounded Rectangle 20"/>
            <p:cNvSpPr/>
            <p:nvPr/>
          </p:nvSpPr>
          <p:spPr>
            <a:xfrm>
              <a:off x="1674252" y="270455"/>
              <a:ext cx="6014436" cy="1487510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6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 এম আই মান নির্ণয় </a:t>
              </a:r>
              <a:endParaRPr lang="en-US" sz="6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3336" y="122348"/>
              <a:ext cx="3932348" cy="1783724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</p:grpSp>
      <p:grpSp>
        <p:nvGrpSpPr>
          <p:cNvPr id="6" name="Group 5"/>
          <p:cNvGrpSpPr/>
          <p:nvPr/>
        </p:nvGrpSpPr>
        <p:grpSpPr>
          <a:xfrm>
            <a:off x="57954" y="3477292"/>
            <a:ext cx="12035309" cy="3052295"/>
            <a:chOff x="57954" y="3477292"/>
            <a:chExt cx="12035309" cy="3052295"/>
          </a:xfrm>
        </p:grpSpPr>
        <p:grpSp>
          <p:nvGrpSpPr>
            <p:cNvPr id="4" name="Group 3"/>
            <p:cNvGrpSpPr/>
            <p:nvPr/>
          </p:nvGrpSpPr>
          <p:grpSpPr>
            <a:xfrm>
              <a:off x="1790164" y="3477292"/>
              <a:ext cx="10303099" cy="3052295"/>
              <a:chOff x="1790164" y="3219719"/>
              <a:chExt cx="10303099" cy="3541691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790164" y="3219719"/>
                <a:ext cx="6246254" cy="350305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4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125 সেমি (1.25মিটার) উচ্চতা এবং  50কেজি ওজনের  একজন ব্যক্তির বি এম আই হচ্ছে 32।   </a:t>
                </a:r>
                <a:endParaRPr lang="en-US" sz="4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984" t="4427" r="7013" b="3296"/>
              <a:stretch/>
            </p:blipFill>
            <p:spPr>
              <a:xfrm>
                <a:off x="8116173" y="3227135"/>
                <a:ext cx="3977090" cy="3534275"/>
              </a:xfrm>
              <a:prstGeom prst="rect">
                <a:avLst/>
              </a:prstGeom>
            </p:spPr>
          </p:pic>
        </p:grpSp>
        <p:grpSp>
          <p:nvGrpSpPr>
            <p:cNvPr id="5" name="Group 4"/>
            <p:cNvGrpSpPr/>
            <p:nvPr/>
          </p:nvGrpSpPr>
          <p:grpSpPr>
            <a:xfrm>
              <a:off x="57954" y="4893971"/>
              <a:ext cx="1732210" cy="734097"/>
              <a:chOff x="57954" y="4893971"/>
              <a:chExt cx="1732210" cy="734097"/>
            </a:xfrm>
          </p:grpSpPr>
          <p:sp>
            <p:nvSpPr>
              <p:cNvPr id="2" name="Right Arrow 1"/>
              <p:cNvSpPr/>
              <p:nvPr/>
            </p:nvSpPr>
            <p:spPr>
              <a:xfrm>
                <a:off x="57954" y="4893971"/>
                <a:ext cx="1732210" cy="734097"/>
              </a:xfrm>
              <a:prstGeom prst="rightArrow">
                <a:avLst>
                  <a:gd name="adj1" fmla="val 100000"/>
                  <a:gd name="adj2" fmla="val 500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ounded Rectangle 8"/>
              <p:cNvSpPr/>
              <p:nvPr/>
            </p:nvSpPr>
            <p:spPr>
              <a:xfrm>
                <a:off x="57954" y="5003440"/>
                <a:ext cx="1461753" cy="48940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উদাহরণ</a:t>
                </a:r>
                <a:r>
                  <a:rPr lang="en-US" sz="2400" b="1" dirty="0" smtClean="0">
                    <a:solidFill>
                      <a:schemeClr val="tx1"/>
                    </a:solidFill>
                  </a:rPr>
                  <a:t> </a:t>
                </a:r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658780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5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4891245"/>
              </p:ext>
            </p:extLst>
          </p:nvPr>
        </p:nvGraphicFramePr>
        <p:xfrm>
          <a:off x="154545" y="12450"/>
          <a:ext cx="12037455" cy="691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3694"/>
                <a:gridCol w="9593761"/>
              </a:tblGrid>
              <a:tr h="995168">
                <a:tc>
                  <a:txBody>
                    <a:bodyPr/>
                    <a:lstStyle/>
                    <a:p>
                      <a:pPr algn="ctr"/>
                      <a:r>
                        <a:rPr lang="bn-BD" sz="36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 এম আই মান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60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করণীয়</a:t>
                      </a:r>
                      <a:endParaRPr lang="en-US" sz="60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105548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2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18.5</a:t>
                      </a:r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এর</a:t>
                      </a:r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নিচে</a:t>
                      </a:r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32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36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600" b="1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28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36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শরীরের</a:t>
                      </a:r>
                      <a:r>
                        <a:rPr lang="bn-BD" sz="36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ওজন কম । পরিমিত খাদ্য গ্রহণ করে ওজন বাড়াতে হবে। </a:t>
                      </a:r>
                      <a:endParaRPr lang="en-US" sz="36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99516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2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18.5-24.9</a:t>
                      </a:r>
                      <a:endParaRPr lang="en-US" sz="3200" b="1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28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40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সু স্বাস্থের আদর্শ মান ।  </a:t>
                      </a:r>
                      <a:endParaRPr lang="en-US" sz="4000" dirty="0" smtClean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93485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25-29.9</a:t>
                      </a:r>
                    </a:p>
                    <a:p>
                      <a:endParaRPr lang="en-US" sz="2800" b="1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32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শরীরের</a:t>
                      </a:r>
                      <a:r>
                        <a:rPr lang="bn-BD" sz="32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ওজন অতিরিক্ত। ব্যায়াম করে অতিরিক্ত ওজন কমানো প্রয়োজন। </a:t>
                      </a:r>
                      <a:endParaRPr lang="en-US" sz="3200" b="1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99516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2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30-34.9</a:t>
                      </a:r>
                      <a:endParaRPr lang="en-US" sz="3200" b="1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2800" b="1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36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মোটা হওয়ার প্রথম স্তর। বেছে খাদ্য গ্রহণ ও ব্যায়াম করা প্রয়োজন । </a:t>
                      </a:r>
                      <a:endParaRPr lang="en-US" sz="3600" b="1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93485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b="1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35-39.9</a:t>
                      </a:r>
                      <a:endParaRPr lang="en-US" sz="2800" b="1" dirty="0" smtClean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2800" b="1" dirty="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3200" b="1" baseline="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মোটা হওয়ার দ্বিতীয় স্তর।  পরিমিত খাদ্য গ্রহণ ও ব্যায়াম করা প্রয়োজন ।   </a:t>
                      </a:r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93485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b="1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40 </a:t>
                      </a:r>
                      <a:r>
                        <a:rPr lang="en-US" sz="2800" b="1" dirty="0" err="1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এর</a:t>
                      </a:r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উপরে</a:t>
                      </a:r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  <a:p>
                      <a:endParaRPr lang="en-US" sz="2800" b="1" dirty="0"/>
                    </a:p>
                  </a:txBody>
                  <a:tcPr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3200" b="1" baseline="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অতিরিক্ত মোটাত্ব । মৃত্যু ঝুঁকির আশঙ্কা। ডাক্তারের পরামর্শের প্রয়োজন। </a:t>
                      </a:r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1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245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931831" y="362009"/>
            <a:ext cx="9775065" cy="6495988"/>
            <a:chOff x="1942205" y="285989"/>
            <a:chExt cx="9213119" cy="6162202"/>
          </a:xfrm>
        </p:grpSpPr>
        <p:sp>
          <p:nvSpPr>
            <p:cNvPr id="3" name="Rounded Rectangle 2"/>
            <p:cNvSpPr/>
            <p:nvPr/>
          </p:nvSpPr>
          <p:spPr>
            <a:xfrm>
              <a:off x="1942205" y="3057945"/>
              <a:ext cx="9213119" cy="339024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BD" sz="5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বিএমআই </a:t>
              </a:r>
              <a:r>
                <a:rPr lang="bn-BD" sz="5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মানদণ্ডে ব্যক্তিটির সুস্বাস্থ্যের জন্য ৩৮ কেজি ওজন হওয়া প্রয়োজন। অতএব সঠিক পুষ্টি গ্রহণ এবং ব্যায়ামের মাধ্যমে স্বাস্থ্যসম্মত মানে নিয়ে যেতে হবে</a:t>
              </a:r>
              <a:r>
                <a:rPr lang="bn-BD" sz="5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9073" y="285989"/>
              <a:ext cx="4234673" cy="2422435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4428019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MI CALCULATION।। বি,এম,আই বের করার সহজ নিয়ম![1]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74252" y="821408"/>
            <a:ext cx="9247033" cy="5238102"/>
          </a:xfr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21073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4" name="camera.wav"/>
          </p:stSnd>
        </p:sndAc>
      </p:transition>
    </mc:Choice>
    <mc:Fallback xmlns="">
      <p:transition spd="slow">
        <p:fade/>
        <p:sndAc>
          <p:stSnd>
            <p:snd r:embed="rId6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2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3998760" y="184327"/>
            <a:ext cx="4694479" cy="2105964"/>
            <a:chOff x="2066925" y="302385"/>
            <a:chExt cx="4914900" cy="180975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1050" y="302385"/>
              <a:ext cx="2390775" cy="1809750"/>
            </a:xfrm>
            <a:prstGeom prst="rect">
              <a:avLst/>
            </a:prstGeom>
            <a:ln w="9525">
              <a:solidFill>
                <a:schemeClr val="tx1"/>
              </a:solidFill>
            </a:ln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925" y="302385"/>
              <a:ext cx="2524125" cy="1809750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1236372" y="2431958"/>
            <a:ext cx="5009881" cy="4174904"/>
            <a:chOff x="1236372" y="2431958"/>
            <a:chExt cx="5009881" cy="4174904"/>
          </a:xfrm>
        </p:grpSpPr>
        <p:sp>
          <p:nvSpPr>
            <p:cNvPr id="2" name="Rounded Rectangle 1"/>
            <p:cNvSpPr/>
            <p:nvPr/>
          </p:nvSpPr>
          <p:spPr>
            <a:xfrm>
              <a:off x="3073628" y="2431958"/>
              <a:ext cx="1305189" cy="1238519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7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bn-BD" sz="8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8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1236372" y="4082604"/>
              <a:ext cx="5009881" cy="2524258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তোমার বি এম আর বের করে দেখ তোমার দৈনিক ক্যালরির চাহিদা অনুযায়ী  খাদ্য গ্রহণ ঠিক আছে কি না।  </a:t>
              </a:r>
              <a:endPara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632620" y="2431958"/>
            <a:ext cx="5148025" cy="4174903"/>
            <a:chOff x="6632620" y="2431958"/>
            <a:chExt cx="5148025" cy="4174903"/>
          </a:xfrm>
        </p:grpSpPr>
        <p:sp>
          <p:nvSpPr>
            <p:cNvPr id="13" name="Rounded Rectangle 12"/>
            <p:cNvSpPr/>
            <p:nvPr/>
          </p:nvSpPr>
          <p:spPr>
            <a:xfrm>
              <a:off x="8253209" y="2431958"/>
              <a:ext cx="1161247" cy="1238519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7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</a:t>
              </a:r>
              <a:r>
                <a:rPr lang="bn-BD" sz="4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6632620" y="4041818"/>
              <a:ext cx="5148025" cy="2565043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তোমার বি এম আই বের করে দেখ তোমার খাদ্য গ্রহণ এবং জীবনধারা  ঠিক আছে কি না ।  </a:t>
              </a:r>
              <a:endPara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69769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5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eft-Up Arrow 8"/>
          <p:cNvSpPr/>
          <p:nvPr/>
        </p:nvSpPr>
        <p:spPr>
          <a:xfrm>
            <a:off x="824247" y="3541689"/>
            <a:ext cx="10766738" cy="2520218"/>
          </a:xfrm>
          <a:prstGeom prst="leftUpArrow">
            <a:avLst>
              <a:gd name="adj1" fmla="val 50000"/>
              <a:gd name="adj2" fmla="val 24233"/>
              <a:gd name="adj3" fmla="val 13068"/>
            </a:avLst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ছেলে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২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মেয়ের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প্রিতিবেদন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584102" y="421613"/>
            <a:ext cx="10161430" cy="2989037"/>
            <a:chOff x="1584102" y="421613"/>
            <a:chExt cx="10006883" cy="298903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4102" y="421613"/>
              <a:ext cx="4945487" cy="2989037"/>
            </a:xfrm>
            <a:prstGeom prst="rect">
              <a:avLst/>
            </a:prstGeom>
            <a:ln w="9525">
              <a:solidFill>
                <a:schemeClr val="accent1"/>
              </a:solidFill>
            </a:ln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4286" y="421614"/>
              <a:ext cx="4816699" cy="29890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6225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941" y="2001322"/>
            <a:ext cx="3357095" cy="28282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40180" y="2336710"/>
            <a:ext cx="748262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Thank You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8486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863" y="475962"/>
            <a:ext cx="8448217" cy="577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7496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26157" y="244698"/>
            <a:ext cx="5434885" cy="1017431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099256" y="1451208"/>
            <a:ext cx="8409905" cy="5117018"/>
            <a:chOff x="2099256" y="1451208"/>
            <a:chExt cx="8409905" cy="5117018"/>
          </a:xfrm>
        </p:grpSpPr>
        <p:sp>
          <p:nvSpPr>
            <p:cNvPr id="7" name="Rounded Rectangle 6"/>
            <p:cNvSpPr/>
            <p:nvPr/>
          </p:nvSpPr>
          <p:spPr>
            <a:xfrm>
              <a:off x="2099256" y="1451208"/>
              <a:ext cx="8409905" cy="5117018"/>
            </a:xfrm>
            <a:prstGeom prst="roundRect">
              <a:avLst>
                <a:gd name="adj" fmla="val 2209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BD" sz="54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মোহাম্মদ জাহাঙ্গীর আলম</a:t>
              </a:r>
            </a:p>
            <a:p>
              <a:r>
                <a:rPr lang="bn-BD" sz="54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সহকারি প্রধান শিক্ষক</a:t>
              </a:r>
            </a:p>
            <a:p>
              <a:r>
                <a:rPr lang="bn-BD" sz="54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গুয়াপঞ্চক উচ্চ বিদ্যালয়</a:t>
              </a:r>
            </a:p>
            <a:p>
              <a:r>
                <a:rPr lang="bn-BD" sz="54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</a:t>
              </a:r>
              <a:r>
                <a:rPr lang="en-US" sz="54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নো</a:t>
              </a:r>
              <a:r>
                <a:rPr lang="bn-BD" sz="54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য়ারা,চট্টগ্রাম</a:t>
              </a:r>
              <a:r>
                <a:rPr lang="en-US" sz="54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bn-BD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28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E</a:t>
              </a:r>
              <a:r>
                <a:rPr lang="bn-BD" sz="28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mail: mjahangirkaptai@gmail.com</a:t>
              </a:r>
              <a:r>
                <a:rPr lang="en-US" sz="28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0578" y="2113743"/>
              <a:ext cx="2833351" cy="359642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37387114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5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303264" y="275853"/>
            <a:ext cx="4013200" cy="943369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716659" y="1512229"/>
            <a:ext cx="7186410" cy="5011156"/>
            <a:chOff x="2716659" y="1473592"/>
            <a:chExt cx="7186410" cy="5011156"/>
          </a:xfrm>
        </p:grpSpPr>
        <p:sp>
          <p:nvSpPr>
            <p:cNvPr id="31" name="Rectangle 30"/>
            <p:cNvSpPr/>
            <p:nvPr/>
          </p:nvSpPr>
          <p:spPr>
            <a:xfrm>
              <a:off x="2716659" y="1473592"/>
              <a:ext cx="7186410" cy="5011156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নবম-দশম</a:t>
              </a:r>
              <a:r>
                <a:rPr lang="en-US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শ্রেণি</a:t>
              </a:r>
              <a:endPara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36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জীববিজ্ঞান</a:t>
              </a:r>
              <a:endPara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36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পঞ্চম</a:t>
              </a:r>
              <a:r>
                <a:rPr lang="en-US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অধ্যায়</a:t>
              </a:r>
              <a:endPara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bn-BD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bn-BD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bn-BD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bn-BD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bn-BD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bn-BD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bn-BD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44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BMR </a:t>
              </a:r>
              <a:r>
                <a:rPr lang="en-US" sz="4400" b="1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এবং</a:t>
              </a:r>
              <a:r>
                <a:rPr lang="en-US" sz="44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BMI</a:t>
              </a: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39" b="8659"/>
            <a:stretch/>
          </p:blipFill>
          <p:spPr>
            <a:xfrm>
              <a:off x="8084534" y="1674452"/>
              <a:ext cx="1232457" cy="123770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5" name="Group 4"/>
            <p:cNvGrpSpPr/>
            <p:nvPr/>
          </p:nvGrpSpPr>
          <p:grpSpPr>
            <a:xfrm>
              <a:off x="3129567" y="3210426"/>
              <a:ext cx="6310648" cy="2291707"/>
              <a:chOff x="1035716" y="1242835"/>
              <a:chExt cx="9188182" cy="2620828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21148" y="1249253"/>
                <a:ext cx="3567951" cy="2614410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185" t="10083" r="9626" b="21039"/>
              <a:stretch/>
            </p:blipFill>
            <p:spPr>
              <a:xfrm rot="20134490">
                <a:off x="8070644" y="1432802"/>
                <a:ext cx="2153254" cy="2396023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5716" y="1242835"/>
                <a:ext cx="3726254" cy="2614410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797"/>
              <a:stretch/>
            </p:blipFill>
            <p:spPr>
              <a:xfrm>
                <a:off x="4603669" y="1249252"/>
                <a:ext cx="1917478" cy="2614410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3402" b="26205"/>
              <a:stretch/>
            </p:blipFill>
            <p:spPr>
              <a:xfrm rot="1067757">
                <a:off x="2348749" y="1846550"/>
                <a:ext cx="2381020" cy="197989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6758254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  <p:sndAc>
          <p:stSnd>
            <p:snd r:embed="rId2" name="whoosh.wav"/>
          </p:stSnd>
        </p:sndAc>
      </p:transition>
    </mc:Choice>
    <mc:Fallback xmlns="">
      <p:transition spd="slow">
        <p:fade/>
        <p:sndAc>
          <p:stSnd>
            <p:snd r:embed="rId10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ded Corner 2"/>
          <p:cNvSpPr/>
          <p:nvPr/>
        </p:nvSpPr>
        <p:spPr>
          <a:xfrm>
            <a:off x="978795" y="2068313"/>
            <a:ext cx="10901884" cy="4660900"/>
          </a:xfrm>
          <a:prstGeom prst="foldedCorner">
            <a:avLst>
              <a:gd name="adj" fmla="val 10864"/>
            </a:avLst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i-IN" sz="6600" b="1" dirty="0">
                <a:solidFill>
                  <a:srgbClr val="002060"/>
                </a:solidFill>
                <a:latin typeface="NikoshBAN" charset="0"/>
                <a:cs typeface="NikoshBAN" charset="0"/>
              </a:rPr>
              <a:t>এই পাঠ শেষে শিক্ষার্থীরা </a:t>
            </a:r>
            <a:r>
              <a:rPr lang="en-US" sz="6600" b="1" dirty="0">
                <a:solidFill>
                  <a:srgbClr val="002060"/>
                </a:solidFill>
                <a:latin typeface="NikoshBAN" charset="0"/>
              </a:rPr>
              <a:t>..........</a:t>
            </a:r>
          </a:p>
          <a:p>
            <a:pPr algn="just"/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B M 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R</a:t>
            </a:r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B M 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পারবে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B M 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R</a:t>
            </a:r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B M 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just"/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B M 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R</a:t>
            </a:r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B M 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 M R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ব্যয়িত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লিঙ্গভেদে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 M I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840185" y="224048"/>
            <a:ext cx="10040493" cy="1743075"/>
            <a:chOff x="1647586" y="155494"/>
            <a:chExt cx="10040493" cy="1743075"/>
          </a:xfrm>
        </p:grpSpPr>
        <p:sp>
          <p:nvSpPr>
            <p:cNvPr id="6" name="Cloud Callout 2">
              <a:extLst>
                <a:ext uri="{FF2B5EF4-FFF2-40B4-BE49-F238E27FC236}">
                  <a16:creationId xmlns:a16="http://schemas.microsoft.com/office/drawing/2014/main" xmlns="" id="{3FAC8F45-0414-421B-932C-2564728F0990}"/>
                </a:ext>
              </a:extLst>
            </p:cNvPr>
            <p:cNvSpPr/>
            <p:nvPr/>
          </p:nvSpPr>
          <p:spPr>
            <a:xfrm flipH="1">
              <a:off x="1647586" y="254535"/>
              <a:ext cx="3961554" cy="1544995"/>
            </a:xfrm>
            <a:prstGeom prst="cloudCallou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IN" sz="66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শিখনফল</a:t>
              </a:r>
              <a:endParaRPr lang="en-US" sz="6600" b="1" dirty="0">
                <a:solidFill>
                  <a:schemeClr val="tx1"/>
                </a:solidFill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6273655" y="155494"/>
              <a:ext cx="5414424" cy="1743075"/>
              <a:chOff x="6632620" y="155494"/>
              <a:chExt cx="5414424" cy="1743075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32620" y="155494"/>
                <a:ext cx="2704897" cy="1743075"/>
              </a:xfrm>
              <a:prstGeom prst="rect">
                <a:avLst/>
              </a:prstGeom>
              <a:ln w="6350">
                <a:solidFill>
                  <a:schemeClr val="tx1"/>
                </a:solidFill>
              </a:ln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27669" y="155494"/>
                <a:ext cx="2619375" cy="1743075"/>
              </a:xfrm>
              <a:prstGeom prst="rect">
                <a:avLst/>
              </a:prstGeom>
              <a:ln w="6350">
                <a:solidFill>
                  <a:schemeClr val="tx1"/>
                </a:solidFill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18635189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5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12124" y="5847009"/>
            <a:ext cx="11647465" cy="862884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শরীরের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সুস্থতা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স্থুলতার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নির্ণয়ে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মানদণ্ড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খুবই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উপযোগী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76518" y="2987899"/>
            <a:ext cx="11583071" cy="2485622"/>
            <a:chOff x="476518" y="2987899"/>
            <a:chExt cx="11583071" cy="2485622"/>
          </a:xfrm>
        </p:grpSpPr>
        <p:sp>
          <p:nvSpPr>
            <p:cNvPr id="13" name="Rounded Rectangle 12"/>
            <p:cNvSpPr/>
            <p:nvPr/>
          </p:nvSpPr>
          <p:spPr>
            <a:xfrm>
              <a:off x="2691685" y="2987899"/>
              <a:ext cx="9367904" cy="2485622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বিএমআই</a:t>
              </a:r>
              <a:r>
                <a:rPr lang="en-US" sz="5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মানবদেহের</a:t>
              </a:r>
              <a:r>
                <a:rPr lang="en-US" sz="5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গড়ন</a:t>
              </a:r>
              <a:r>
                <a:rPr lang="en-US" sz="5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5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চর্বির</a:t>
              </a:r>
              <a:r>
                <a:rPr lang="en-US" sz="5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একটি</a:t>
              </a:r>
              <a:r>
                <a:rPr lang="en-US" sz="5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সূচক</a:t>
              </a:r>
              <a:r>
                <a:rPr lang="en-US" sz="5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নির্দেশ</a:t>
              </a:r>
              <a:r>
                <a:rPr lang="en-US" sz="5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5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90" t="9061" r="19521" b="5910"/>
            <a:stretch/>
          </p:blipFill>
          <p:spPr>
            <a:xfrm>
              <a:off x="476518" y="2987899"/>
              <a:ext cx="2047741" cy="2446987"/>
            </a:xfrm>
            <a:prstGeom prst="rect">
              <a:avLst/>
            </a:prstGeom>
            <a:ln w="9525">
              <a:solidFill>
                <a:schemeClr val="tx1"/>
              </a:solidFill>
            </a:ln>
          </p:spPr>
        </p:pic>
      </p:grpSp>
      <p:grpSp>
        <p:nvGrpSpPr>
          <p:cNvPr id="10" name="Group 9"/>
          <p:cNvGrpSpPr/>
          <p:nvPr/>
        </p:nvGrpSpPr>
        <p:grpSpPr>
          <a:xfrm>
            <a:off x="528033" y="288768"/>
            <a:ext cx="11531556" cy="2325643"/>
            <a:chOff x="528033" y="288768"/>
            <a:chExt cx="11531556" cy="2325643"/>
          </a:xfrm>
        </p:grpSpPr>
        <p:sp>
          <p:nvSpPr>
            <p:cNvPr id="15" name="Rounded Rectangle 14"/>
            <p:cNvSpPr/>
            <p:nvPr/>
          </p:nvSpPr>
          <p:spPr>
            <a:xfrm>
              <a:off x="2691685" y="288768"/>
              <a:ext cx="6748529" cy="2325643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63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44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বিএমআর</a:t>
              </a:r>
              <a:r>
                <a:rPr lang="en-US" sz="44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পূর্ণ</a:t>
              </a:r>
              <a:r>
                <a:rPr lang="en-US" sz="44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বিশ্রামরত</a:t>
              </a:r>
              <a:r>
                <a:rPr lang="en-US" sz="4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অবস্থায়</a:t>
              </a:r>
              <a:r>
                <a:rPr lang="en-US" sz="44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মানবশরীরে</a:t>
              </a:r>
              <a:r>
                <a:rPr lang="en-US" sz="4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ব্যবহৃত</a:t>
              </a:r>
              <a:r>
                <a:rPr lang="en-US" sz="44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শক্তির</a:t>
              </a:r>
              <a:r>
                <a:rPr lang="en-US" sz="44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পরিমাণ</a:t>
              </a:r>
              <a:r>
                <a:rPr lang="en-US" sz="44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নির্দেশ</a:t>
              </a:r>
              <a:r>
                <a:rPr lang="en-US" sz="44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44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pPr algn="ctr"/>
              <a:endPara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0214" y="288768"/>
              <a:ext cx="2619375" cy="2325643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033" y="288768"/>
              <a:ext cx="2047741" cy="22870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267604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2" name="laser.wav"/>
          </p:stSnd>
        </p:sndAc>
      </p:transition>
    </mc:Choice>
    <mc:Fallback xmlns="">
      <p:transition spd="slow">
        <p:fade/>
        <p:sndAc>
          <p:stSnd>
            <p:snd r:embed="rId6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4546" y="772733"/>
            <a:ext cx="12037455" cy="6085267"/>
          </a:xfrm>
          <a:prstGeom prst="rect">
            <a:avLst/>
          </a:prstGeom>
          <a:solidFill>
            <a:schemeClr val="bg2">
              <a:lumMod val="90000"/>
            </a:schemeClr>
          </a:solidFill>
          <a:ln w="63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বিএমআর মান বের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সমীকরণ 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লিঙ্গ ও বয়সভেদে পার্থক্য আছে। বিএমআর সম্পর্কে ধারণা পেতে বহুল ব্যবহৃত </a:t>
            </a: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হ্যারিস বেনেডিক্ট 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সূত্রটি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 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 যায়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মেয়েদের বিএমআর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6৫5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9.6 x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ওজন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কেজি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+ (১.8 x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উচ্চতা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সে.মি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.) – (৪.7 x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BD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ছেলেদের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বিএমআর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= ৬৬ + (১৩.7 x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ওজন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কেজি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+ (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x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উচ্চতা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সে.মি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.) – (৬.৮ x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BD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নারীর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৩৩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উচ্চতা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১৬৫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সে.মি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ওজন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৯৪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কেজি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সুতারাং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বিএমআর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৬৫৫ + (৯.৬ 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X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৯4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+ (1.8 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X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165) – (4.7 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X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33)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655 + 902.4 + 297 – 155.1</a:t>
            </a:r>
          </a:p>
          <a:p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1699.3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ক্যালরি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2116440" y="6375960"/>
              <a:ext cx="360" cy="3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07080" y="6366600"/>
                <a:ext cx="19080" cy="19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" name="Group 1"/>
          <p:cNvGrpSpPr/>
          <p:nvPr/>
        </p:nvGrpSpPr>
        <p:grpSpPr>
          <a:xfrm>
            <a:off x="154546" y="1"/>
            <a:ext cx="12037455" cy="772733"/>
            <a:chOff x="180305" y="1"/>
            <a:chExt cx="12011696" cy="772733"/>
          </a:xfrm>
        </p:grpSpPr>
        <p:sp>
          <p:nvSpPr>
            <p:cNvPr id="6" name="Rounded Rectangle 5"/>
            <p:cNvSpPr/>
            <p:nvPr/>
          </p:nvSpPr>
          <p:spPr>
            <a:xfrm>
              <a:off x="3438659" y="1"/>
              <a:ext cx="8753342" cy="772732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60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বিএমআর মান নির্ণয়</a:t>
              </a:r>
              <a:endParaRPr lang="en-US" sz="6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305" y="1"/>
              <a:ext cx="3258354" cy="7727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4834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12880" y="1326524"/>
            <a:ext cx="12166241" cy="5531475"/>
            <a:chOff x="605307" y="666482"/>
            <a:chExt cx="10959920" cy="5927501"/>
          </a:xfrm>
        </p:grpSpPr>
        <p:grpSp>
          <p:nvGrpSpPr>
            <p:cNvPr id="9" name="Group 8"/>
            <p:cNvGrpSpPr/>
            <p:nvPr/>
          </p:nvGrpSpPr>
          <p:grpSpPr>
            <a:xfrm>
              <a:off x="605307" y="666482"/>
              <a:ext cx="6671255" cy="5927501"/>
              <a:chOff x="605307" y="666482"/>
              <a:chExt cx="11011437" cy="5927501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605307" y="666482"/>
                <a:ext cx="11011437" cy="994893"/>
              </a:xfrm>
              <a:prstGeom prst="rect">
                <a:avLst/>
              </a:prstGeom>
              <a:solidFill>
                <a:srgbClr val="92D05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60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শারীরিক অবস্থা </a:t>
                </a:r>
                <a:endParaRPr lang="en-US" sz="6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605307" y="1661375"/>
                <a:ext cx="11011437" cy="99811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5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পরিশ্রমী না হলে</a:t>
                </a:r>
                <a:endParaRPr lang="en-US" sz="5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605307" y="3667256"/>
                <a:ext cx="11011437" cy="1046412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36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পরিশ্রমী, সপ্তাহে ২-৩ দিন প্রচুর খেলাধুলা করলে</a:t>
                </a:r>
                <a:endParaRPr lang="en-US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605307" y="2672364"/>
                <a:ext cx="11011437" cy="982015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36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হালকা পরিশ্রমী, সপ্তাহে ২-৩ দিন খেলাধুলা করলে</a:t>
                </a:r>
                <a:endParaRPr lang="en-US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605307" y="4726545"/>
                <a:ext cx="11011437" cy="978796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40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পরিশ্রমী, সপ্তাহে প্রতিদিন প্রচুর খেলাধুলা করলে</a:t>
                </a:r>
                <a:endParaRPr lang="en-US" sz="40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605307" y="5705341"/>
                <a:ext cx="11011437" cy="888642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3600" b="1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অত্যন্ত পরিশ্রমী, প্রচুর দৌড়ঝাঁপ, খেলাধুলা করলে</a:t>
                </a:r>
                <a:endParaRPr lang="en-US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7276562" y="666482"/>
              <a:ext cx="4288665" cy="5927501"/>
              <a:chOff x="605307" y="666482"/>
              <a:chExt cx="11011437" cy="5927501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605307" y="666482"/>
                <a:ext cx="11011437" cy="994893"/>
              </a:xfrm>
              <a:prstGeom prst="rect">
                <a:avLst/>
              </a:prstGeom>
              <a:solidFill>
                <a:srgbClr val="92D05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ক্যালরি</a:t>
                </a:r>
                <a:r>
                  <a:rPr lang="en-US" sz="60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60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মান</a:t>
                </a:r>
                <a:endParaRPr lang="en-US" sz="6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605307" y="1661375"/>
                <a:ext cx="11011437" cy="99811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5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বিএমআর মান x 1.2</a:t>
                </a:r>
                <a:endParaRPr lang="en-US" sz="5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605307" y="3601254"/>
                <a:ext cx="11011437" cy="1125291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4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বিএমআর মান x1.55</a:t>
                </a:r>
                <a:endParaRPr lang="en-US" sz="4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605307" y="2672364"/>
                <a:ext cx="11011437" cy="982015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4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বিএমআর মান x 1.375</a:t>
                </a:r>
                <a:endParaRPr lang="en-US" sz="4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605307" y="4713668"/>
                <a:ext cx="11011437" cy="978796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4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বিএমআর মান x 1.725</a:t>
                </a:r>
                <a:endParaRPr lang="en-US" sz="4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605307" y="5705341"/>
                <a:ext cx="11011437" cy="888642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48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বিএমআর মান x 1.9</a:t>
                </a:r>
                <a:endParaRPr lang="en-US" sz="48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sp>
        <p:nvSpPr>
          <p:cNvPr id="22" name="Rectangle 21"/>
          <p:cNvSpPr/>
          <p:nvPr/>
        </p:nvSpPr>
        <p:spPr>
          <a:xfrm>
            <a:off x="1" y="0"/>
            <a:ext cx="12192000" cy="131450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ছকটি ব্যবহার করে বিএমআর এর মান থেকে আমাদের দৈনিক ক্যালরির চাহিদা বের করা যায়।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013103"/>
      </p:ext>
    </p:extLst>
  </p:cSld>
  <p:clrMapOvr>
    <a:masterClrMapping/>
  </p:clrMapOvr>
  <p:transition spd="slow">
    <p:comb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0" y="257575"/>
            <a:ext cx="2498501" cy="1416676"/>
          </a:xfrm>
          <a:prstGeom prst="rightArrow">
            <a:avLst>
              <a:gd name="adj1" fmla="val 70000"/>
              <a:gd name="adj2" fmla="val 745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631894" y="103031"/>
            <a:ext cx="10255307" cy="6754968"/>
            <a:chOff x="1631894" y="103031"/>
            <a:chExt cx="10255307" cy="6754968"/>
          </a:xfrm>
        </p:grpSpPr>
        <p:sp>
          <p:nvSpPr>
            <p:cNvPr id="3" name="Rounded Rectangle 2"/>
            <p:cNvSpPr/>
            <p:nvPr/>
          </p:nvSpPr>
          <p:spPr>
            <a:xfrm>
              <a:off x="5692463" y="103031"/>
              <a:ext cx="6194738" cy="6754968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উপরের নারীটি পরিশ্রমী হয়ে থাকলে, প্রতিদিন প্রচুর খেলাধুলা করলে এবং তার বিএমআর মান 1699.3</a:t>
              </a:r>
              <a:r>
                <a:rPr lang="en-US" sz="4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হলে</a:t>
              </a:r>
              <a:r>
                <a:rPr lang="en-US" sz="4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তার</a:t>
              </a:r>
              <a:r>
                <a:rPr lang="en-US" sz="4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ক্যালরি</a:t>
              </a:r>
              <a:r>
                <a:rPr lang="en-US" sz="4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চাহিদার</a:t>
              </a:r>
              <a:r>
                <a:rPr lang="en-US" sz="4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মান</a:t>
              </a:r>
              <a:r>
                <a:rPr lang="en-US" sz="4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4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(1699.3 x 1.725) 2,931.29</a:t>
              </a:r>
              <a:r>
                <a:rPr lang="en-US" sz="4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en-US" sz="40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অর্থা</a:t>
              </a:r>
              <a:r>
                <a:rPr lang="en-US" sz="4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ৎ </a:t>
              </a:r>
              <a:r>
                <a:rPr lang="en-US" sz="40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প্রতিদিন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3,000 </a:t>
              </a:r>
              <a:r>
                <a:rPr lang="en-US" sz="40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কিলোক্যালরির</a:t>
              </a:r>
              <a:r>
                <a:rPr lang="en-US" sz="4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কাছাকাছি</a:t>
              </a:r>
              <a:r>
                <a:rPr lang="en-US" sz="4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খা</a:t>
              </a:r>
              <a:r>
                <a:rPr lang="bn-BD" sz="4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দ্য</a:t>
              </a:r>
              <a:r>
                <a:rPr lang="en-US" sz="4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গ্রহণ</a:t>
              </a:r>
              <a:r>
                <a:rPr lang="en-US" sz="4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করলে</a:t>
              </a:r>
              <a:r>
                <a:rPr lang="en-US" sz="4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সেই</a:t>
              </a:r>
              <a:r>
                <a:rPr lang="en-US" sz="4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নারীটি</a:t>
              </a:r>
              <a:r>
                <a:rPr lang="en-US" sz="4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তার</a:t>
              </a:r>
              <a:r>
                <a:rPr lang="en-US" sz="4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ওজন</a:t>
              </a:r>
              <a:r>
                <a:rPr lang="en-US" sz="4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একই</a:t>
              </a:r>
              <a:r>
                <a:rPr lang="en-US" sz="4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রাখতে</a:t>
              </a:r>
              <a:r>
                <a:rPr lang="en-US" sz="4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4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59918">
              <a:off x="1631894" y="2443480"/>
              <a:ext cx="3391809" cy="24684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77933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4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640</TotalTime>
  <Words>707</Words>
  <Application>Microsoft Office PowerPoint</Application>
  <PresentationFormat>Widescreen</PresentationFormat>
  <Paragraphs>91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Century Gothic</vt:lpstr>
      <vt:lpstr>NikoshBAN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183</cp:revision>
  <dcterms:created xsi:type="dcterms:W3CDTF">2021-02-11T15:40:09Z</dcterms:created>
  <dcterms:modified xsi:type="dcterms:W3CDTF">2021-02-16T18:14:46Z</dcterms:modified>
</cp:coreProperties>
</file>