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72" r:id="rId8"/>
    <p:sldId id="263" r:id="rId9"/>
    <p:sldId id="271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174" y="7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99BBA6-BC23-4DCF-8DA6-AB3DA820F496}" type="datetimeFigureOut">
              <a:rPr lang="en-US" smtClean="0"/>
              <a:pPr/>
              <a:t>2/17/2021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9AED76-82CC-4605-8624-47893C2C24A6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0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228600"/>
            <a:ext cx="3276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 </a:t>
            </a:r>
            <a:endParaRPr lang="en-GB" sz="8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blue_sky_with_sun_and_summer_fiel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447800"/>
            <a:ext cx="8153400" cy="4876800"/>
          </a:xfrm>
          <a:prstGeom prst="rect">
            <a:avLst/>
          </a:prstGeom>
        </p:spPr>
      </p:pic>
    </p:spTree>
  </p:cSld>
  <p:clrMapOvr>
    <a:masterClrMapping/>
  </p:clrMapOvr>
  <p:transition advTm="3938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2743200"/>
            <a:ext cx="4038600" cy="5909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শুধু বিঘে দুই ছিল মোর ভুঁই আর সবই গেছে ঋণে।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latin typeface="NikoshBAN" pitchFamily="2" charset="0"/>
                <a:cs typeface="NikoshBAN" pitchFamily="2" charset="0"/>
              </a:rPr>
              <a:t>বাবু বলিলেন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বুঝেছ উপেন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এ জমি লইব কিনে।</a:t>
            </a:r>
            <a:endParaRPr lang="bn-IN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0" y="3505200"/>
            <a:ext cx="4267200" cy="5909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শুনি রাজা কহে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বাপু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জানো তো হে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করেছি বাগানখানা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</a:t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latin typeface="NikoshBAN" pitchFamily="2" charset="0"/>
                <a:cs typeface="NikoshBAN" pitchFamily="2" charset="0"/>
              </a:rPr>
              <a:t>পেলে দুই বিঘে প্র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স্থ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ও দিঘে সমান হইবে টানা-</a:t>
            </a:r>
            <a:endParaRPr lang="bn-IN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blue_sky_with_sun_and_summer_fiel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800"/>
            <a:ext cx="2057400" cy="2205212"/>
          </a:xfrm>
          <a:prstGeom prst="rect">
            <a:avLst/>
          </a:prstGeom>
        </p:spPr>
      </p:pic>
      <p:pic>
        <p:nvPicPr>
          <p:cNvPr id="5" name="Picture 4" descr="downlo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304800"/>
            <a:ext cx="1981200" cy="2228850"/>
          </a:xfrm>
          <a:prstGeom prst="rect">
            <a:avLst/>
          </a:prstGeom>
        </p:spPr>
      </p:pic>
      <p:pic>
        <p:nvPicPr>
          <p:cNvPr id="6" name="Picture 5" descr="Pictur2.jpg"/>
          <p:cNvPicPr>
            <a:picLocks noChangeAspect="1"/>
          </p:cNvPicPr>
          <p:nvPr/>
        </p:nvPicPr>
        <p:blipFill>
          <a:blip r:embed="rId4"/>
          <a:srcRect l="10057" t="9058" r="6135" b="11685"/>
          <a:stretch>
            <a:fillRect/>
          </a:stretch>
        </p:blipFill>
        <p:spPr>
          <a:xfrm>
            <a:off x="4495800" y="304800"/>
            <a:ext cx="2133600" cy="3200400"/>
          </a:xfrm>
          <a:prstGeom prst="rect">
            <a:avLst/>
          </a:prstGeom>
        </p:spPr>
      </p:pic>
      <p:pic>
        <p:nvPicPr>
          <p:cNvPr id="7" name="Picture 6" descr="blue_sky_with_sun_and_summer_fiel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304800"/>
            <a:ext cx="2209800" cy="3200400"/>
          </a:xfrm>
          <a:prstGeom prst="rect">
            <a:avLst/>
          </a:prstGeom>
        </p:spPr>
      </p:pic>
      <p:sp>
        <p:nvSpPr>
          <p:cNvPr id="8" name="Flowchart: Collate 7"/>
          <p:cNvSpPr/>
          <p:nvPr/>
        </p:nvSpPr>
        <p:spPr>
          <a:xfrm>
            <a:off x="4419600" y="381000"/>
            <a:ext cx="76200" cy="6172200"/>
          </a:xfrm>
          <a:prstGeom prst="flowChartCol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3352800"/>
            <a:ext cx="41148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কহিলাম আমি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তুমি ভূস্বামী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ভূমির অন্ত নাই।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latin typeface="NikoshBAN" pitchFamily="2" charset="0"/>
                <a:cs typeface="NikoshBAN" pitchFamily="2" charset="0"/>
              </a:rPr>
              <a:t>চেয়ে দেখো মোর আছে বড়ো-জোর মরিবার মতো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ঠাঁই।</a:t>
            </a:r>
            <a:endParaRPr lang="en-GB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468469"/>
            <a:ext cx="419100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ওটা দিতে হবে। কহিলাম তবে বক্ষে জুড়িয়া পাণি 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সজল চক্ষে, করুন রক্ষে গরিবের ভিটেখানি।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0" y="3905071"/>
            <a:ext cx="426720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পরে মাস দেড়ে ভিটে মাটি ছেড়ে বাহির হইনু পথে-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করিল ডিক্রি, সকলই বিক্রি মিথ্যা দেনার খতে ।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এ জগতে, হায়, সেই বেশি চায় আছে যার ভূরি ভূরি –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রাজার হস্ত করে সমস্ত  কাঙালের ধন চুরি ।</a:t>
            </a:r>
          </a:p>
        </p:txBody>
      </p:sp>
      <p:pic>
        <p:nvPicPr>
          <p:cNvPr id="4" name="Picture 3" descr="Pictur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800"/>
            <a:ext cx="1981200" cy="2913635"/>
          </a:xfrm>
          <a:prstGeom prst="rect">
            <a:avLst/>
          </a:prstGeom>
        </p:spPr>
      </p:pic>
      <p:pic>
        <p:nvPicPr>
          <p:cNvPr id="5" name="Picture 4" descr="downlo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304800"/>
            <a:ext cx="2209800" cy="2895600"/>
          </a:xfrm>
          <a:prstGeom prst="rect">
            <a:avLst/>
          </a:prstGeom>
        </p:spPr>
      </p:pic>
      <p:sp>
        <p:nvSpPr>
          <p:cNvPr id="6" name="Flowchart: Collate 5"/>
          <p:cNvSpPr/>
          <p:nvPr/>
        </p:nvSpPr>
        <p:spPr>
          <a:xfrm>
            <a:off x="4495800" y="381000"/>
            <a:ext cx="76200" cy="6096000"/>
          </a:xfrm>
          <a:prstGeom prst="flowChartCol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4114800"/>
            <a:ext cx="4191000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সপ্ত পুরুষ যেথায় মানুষ সে মাটি সোনার বাড়া,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দৈন্যের দায়ে বেচিব সে মায়ে এমনি লক্ষ্মীছাড়া ! 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আঁখি করি লাল রাজা ক্ষণকাল রহিল মৌনভাবে,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কহিলেন শেষে ক্রুর হাসি হেসে,আচ্ছা, সে দেখা যাবে।</a:t>
            </a:r>
          </a:p>
        </p:txBody>
      </p:sp>
      <p:pic>
        <p:nvPicPr>
          <p:cNvPr id="8" name="Picture 7" descr="doli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304800"/>
            <a:ext cx="2209800" cy="1752600"/>
          </a:xfrm>
          <a:prstGeom prst="round1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0" y="5181600"/>
            <a:ext cx="426720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মনে ভাবিলাম মোরে ভগবান রাখিবে না মোহগর্তে,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তাই বুঝি দিল বিশ্বনিখিল দু বিঘার পরিবর্তে ।</a:t>
            </a:r>
            <a:endParaRPr lang="en-GB" dirty="0"/>
          </a:p>
        </p:txBody>
      </p:sp>
      <p:pic>
        <p:nvPicPr>
          <p:cNvPr id="10" name="Picture 9" descr="downlo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057400"/>
            <a:ext cx="2057399" cy="1835426"/>
          </a:xfrm>
          <a:prstGeom prst="rect">
            <a:avLst/>
          </a:prstGeom>
        </p:spPr>
      </p:pic>
      <p:pic>
        <p:nvPicPr>
          <p:cNvPr id="11" name="Picture 10" descr="earth.jpg"/>
          <p:cNvPicPr>
            <a:picLocks noChangeAspect="1"/>
          </p:cNvPicPr>
          <p:nvPr/>
        </p:nvPicPr>
        <p:blipFill>
          <a:blip r:embed="rId5"/>
          <a:srcRect l="2323" r="2416" b="54545"/>
          <a:stretch>
            <a:fillRect/>
          </a:stretch>
        </p:blipFill>
        <p:spPr>
          <a:xfrm>
            <a:off x="6629400" y="2057400"/>
            <a:ext cx="2209800" cy="1828800"/>
          </a:xfrm>
          <a:prstGeom prst="rect">
            <a:avLst/>
          </a:prstGeom>
        </p:spPr>
      </p:pic>
      <p:pic>
        <p:nvPicPr>
          <p:cNvPr id="12" name="Picture 11" descr="sonnasi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7575" y="304800"/>
            <a:ext cx="2085096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438400"/>
            <a:ext cx="4267200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সন্ন্যাসীবেশে ফিরি দেশে দেশে হইয়া সাধুর শিষ্য</a:t>
            </a:r>
          </a:p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কত হেরিলাম মনোহর ধাম, কত মনোরম দৃশ্য!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48200" y="4038600"/>
            <a:ext cx="419100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ভূধরে সাগরে বিজনে নগরে যখন যেখানে ভ্রমি</a:t>
            </a:r>
          </a:p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তবু নিশিদিনে ভুলিতে পারি নে সেই দুই বিঘা জমি । </a:t>
            </a:r>
          </a:p>
        </p:txBody>
      </p:sp>
      <p:sp>
        <p:nvSpPr>
          <p:cNvPr id="4" name="Flowchart: Collate 3"/>
          <p:cNvSpPr/>
          <p:nvPr/>
        </p:nvSpPr>
        <p:spPr>
          <a:xfrm>
            <a:off x="4572000" y="304800"/>
            <a:ext cx="76200" cy="6172200"/>
          </a:xfrm>
          <a:prstGeom prst="flowChartCol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5" name="Picture 4" descr="mondir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304800"/>
            <a:ext cx="2209800" cy="2057400"/>
          </a:xfrm>
          <a:prstGeom prst="rect">
            <a:avLst/>
          </a:prstGeom>
        </p:spPr>
      </p:pic>
      <p:pic>
        <p:nvPicPr>
          <p:cNvPr id="7" name="Picture 6" descr="nogo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2209800"/>
            <a:ext cx="2114427" cy="1752600"/>
          </a:xfrm>
          <a:prstGeom prst="rect">
            <a:avLst/>
          </a:prstGeom>
        </p:spPr>
      </p:pic>
      <p:pic>
        <p:nvPicPr>
          <p:cNvPr id="8" name="Picture 7" descr="paha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304800"/>
            <a:ext cx="2133599" cy="1905000"/>
          </a:xfrm>
          <a:prstGeom prst="rect">
            <a:avLst/>
          </a:prstGeom>
        </p:spPr>
      </p:pic>
      <p:pic>
        <p:nvPicPr>
          <p:cNvPr id="9" name="Picture 8" descr="Picture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5600" y="2209800"/>
            <a:ext cx="2133600" cy="1752600"/>
          </a:xfrm>
          <a:prstGeom prst="rect">
            <a:avLst/>
          </a:prstGeom>
        </p:spPr>
      </p:pic>
      <p:pic>
        <p:nvPicPr>
          <p:cNvPr id="10" name="Picture 9" descr="sea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1800" y="304800"/>
            <a:ext cx="2085975" cy="1905000"/>
          </a:xfrm>
          <a:prstGeom prst="rect">
            <a:avLst/>
          </a:prstGeom>
        </p:spPr>
      </p:pic>
      <p:pic>
        <p:nvPicPr>
          <p:cNvPr id="11" name="Picture 10" descr="sonnasi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800" y="304800"/>
            <a:ext cx="2057400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Diagonal Corner Rectangle 2"/>
          <p:cNvSpPr/>
          <p:nvPr/>
        </p:nvSpPr>
        <p:spPr>
          <a:xfrm>
            <a:off x="2057400" y="609600"/>
            <a:ext cx="4953000" cy="685800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 </a:t>
            </a:r>
            <a:endParaRPr lang="en-GB" sz="4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nip Diagonal Corner Rectangle 3"/>
          <p:cNvSpPr/>
          <p:nvPr/>
        </p:nvSpPr>
        <p:spPr>
          <a:xfrm>
            <a:off x="1143000" y="2514600"/>
            <a:ext cx="6629400" cy="1600200"/>
          </a:xfrm>
          <a:prstGeom prst="snip2Diag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lvl="0"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তোমাদের জানা কোন কৃষকের অত্যাচারিত জীবনের একটি  কাহিনী  লিপিবদ্ধ 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GB" sz="2800" dirty="0" smtClean="0"/>
          </a:p>
          <a:p>
            <a:pPr algn="ctr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ular Callout 1"/>
          <p:cNvSpPr/>
          <p:nvPr/>
        </p:nvSpPr>
        <p:spPr>
          <a:xfrm>
            <a:off x="2895600" y="381000"/>
            <a:ext cx="3276600" cy="838200"/>
          </a:xfrm>
          <a:prstGeom prst="wedgeRectCallout">
            <a:avLst>
              <a:gd name="adj1" fmla="val -20833"/>
              <a:gd name="adj2" fmla="val 75583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মূল্যায়ণ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GB" sz="3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043238"/>
          <a:ext cx="914400" cy="771525"/>
        </p:xfrm>
        <a:graphic>
          <a:graphicData uri="http://schemas.openxmlformats.org/presentationml/2006/ole">
            <p:oleObj spid="_x0000_s1026" name="Packager Shell Object" showAsIcon="1" r:id="rId3" imgW="914400" imgH="77148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3124200" y="990600"/>
            <a:ext cx="2590800" cy="762000"/>
          </a:xfrm>
          <a:prstGeom prst="cloudCallou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GB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2057400"/>
            <a:ext cx="7924800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2">
                <a:lumMod val="10000"/>
                <a:lumOff val="9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১।  বর্গাচাষি গনি মিয়া দরিদ্র কৃষক। তার সম্বল একটিমাত্র বসতভিটা । তার প্রতিবেশী রজব আলী ধনী। বিপুল সম্পদের মালিক । তবু পরের সম্পদের প্রতি তার লোভ বেশি । তাই একদিন কূট-কৌশলে সে গনি মিয়ার শেষ সম্বলটুকু দখলে নেয় ।  গনি মিয়া এখন নিঃস্ব,গৃহহীন, পথের ভিখারি ।  </a:t>
            </a:r>
            <a:endParaRPr lang="en-GB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685800" y="3733800"/>
            <a:ext cx="7924800" cy="685800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উদ্দীপকের  রজব আলী ‘দুই বিঘা জমি’ কবিতার জমিদারের প্রতিনিধিত্বকারী – উক্তিটি ব্যাখ্যা কর ।  </a:t>
            </a:r>
            <a:endParaRPr lang="en-GB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04800" y="457200"/>
            <a:ext cx="8458199" cy="6172200"/>
            <a:chOff x="304800" y="457200"/>
            <a:chExt cx="8458199" cy="6172200"/>
          </a:xfrm>
        </p:grpSpPr>
        <p:pic>
          <p:nvPicPr>
            <p:cNvPr id="2" name="Picture 1" descr="Picture1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4800" y="457200"/>
              <a:ext cx="8458199" cy="617220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2667000" y="990600"/>
              <a:ext cx="32766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8800" b="1" dirty="0" smtClean="0">
                  <a:ln w="24500" cmpd="dbl">
                    <a:solidFill>
                      <a:schemeClr val="accent2">
                        <a:shade val="85000"/>
                        <a:satMod val="155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2">
                          <a:tint val="10000"/>
                          <a:satMod val="155000"/>
                        </a:schemeClr>
                      </a:gs>
                      <a:gs pos="60000">
                        <a:schemeClr val="accent2">
                          <a:tint val="30000"/>
                          <a:satMod val="155000"/>
                        </a:schemeClr>
                      </a:gs>
                      <a:gs pos="100000">
                        <a:schemeClr val="accent2">
                          <a:tint val="73000"/>
                          <a:satMod val="155000"/>
                        </a:schemeClr>
                      </a:gs>
                    </a:gsLst>
                    <a:lin ang="5400000"/>
                  </a:gradFill>
                  <a:effectLst>
                    <a:outerShdw blurRad="38100" dist="38100" dir="7020000" algn="tl">
                      <a:srgbClr val="000000">
                        <a:alpha val="3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ধন্যবাদ </a:t>
              </a:r>
              <a:endParaRPr lang="en-GB" sz="88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Diagonal Corner Rectangle 2"/>
          <p:cNvSpPr/>
          <p:nvPr/>
        </p:nvSpPr>
        <p:spPr>
          <a:xfrm>
            <a:off x="2590800" y="381000"/>
            <a:ext cx="4038600" cy="1143000"/>
          </a:xfrm>
          <a:prstGeom prst="snip2Diag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dirty="0" smtClean="0"/>
          </a:p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57200" y="2133600"/>
            <a:ext cx="3886200" cy="4191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GB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মোঃ আলমগীর হোসেন</a:t>
            </a:r>
          </a:p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সহকারি শিক্ষক ( আইসি টি ) </a:t>
            </a:r>
          </a:p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পিংগলিয়া সিদ্দিকীয়া ডিগ্রী মাদ্রাসা </a:t>
            </a:r>
          </a:p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কাশিয়ানী, গোপালগঞ্জ। </a:t>
            </a:r>
          </a:p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</a:t>
            </a:r>
            <a:r>
              <a:rPr lang="en-GB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০১৭১৬-১৯৩৯৩৭ 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724400" y="2133600"/>
            <a:ext cx="3886200" cy="4191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GB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 ১ম পত্র  </a:t>
            </a:r>
          </a:p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বিশেষ পাঠঃ   কবিতা </a:t>
            </a:r>
          </a:p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আলোচ্য বিষয় </a:t>
            </a:r>
            <a:r>
              <a:rPr lang="en-GB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‘দুই বিঘা জমি’ </a:t>
            </a:r>
          </a:p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১ম পিরিয়ড </a:t>
            </a:r>
          </a:p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শ্রেণী- অষ্টম</a:t>
            </a:r>
          </a:p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সময়- ৫০ মিনিট।</a:t>
            </a:r>
          </a:p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তারিখ: ১৭-০২-২০২১ খ্রি.    </a:t>
            </a:r>
          </a:p>
          <a:p>
            <a:pPr algn="ctr"/>
            <a:endPara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20191112_141314 -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0" y="2438400"/>
            <a:ext cx="928840" cy="990600"/>
          </a:xfrm>
          <a:prstGeom prst="rect">
            <a:avLst/>
          </a:prstGeom>
        </p:spPr>
      </p:pic>
    </p:spTree>
  </p:cSld>
  <p:clrMapOvr>
    <a:masterClrMapping/>
  </p:clrMapOvr>
  <p:transition advTm="187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990600" y="457200"/>
            <a:ext cx="7162800" cy="990600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এসো আমরা কিছু ছবি দেখি  </a:t>
            </a:r>
            <a:endParaRPr lang="en-GB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0"/>
            <a:ext cx="4038600" cy="3810000"/>
          </a:xfrm>
          <a:prstGeom prst="rect">
            <a:avLst/>
          </a:prstGeom>
        </p:spPr>
      </p:pic>
      <p:pic>
        <p:nvPicPr>
          <p:cNvPr id="4" name="Picture 3" descr="Pictur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600200"/>
            <a:ext cx="4038600" cy="3886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556260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উপরের ছবি দেখে কী বুঝতে পারলাম 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advTm="922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609600"/>
            <a:ext cx="4800600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দুই বিঘা জমি       </a:t>
            </a:r>
            <a:endParaRPr lang="en-GB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81600" y="1447800"/>
            <a:ext cx="358140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     - রবীন্দ্রনাথ ঠাকুর</a:t>
            </a:r>
            <a:endParaRPr lang="en-GB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blue_sky_with_sun_and_summer_fiel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133600"/>
            <a:ext cx="8382000" cy="4267200"/>
          </a:xfrm>
          <a:prstGeom prst="rect">
            <a:avLst/>
          </a:prstGeom>
        </p:spPr>
      </p:pic>
    </p:spTree>
  </p:cSld>
  <p:clrMapOvr>
    <a:masterClrMapping/>
  </p:clrMapOvr>
  <p:transition advTm="203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667000"/>
            <a:ext cx="8229600" cy="34163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623888" indent="-623888" algn="just">
              <a:defRPr/>
            </a:pP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পরিচিতি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পারবে।</a:t>
            </a:r>
          </a:p>
          <a:p>
            <a:pPr marL="623888" indent="-623888" algn="just">
              <a:defRPr/>
            </a:pP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ংশটুকু শুদ্ধ উচ্চারণে আবৃত্তি করতে পারবে। </a:t>
            </a:r>
          </a:p>
          <a:p>
            <a:pPr marL="628650" indent="-628650" algn="just">
              <a:defRPr/>
            </a:pP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নতুন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শব্দগুলোর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 বাক্য ও অনুচ্ছেদ গঠন কর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পারবে।   </a:t>
            </a:r>
          </a:p>
          <a:p>
            <a:pPr marL="623888" indent="-623888" algn="just">
              <a:defRPr/>
            </a:pP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নির্বাচিত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ংশের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ভাবার্থ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IN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28650" indent="-628650" algn="just">
              <a:defRPr/>
            </a:pPr>
            <a:endParaRPr lang="bn-BD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819400" y="914400"/>
            <a:ext cx="2743200" cy="8382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 </a:t>
            </a:r>
            <a:endParaRPr lang="en-GB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advTm="453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733800" y="381000"/>
            <a:ext cx="2590800" cy="6096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 পরিচিতি </a:t>
            </a:r>
            <a:endParaRPr lang="en-GB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909935"/>
            <a:ext cx="1600200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জন্ম</a:t>
            </a:r>
            <a:endParaRPr lang="en-GB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3576935"/>
            <a:ext cx="16002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মৃত্যু </a:t>
            </a:r>
            <a:endParaRPr lang="en-GB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3043535"/>
            <a:ext cx="1600200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পুরস্কার </a:t>
            </a:r>
            <a:endParaRPr lang="en-GB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2510135"/>
            <a:ext cx="160020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অবদান </a:t>
            </a:r>
            <a:endParaRPr lang="en-GB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1976735"/>
            <a:ext cx="1600200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পরিচিতি লাভ</a:t>
            </a:r>
            <a:endParaRPr lang="en-GB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1447800"/>
            <a:ext cx="1600200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সাহিত্য ক্ষেত্র</a:t>
            </a:r>
            <a:endParaRPr lang="en-GB" sz="2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343400" y="3175432"/>
            <a:ext cx="1165974" cy="1244168"/>
            <a:chOff x="2666986" y="1447807"/>
            <a:chExt cx="1165974" cy="1244168"/>
          </a:xfrm>
        </p:grpSpPr>
        <p:sp>
          <p:nvSpPr>
            <p:cNvPr id="11" name="Oval 10"/>
            <p:cNvSpPr/>
            <p:nvPr/>
          </p:nvSpPr>
          <p:spPr>
            <a:xfrm>
              <a:off x="2666986" y="1447807"/>
              <a:ext cx="1165974" cy="1189812"/>
            </a:xfrm>
            <a:prstGeom prst="ellipse">
              <a:avLst/>
            </a:prstGeom>
            <a:blipFill rotWithShape="0">
              <a:blip r:embed="rId2" cstate="print"/>
              <a:stretch>
                <a:fillRect/>
              </a:stretch>
            </a:blipFill>
            <a:ln>
              <a:solidFill>
                <a:schemeClr val="accent6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Oval 4"/>
            <p:cNvSpPr/>
            <p:nvPr/>
          </p:nvSpPr>
          <p:spPr>
            <a:xfrm>
              <a:off x="2837739" y="1850651"/>
              <a:ext cx="824468" cy="8413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2000" kern="12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267200" y="1143000"/>
            <a:ext cx="1524000" cy="1524000"/>
            <a:chOff x="2514600" y="-76207"/>
            <a:chExt cx="1351193" cy="1316715"/>
          </a:xfrm>
        </p:grpSpPr>
        <p:sp>
          <p:nvSpPr>
            <p:cNvPr id="14" name="Oval 13"/>
            <p:cNvSpPr/>
            <p:nvPr/>
          </p:nvSpPr>
          <p:spPr>
            <a:xfrm>
              <a:off x="2514600" y="-76207"/>
              <a:ext cx="1351193" cy="1316715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Oval 4"/>
            <p:cNvSpPr/>
            <p:nvPr/>
          </p:nvSpPr>
          <p:spPr>
            <a:xfrm>
              <a:off x="2712477" y="55464"/>
              <a:ext cx="1085755" cy="9922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</a:t>
              </a:r>
              <a:r>
                <a:rPr lang="bn-BD" sz="16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৮৬১</a:t>
              </a:r>
              <a:endParaRPr lang="en-GB" sz="1600" kern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16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খ্রিস্টাব্দে</a:t>
              </a:r>
              <a:r>
                <a:rPr lang="en-GB" sz="16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16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কোলকাতার জোড়সাঁকোর ঠাকুর পরিবারে </a:t>
              </a:r>
              <a:endParaRPr lang="en-GB" sz="16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833046" y="1981200"/>
            <a:ext cx="1558354" cy="1570791"/>
            <a:chOff x="3819015" y="639007"/>
            <a:chExt cx="1558354" cy="1570791"/>
          </a:xfrm>
        </p:grpSpPr>
        <p:sp>
          <p:nvSpPr>
            <p:cNvPr id="17" name="Oval 16"/>
            <p:cNvSpPr/>
            <p:nvPr/>
          </p:nvSpPr>
          <p:spPr>
            <a:xfrm>
              <a:off x="3819015" y="639007"/>
              <a:ext cx="1558354" cy="1570791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Oval 4"/>
            <p:cNvSpPr/>
            <p:nvPr/>
          </p:nvSpPr>
          <p:spPr>
            <a:xfrm>
              <a:off x="4047231" y="869044"/>
              <a:ext cx="1101922" cy="11107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15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কবিতা, সংগীত, ছোট গল্প, উপন্যাস, না</a:t>
              </a:r>
              <a:r>
                <a:rPr lang="en-US" sz="15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ট</a:t>
              </a:r>
              <a:r>
                <a:rPr lang="bn-BD" sz="15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ক, প্রবন্ধ,ভ্রমণ কাহি</a:t>
              </a:r>
              <a:r>
                <a:rPr lang="en-US" sz="15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নী</a:t>
              </a:r>
              <a:r>
                <a:rPr lang="bn-BD" sz="15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, রম্য রচনা</a:t>
              </a:r>
              <a:endParaRPr lang="en-GB" sz="15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731962" y="1918305"/>
            <a:ext cx="1382838" cy="1434495"/>
            <a:chOff x="914399" y="761998"/>
            <a:chExt cx="1382838" cy="1434495"/>
          </a:xfrm>
        </p:grpSpPr>
        <p:sp>
          <p:nvSpPr>
            <p:cNvPr id="20" name="Oval 19"/>
            <p:cNvSpPr/>
            <p:nvPr/>
          </p:nvSpPr>
          <p:spPr>
            <a:xfrm>
              <a:off x="914399" y="761998"/>
              <a:ext cx="1382838" cy="1434495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Oval 4"/>
            <p:cNvSpPr/>
            <p:nvPr/>
          </p:nvSpPr>
          <p:spPr>
            <a:xfrm>
              <a:off x="1116911" y="972075"/>
              <a:ext cx="977814" cy="10143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16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১৯৪১ খ্রিস্টাব্দে</a:t>
              </a:r>
              <a:endParaRPr lang="en-GB" sz="16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417004" y="3657600"/>
            <a:ext cx="1469196" cy="1389587"/>
            <a:chOff x="850630" y="2469145"/>
            <a:chExt cx="1469196" cy="1389587"/>
          </a:xfrm>
        </p:grpSpPr>
        <p:sp>
          <p:nvSpPr>
            <p:cNvPr id="23" name="Oval 22"/>
            <p:cNvSpPr/>
            <p:nvPr/>
          </p:nvSpPr>
          <p:spPr>
            <a:xfrm>
              <a:off x="850630" y="2469145"/>
              <a:ext cx="1469196" cy="1389587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Oval 4"/>
            <p:cNvSpPr/>
            <p:nvPr/>
          </p:nvSpPr>
          <p:spPr>
            <a:xfrm>
              <a:off x="1065789" y="2672645"/>
              <a:ext cx="1038878" cy="9825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kern="1200" dirty="0" smtClean="0">
                  <a:latin typeface="NikoshBAN" pitchFamily="2" charset="0"/>
                  <a:cs typeface="NikoshBAN" pitchFamily="2" charset="0"/>
                </a:rPr>
                <a:t>   </a:t>
              </a:r>
              <a:r>
                <a:rPr lang="bn-BD" sz="14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১৯১৩  সালে ইংরেজিতে </a:t>
              </a:r>
              <a:r>
                <a:rPr lang="en-GB" sz="14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 </a:t>
              </a:r>
              <a:r>
                <a:rPr lang="bn-BD" sz="14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অনূদিত“গীতাঞ্জলি” কাব্যের জন্য নোবেল পুরস্কার পান</a:t>
              </a:r>
              <a:endParaRPr lang="en-GB" sz="14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019800" y="3733800"/>
            <a:ext cx="1600200" cy="1613498"/>
            <a:chOff x="3920068" y="2447884"/>
            <a:chExt cx="1427032" cy="1461098"/>
          </a:xfrm>
        </p:grpSpPr>
        <p:sp>
          <p:nvSpPr>
            <p:cNvPr id="26" name="Oval 25"/>
            <p:cNvSpPr/>
            <p:nvPr/>
          </p:nvSpPr>
          <p:spPr>
            <a:xfrm>
              <a:off x="3920068" y="2447884"/>
              <a:ext cx="1427032" cy="1461098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rgbClr val="92D05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Oval 4"/>
            <p:cNvSpPr/>
            <p:nvPr/>
          </p:nvSpPr>
          <p:spPr>
            <a:xfrm>
              <a:off x="4129052" y="2661857"/>
              <a:ext cx="1009064" cy="10331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14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কবি, দার্শনিক, গীতিকার,সুরকার, শিক্ষাবিদ, চিত্রশিল্পী, নাট্য-প্রযোজক ও অভিনেতা</a:t>
              </a:r>
              <a:endParaRPr lang="en-US" sz="1400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267200" y="4876800"/>
            <a:ext cx="1399637" cy="1334830"/>
            <a:chOff x="2362203" y="3352798"/>
            <a:chExt cx="1399637" cy="1334830"/>
          </a:xfrm>
        </p:grpSpPr>
        <p:sp>
          <p:nvSpPr>
            <p:cNvPr id="29" name="Oval 28"/>
            <p:cNvSpPr/>
            <p:nvPr/>
          </p:nvSpPr>
          <p:spPr>
            <a:xfrm>
              <a:off x="2362203" y="3352798"/>
              <a:ext cx="1399637" cy="133483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Oval 4"/>
            <p:cNvSpPr/>
            <p:nvPr/>
          </p:nvSpPr>
          <p:spPr>
            <a:xfrm>
              <a:off x="2567175" y="3548279"/>
              <a:ext cx="989693" cy="9438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16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জাতীয় সংগীত  ‘সোনার বাংলা’</a:t>
              </a:r>
              <a:endParaRPr lang="en-GB" sz="1600" kern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16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এর রচয়িতা</a:t>
              </a:r>
              <a:endParaRPr lang="en-US" sz="16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1" name="Down Arrow 30"/>
          <p:cNvSpPr/>
          <p:nvPr/>
        </p:nvSpPr>
        <p:spPr>
          <a:xfrm>
            <a:off x="4800600" y="4419600"/>
            <a:ext cx="3048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Down Arrow 32"/>
          <p:cNvSpPr/>
          <p:nvPr/>
        </p:nvSpPr>
        <p:spPr>
          <a:xfrm rot="10974649">
            <a:off x="4810070" y="2743150"/>
            <a:ext cx="304800" cy="3807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Down Arrow 33"/>
          <p:cNvSpPr/>
          <p:nvPr/>
        </p:nvSpPr>
        <p:spPr>
          <a:xfrm rot="17587321">
            <a:off x="5603247" y="3902969"/>
            <a:ext cx="304800" cy="4443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Down Arrow 34"/>
          <p:cNvSpPr/>
          <p:nvPr/>
        </p:nvSpPr>
        <p:spPr>
          <a:xfrm rot="7636318">
            <a:off x="4081155" y="3041020"/>
            <a:ext cx="304800" cy="4271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Down Arrow 35"/>
          <p:cNvSpPr/>
          <p:nvPr/>
        </p:nvSpPr>
        <p:spPr>
          <a:xfrm rot="3736302">
            <a:off x="3975755" y="3863648"/>
            <a:ext cx="304800" cy="4081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Down Arrow 36"/>
          <p:cNvSpPr/>
          <p:nvPr/>
        </p:nvSpPr>
        <p:spPr>
          <a:xfrm rot="14269360">
            <a:off x="5507974" y="3138505"/>
            <a:ext cx="304800" cy="4096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 advTm="18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31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48200" y="533400"/>
            <a:ext cx="388620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সরব পাঠ</a:t>
            </a:r>
            <a:endParaRPr lang="en-GB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066800"/>
            <a:ext cx="3810000" cy="53860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                দুই বিঘা জমি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                              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- রবীন্দ্রনাথ ঠাকুর</a:t>
            </a:r>
          </a:p>
          <a:p>
            <a:r>
              <a:rPr lang="bn-BD" sz="1400" dirty="0" smtClean="0">
                <a:latin typeface="NikoshBAN" pitchFamily="2" charset="0"/>
                <a:cs typeface="NikoshBAN" pitchFamily="2" charset="0"/>
              </a:rPr>
              <a:t>শুধু বিঘে দুই ছিল মোর ভূঁই আর সবই গেছে ঋণে । </a:t>
            </a:r>
          </a:p>
          <a:p>
            <a:r>
              <a:rPr lang="bn-BD" sz="1400" dirty="0" smtClean="0">
                <a:latin typeface="NikoshBAN" pitchFamily="2" charset="0"/>
                <a:cs typeface="NikoshBAN" pitchFamily="2" charset="0"/>
              </a:rPr>
              <a:t>বাবু বলিলেন, বুঝেছ উপেন, এই জমি লইব কিনে। </a:t>
            </a:r>
          </a:p>
          <a:p>
            <a:r>
              <a:rPr lang="bn-BD" sz="1400" dirty="0" smtClean="0">
                <a:latin typeface="NikoshBAN" pitchFamily="2" charset="0"/>
                <a:cs typeface="NikoshBAN" pitchFamily="2" charset="0"/>
              </a:rPr>
              <a:t> কহিলাম আমি, তুমি ভূস্বামী, ভূমির অন্ত নাই। </a:t>
            </a:r>
          </a:p>
          <a:p>
            <a:r>
              <a:rPr lang="bn-BD" sz="1400" dirty="0" smtClean="0">
                <a:latin typeface="NikoshBAN" pitchFamily="2" charset="0"/>
                <a:cs typeface="NikoshBAN" pitchFamily="2" charset="0"/>
              </a:rPr>
              <a:t> চেয়ে দেখ মোর আছে বড়-জোর মরিবার মত ঠাঁই। </a:t>
            </a:r>
          </a:p>
          <a:p>
            <a:r>
              <a:rPr lang="bn-BD" sz="1400" dirty="0" smtClean="0">
                <a:latin typeface="NikoshBAN" pitchFamily="2" charset="0"/>
                <a:cs typeface="NikoshBAN" pitchFamily="2" charset="0"/>
              </a:rPr>
              <a:t>শুনি রাজা কহে, বাপু জানো তো</a:t>
            </a:r>
            <a:r>
              <a:rPr lang="en-GB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400" dirty="0" smtClean="0">
                <a:latin typeface="NikoshBAN" pitchFamily="2" charset="0"/>
                <a:cs typeface="NikoshBAN" pitchFamily="2" charset="0"/>
              </a:rPr>
              <a:t>হে, করেছি বাগান খানা,</a:t>
            </a:r>
          </a:p>
          <a:p>
            <a:r>
              <a:rPr lang="bn-BD" sz="1400" dirty="0" smtClean="0">
                <a:latin typeface="NikoshBAN" pitchFamily="2" charset="0"/>
                <a:cs typeface="NikoshBAN" pitchFamily="2" charset="0"/>
              </a:rPr>
              <a:t>পেলে দুই বিঘে প্রস্থ ও দিঘে সমান হইবে টানা-</a:t>
            </a:r>
          </a:p>
          <a:p>
            <a:r>
              <a:rPr lang="bn-BD" sz="1400" dirty="0" smtClean="0">
                <a:latin typeface="NikoshBAN" pitchFamily="2" charset="0"/>
                <a:cs typeface="NikoshBAN" pitchFamily="2" charset="0"/>
              </a:rPr>
              <a:t>ওটা দিতে হবে। কহিলাম তবে বক্ষে জুড়িয়া পাণি </a:t>
            </a:r>
          </a:p>
          <a:p>
            <a:r>
              <a:rPr lang="bn-BD" sz="1400" dirty="0" smtClean="0">
                <a:latin typeface="NikoshBAN" pitchFamily="2" charset="0"/>
                <a:cs typeface="NikoshBAN" pitchFamily="2" charset="0"/>
              </a:rPr>
              <a:t>সজল চক্ষে, করুন রক্ষে গরিবের ভিটেখানি।</a:t>
            </a:r>
          </a:p>
          <a:p>
            <a:r>
              <a:rPr lang="bn-BD" sz="1400" dirty="0" smtClean="0">
                <a:latin typeface="NikoshBAN" pitchFamily="2" charset="0"/>
                <a:cs typeface="NikoshBAN" pitchFamily="2" charset="0"/>
              </a:rPr>
              <a:t>সপ্ত পুরুষ যেথায় মানুষ সে মাটি সোনার বাড়া,</a:t>
            </a:r>
          </a:p>
          <a:p>
            <a:r>
              <a:rPr lang="bn-BD" sz="1400" dirty="0" smtClean="0">
                <a:latin typeface="NikoshBAN" pitchFamily="2" charset="0"/>
                <a:cs typeface="NikoshBAN" pitchFamily="2" charset="0"/>
              </a:rPr>
              <a:t>দৈন্যের দায়ে বেচিব সে মায়ে এমনি লক্ষ্মীছাড়া ! </a:t>
            </a:r>
          </a:p>
          <a:p>
            <a:r>
              <a:rPr lang="bn-BD" sz="1400" dirty="0" smtClean="0">
                <a:latin typeface="NikoshBAN" pitchFamily="2" charset="0"/>
                <a:cs typeface="NikoshBAN" pitchFamily="2" charset="0"/>
              </a:rPr>
              <a:t>আঁখি করি লাল রাজা ক্ষণকাল রহিল মৌনভাবে,</a:t>
            </a:r>
          </a:p>
          <a:p>
            <a:r>
              <a:rPr lang="bn-BD" sz="1400" dirty="0" smtClean="0">
                <a:latin typeface="NikoshBAN" pitchFamily="2" charset="0"/>
                <a:cs typeface="NikoshBAN" pitchFamily="2" charset="0"/>
              </a:rPr>
              <a:t>কহিলেন শেষে ক্রুর হাসি হেসে, আচ্ছা, সে দেখা যাবে।</a:t>
            </a:r>
          </a:p>
          <a:p>
            <a:r>
              <a:rPr lang="bn-BD" sz="1400" dirty="0" smtClean="0">
                <a:latin typeface="NikoshBAN" pitchFamily="2" charset="0"/>
                <a:cs typeface="NikoshBAN" pitchFamily="2" charset="0"/>
              </a:rPr>
              <a:t>পরে মাস দেড়ে ভিটে মাটি ছেড়ে বাহির হইনু পথে-</a:t>
            </a:r>
          </a:p>
          <a:p>
            <a:r>
              <a:rPr lang="bn-BD" sz="1400" dirty="0" smtClean="0">
                <a:latin typeface="NikoshBAN" pitchFamily="2" charset="0"/>
                <a:cs typeface="NikoshBAN" pitchFamily="2" charset="0"/>
              </a:rPr>
              <a:t>করিল ডিক্রি, সকলই বিক্রি মিথ্যা দেনার খতে ।</a:t>
            </a:r>
          </a:p>
          <a:p>
            <a:r>
              <a:rPr lang="bn-BD" sz="1400" dirty="0" smtClean="0">
                <a:latin typeface="NikoshBAN" pitchFamily="2" charset="0"/>
                <a:cs typeface="NikoshBAN" pitchFamily="2" charset="0"/>
              </a:rPr>
              <a:t>এ জগতে, হায়,সেই বেশি চায় আছে যার ভূরি ভূরি –</a:t>
            </a:r>
          </a:p>
          <a:p>
            <a:r>
              <a:rPr lang="bn-BD" sz="1400" dirty="0" smtClean="0">
                <a:latin typeface="NikoshBAN" pitchFamily="2" charset="0"/>
                <a:cs typeface="NikoshBAN" pitchFamily="2" charset="0"/>
              </a:rPr>
              <a:t>রাজার হস্ত করে সমস্ত  কাঙালের ধন চুরি ।</a:t>
            </a:r>
          </a:p>
          <a:p>
            <a:r>
              <a:rPr lang="bn-BD" sz="1400" dirty="0" smtClean="0">
                <a:latin typeface="NikoshBAN" pitchFamily="2" charset="0"/>
                <a:cs typeface="NikoshBAN" pitchFamily="2" charset="0"/>
              </a:rPr>
              <a:t>মনে ভাবিলাম মোরে ভগবান রাখিবে না মোহগর্তে,</a:t>
            </a:r>
          </a:p>
          <a:p>
            <a:r>
              <a:rPr lang="bn-BD" sz="1400" smtClean="0">
                <a:latin typeface="NikoshBAN" pitchFamily="2" charset="0"/>
                <a:cs typeface="NikoshBAN" pitchFamily="2" charset="0"/>
              </a:rPr>
              <a:t>তাই লিখি  </a:t>
            </a:r>
            <a:r>
              <a:rPr lang="bn-BD" sz="1400" dirty="0" smtClean="0">
                <a:latin typeface="NikoshBAN" pitchFamily="2" charset="0"/>
                <a:cs typeface="NikoshBAN" pitchFamily="2" charset="0"/>
              </a:rPr>
              <a:t>দিল বিশ্বনিখিল দু বিঘার পরিবর্তে ।</a:t>
            </a:r>
          </a:p>
          <a:p>
            <a:r>
              <a:rPr lang="bn-BD" sz="1400" dirty="0" smtClean="0">
                <a:latin typeface="NikoshBAN" pitchFamily="2" charset="0"/>
                <a:cs typeface="NikoshBAN" pitchFamily="2" charset="0"/>
              </a:rPr>
              <a:t>সন্ন্যাসীবেশে ফিরি দেশে দেশে হইয়া সাধুর শিষ্য</a:t>
            </a:r>
          </a:p>
          <a:p>
            <a:r>
              <a:rPr lang="bn-BD" sz="1400" dirty="0" smtClean="0">
                <a:latin typeface="NikoshBAN" pitchFamily="2" charset="0"/>
                <a:cs typeface="NikoshBAN" pitchFamily="2" charset="0"/>
              </a:rPr>
              <a:t>কত হেরিলাম মনোহর ধাম, কত মনোরম দৃশ্য! </a:t>
            </a:r>
          </a:p>
          <a:p>
            <a:r>
              <a:rPr lang="bn-BD" sz="1400" dirty="0" smtClean="0">
                <a:latin typeface="NikoshBAN" pitchFamily="2" charset="0"/>
                <a:cs typeface="NikoshBAN" pitchFamily="2" charset="0"/>
              </a:rPr>
              <a:t>ভূধরে সাগরে বিজনে নগরে যখন যেখানে ভ্রমি</a:t>
            </a:r>
          </a:p>
          <a:p>
            <a:r>
              <a:rPr lang="bn-BD" sz="1400" dirty="0" smtClean="0">
                <a:latin typeface="NikoshBAN" pitchFamily="2" charset="0"/>
                <a:cs typeface="NikoshBAN" pitchFamily="2" charset="0"/>
              </a:rPr>
              <a:t>তবু নিশিদিনে ভুলিতে পারি নে সেই দুই বিঘা জমি ।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457200"/>
            <a:ext cx="381000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আদর্শ পাঠ </a:t>
            </a:r>
            <a:endParaRPr lang="en-GB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7" name="Object 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352800" y="2971800"/>
          <a:ext cx="685800" cy="578644"/>
        </p:xfrm>
        <a:graphic>
          <a:graphicData uri="http://schemas.openxmlformats.org/presentationml/2006/ole">
            <p:oleObj spid="_x0000_s34819" name="Packager Shell Object" showAsIcon="1" r:id="rId3" imgW="914400" imgH="771480" progId="Package">
              <p:embed/>
            </p:oleObj>
          </a:graphicData>
        </a:graphic>
      </p:graphicFrame>
      <p:pic>
        <p:nvPicPr>
          <p:cNvPr id="8" name="Picture 7" descr="20190417_0951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1066800"/>
            <a:ext cx="3886200" cy="525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533400"/>
            <a:ext cx="556260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আজকের পাঠের কিছু নতুন শব্দের অর্থ শিখে নিই । </a:t>
            </a:r>
            <a:endParaRPr lang="en-GB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04800" y="1295400"/>
            <a:ext cx="2438400" cy="8382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বক্ষে জুড়িয়া পাণি </a:t>
            </a:r>
            <a:endParaRPr lang="en-GB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486400" y="2514600"/>
            <a:ext cx="2971800" cy="990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নিষ্ঠুর</a:t>
            </a:r>
            <a:endParaRPr lang="en-GB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04800" y="4038600"/>
            <a:ext cx="2514600" cy="9144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ডিক্রি</a:t>
            </a:r>
            <a:endParaRPr lang="en-GB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04800" y="5334000"/>
            <a:ext cx="2514600" cy="9906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খত</a:t>
            </a:r>
            <a:endParaRPr lang="en-GB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486400" y="1219200"/>
            <a:ext cx="2895600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বুকে জোড় হাত রেখে অনুনয় করে </a:t>
            </a:r>
            <a:endParaRPr lang="en-GB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04800" y="2590800"/>
            <a:ext cx="2438400" cy="9144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ক্রুর </a:t>
            </a:r>
            <a:endParaRPr lang="en-GB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486400" y="3962400"/>
            <a:ext cx="2895600" cy="1066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আদালতের হুকুম বা নির্দেশনামা </a:t>
            </a:r>
            <a:endParaRPr lang="en-GB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486400" y="5410200"/>
            <a:ext cx="2895600" cy="990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ঋণের দলিল, ঋণপত্র </a:t>
            </a:r>
            <a:endParaRPr lang="en-GB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 descr="up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1143000"/>
            <a:ext cx="1502961" cy="1219200"/>
          </a:xfrm>
          <a:prstGeom prst="rect">
            <a:avLst/>
          </a:prstGeom>
        </p:spPr>
      </p:pic>
      <p:pic>
        <p:nvPicPr>
          <p:cNvPr id="19" name="Picture 18" descr="cour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3962400"/>
            <a:ext cx="1447800" cy="1003300"/>
          </a:xfrm>
          <a:prstGeom prst="rect">
            <a:avLst/>
          </a:prstGeom>
        </p:spPr>
      </p:pic>
      <p:pic>
        <p:nvPicPr>
          <p:cNvPr id="20" name="Picture 19" descr="doli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5410200"/>
            <a:ext cx="1443038" cy="990425"/>
          </a:xfrm>
          <a:prstGeom prst="rect">
            <a:avLst/>
          </a:prstGeom>
        </p:spPr>
      </p:pic>
      <p:pic>
        <p:nvPicPr>
          <p:cNvPr id="15" name="Picture 14" descr="cru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5396" y="2514600"/>
            <a:ext cx="1610004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4572000"/>
            <a:ext cx="2057400" cy="9144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ভূধর</a:t>
            </a:r>
            <a:endParaRPr lang="en-GB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81000" y="457200"/>
            <a:ext cx="2133600" cy="10668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কাঙাল</a:t>
            </a:r>
            <a:endParaRPr lang="en-GB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81000" y="2590800"/>
            <a:ext cx="2133600" cy="9144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ধাম</a:t>
            </a:r>
            <a:endParaRPr lang="en-GB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553200" y="2514600"/>
            <a:ext cx="2209800" cy="1066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তীর্থস্থান</a:t>
            </a:r>
            <a:endParaRPr lang="en-GB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477000" y="457200"/>
            <a:ext cx="2286000" cy="1066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নিঃস্ব, দরিদ্র </a:t>
            </a:r>
            <a:endParaRPr lang="en-GB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705600" y="4648200"/>
            <a:ext cx="2057400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পর্বত, পাহাড়</a:t>
            </a:r>
            <a:endParaRPr lang="en-GB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paha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4572000"/>
            <a:ext cx="1600200" cy="1066800"/>
          </a:xfrm>
          <a:prstGeom prst="rect">
            <a:avLst/>
          </a:prstGeom>
        </p:spPr>
      </p:pic>
      <p:pic>
        <p:nvPicPr>
          <p:cNvPr id="12" name="Picture 11" descr="mondi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2514600"/>
            <a:ext cx="1600200" cy="1166812"/>
          </a:xfrm>
          <a:prstGeom prst="rect">
            <a:avLst/>
          </a:prstGeom>
        </p:spPr>
      </p:pic>
      <p:pic>
        <p:nvPicPr>
          <p:cNvPr id="10" name="Picture 9" descr="kangal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800" y="457200"/>
            <a:ext cx="1447800" cy="1276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791</TotalTime>
  <Words>702</Words>
  <Application>Microsoft Office PowerPoint</Application>
  <PresentationFormat>On-screen Show (4:3)</PresentationFormat>
  <Paragraphs>109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Aspect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Alamgir Hossain</dc:creator>
  <cp:lastModifiedBy>Alamgir Hossain</cp:lastModifiedBy>
  <cp:revision>129</cp:revision>
  <dcterms:created xsi:type="dcterms:W3CDTF">2006-08-16T00:00:00Z</dcterms:created>
  <dcterms:modified xsi:type="dcterms:W3CDTF">2021-02-17T15:13:24Z</dcterms:modified>
</cp:coreProperties>
</file>