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2" r:id="rId5"/>
    <p:sldId id="263" r:id="rId6"/>
    <p:sldId id="262" r:id="rId7"/>
    <p:sldId id="280" r:id="rId8"/>
    <p:sldId id="290" r:id="rId9"/>
    <p:sldId id="289" r:id="rId10"/>
    <p:sldId id="264" r:id="rId11"/>
    <p:sldId id="287" r:id="rId12"/>
    <p:sldId id="284" r:id="rId13"/>
    <p:sldId id="271" r:id="rId14"/>
    <p:sldId id="291" r:id="rId15"/>
    <p:sldId id="294" r:id="rId16"/>
    <p:sldId id="297" r:id="rId17"/>
    <p:sldId id="298" r:id="rId18"/>
    <p:sldId id="299" r:id="rId19"/>
    <p:sldId id="306" r:id="rId20"/>
    <p:sldId id="300" r:id="rId21"/>
    <p:sldId id="301" r:id="rId22"/>
    <p:sldId id="304" r:id="rId23"/>
    <p:sldId id="305" r:id="rId24"/>
    <p:sldId id="296" r:id="rId25"/>
    <p:sldId id="273" r:id="rId26"/>
    <p:sldId id="27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CC"/>
    <a:srgbClr val="660066"/>
    <a:srgbClr val="663300"/>
    <a:srgbClr val="00FFFF"/>
    <a:srgbClr val="003300"/>
    <a:srgbClr val="FF0066"/>
    <a:srgbClr val="532098"/>
    <a:srgbClr val="FF66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F6C34-6A2B-4B29-8440-A0378932500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2F896-6D00-4063-8657-AEE4A860C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4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2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82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54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5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1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3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6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56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3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2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6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2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2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6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1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5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9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3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1373-47DD-4EE4-94CA-42C14C32109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4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hyperlink" Target="mailto:mdkhairul000555@gmail.com" TargetMode="Externa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941689" y="214489"/>
            <a:ext cx="7789333" cy="1253067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1022" y="379357"/>
            <a:ext cx="7450666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5400" b="1" spc="50" dirty="0" err="1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6350" stA="60000" endA="900" endPos="60000" dist="29997" dir="5400000" sy="-100000" algn="bl" rotWithShape="0"/>
                </a:effectLst>
              </a:rPr>
              <a:t>আসসালামু</a:t>
            </a:r>
            <a:r>
              <a:rPr lang="en-US" sz="5400" b="1" spc="50" dirty="0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5400" b="1" spc="50" dirty="0" err="1" smtClean="0">
                <a:ln w="9525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6350" stA="60000" endA="900" endPos="60000" dist="29997" dir="5400000" sy="-100000" algn="bl" rotWithShape="0"/>
                </a:effectLst>
              </a:rPr>
              <a:t>আলাইকুম</a:t>
            </a:r>
            <a:endParaRPr lang="en-US" b="1" spc="50" dirty="0">
              <a:ln w="9525" cmpd="sng">
                <a:solidFill>
                  <a:srgbClr val="FFFF00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7334" y="1632424"/>
            <a:ext cx="9900355" cy="4960287"/>
          </a:xfrm>
          <a:prstGeom prst="roundRect">
            <a:avLst>
              <a:gd name="adj" fmla="val 1841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41689" y="1736257"/>
            <a:ext cx="7563555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dirty="0" err="1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আজকের</a:t>
            </a:r>
            <a:r>
              <a:rPr lang="en-US" sz="36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ক্লাসে</a:t>
            </a:r>
            <a:r>
              <a:rPr lang="en-US" sz="36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সবাইকে</a:t>
            </a:r>
            <a:r>
              <a:rPr lang="en-US" sz="3600" b="1" dirty="0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FF0066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স্বাগতম</a:t>
            </a:r>
            <a:endParaRPr lang="en-US" b="1" dirty="0">
              <a:ln w="12700">
                <a:solidFill>
                  <a:srgbClr val="FF0066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523" y="2767298"/>
            <a:ext cx="4963885" cy="344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68050" y="49059"/>
            <a:ext cx="6950270" cy="8728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bliqueTopRigh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b="1" dirty="0">
              <a:ln>
                <a:solidFill>
                  <a:srgbClr val="FF00FF"/>
                </a:solidFill>
              </a:ln>
              <a:solidFill>
                <a:schemeClr val="accent4">
                  <a:lumMod val="7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1124" y="106632"/>
            <a:ext cx="6444121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bliqueTopRigh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 smtClean="0">
                <a:ln>
                  <a:solidFill>
                    <a:srgbClr val="FF00FF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লোভে</a:t>
            </a:r>
            <a:r>
              <a:rPr lang="en-US" sz="4400" b="1" dirty="0" smtClean="0">
                <a:ln>
                  <a:solidFill>
                    <a:srgbClr val="FF00FF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b="1" dirty="0" err="1" smtClean="0">
                <a:ln>
                  <a:solidFill>
                    <a:srgbClr val="FF00FF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বিভোর</a:t>
            </a:r>
            <a:endParaRPr lang="en-US" sz="2800" b="1" dirty="0">
              <a:ln>
                <a:solidFill>
                  <a:srgbClr val="FF00FF"/>
                </a:solidFill>
              </a:ln>
              <a:solidFill>
                <a:schemeClr val="accent4">
                  <a:lumMod val="7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2976" y="1785937"/>
            <a:ext cx="9901238" cy="4714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28738" y="2371725"/>
            <a:ext cx="8686800" cy="443198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অধিক</a:t>
            </a:r>
            <a:r>
              <a:rPr lang="en-US" sz="28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পাওয়ার</a:t>
            </a:r>
            <a:r>
              <a:rPr lang="en-US" sz="28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আকাঙ্ক্ষা</a:t>
            </a:r>
            <a:r>
              <a:rPr lang="en-US" sz="28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মানুষকে</a:t>
            </a:r>
            <a:r>
              <a:rPr lang="en-US" sz="28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সারাক্ষণ</a:t>
            </a:r>
            <a:r>
              <a:rPr lang="en-US" sz="28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বিভোর</a:t>
            </a:r>
            <a:r>
              <a:rPr lang="en-US" sz="28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রাখে</a:t>
            </a:r>
            <a:r>
              <a:rPr lang="en-US" sz="28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</a:t>
            </a:r>
            <a:endParaRPr lang="en-US" b="1" dirty="0" smtClean="0">
              <a:ln w="22225">
                <a:solidFill>
                  <a:srgbClr val="002060"/>
                </a:solidFill>
                <a:prstDash val="solid"/>
              </a:ln>
              <a:solidFill>
                <a:srgbClr val="FF00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2158856"/>
            <a:ext cx="8301038" cy="305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39271" y="251961"/>
            <a:ext cx="5290456" cy="104264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rgbClr val="FFC000"/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8143" y="357788"/>
            <a:ext cx="4412713" cy="8309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দলীয়</a:t>
            </a:r>
            <a:r>
              <a:rPr lang="en-US" sz="4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কাজঃ</a:t>
            </a:r>
            <a:endParaRPr lang="en-US" b="1" dirty="0">
              <a:ln w="12700">
                <a:solidFill>
                  <a:srgbClr val="FFC000"/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72068" y="1512710"/>
            <a:ext cx="10172170" cy="455947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3529" y="2267977"/>
            <a:ext cx="8114947" cy="280076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কী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কী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বিষয়ে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মানুষ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লোভ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করে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তার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একটি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তালিকা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করে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পোষ্টার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পেপারে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উপস্থাপন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কর</a:t>
            </a:r>
            <a:r>
              <a:rPr lang="en-US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….</a:t>
            </a:r>
            <a:endParaRPr lang="en-US" sz="44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300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378" y="1169803"/>
            <a:ext cx="11790199" cy="551837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25084" y="46279"/>
            <a:ext cx="6492345" cy="10127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0377" y="227521"/>
            <a:ext cx="5471474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অপরাধের</a:t>
            </a:r>
            <a:r>
              <a:rPr lang="en-US" sz="4000" b="1" dirty="0" smtClean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জন্ম</a:t>
            </a:r>
            <a:r>
              <a:rPr lang="en-US" sz="4000" b="1" dirty="0" smtClean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দেয়</a:t>
            </a:r>
            <a:endParaRPr lang="en-US" sz="1200" b="1" dirty="0">
              <a:ln w="22225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5393" y="1385848"/>
            <a:ext cx="10816046" cy="49552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3600" b="1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4400" b="1" dirty="0" smtClean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4400" b="1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4000" b="1" dirty="0" smtClean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3600" b="1" dirty="0" smtClean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3600" b="1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4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" pitchFamily="2" charset="0"/>
                <a:cs typeface="Nikosh" pitchFamily="2" charset="0"/>
              </a:rPr>
              <a:t>লোভে</a:t>
            </a:r>
            <a:r>
              <a:rPr lang="en-US" sz="44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" pitchFamily="2" charset="0"/>
                <a:cs typeface="Nikosh" pitchFamily="2" charset="0"/>
              </a:rPr>
              <a:t>মানুষ</a:t>
            </a:r>
            <a:r>
              <a:rPr lang="en-US" sz="44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" pitchFamily="2" charset="0"/>
                <a:cs typeface="Nikosh" pitchFamily="2" charset="0"/>
              </a:rPr>
              <a:t>চুরি</a:t>
            </a:r>
            <a:r>
              <a:rPr lang="en-US" sz="44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" pitchFamily="2" charset="0"/>
                <a:cs typeface="Nikosh" pitchFamily="2" charset="0"/>
              </a:rPr>
              <a:t>।</a:t>
            </a:r>
          </a:p>
          <a:p>
            <a:pPr algn="ctr"/>
            <a:endParaRPr lang="en-US" sz="3600" b="1" dirty="0" smtClean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375" y="1551552"/>
            <a:ext cx="4885509" cy="29551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716" y="1618091"/>
            <a:ext cx="4277890" cy="282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24297" y="174264"/>
            <a:ext cx="8360229" cy="109502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258" y="364882"/>
            <a:ext cx="7779223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লোভে</a:t>
            </a:r>
            <a:r>
              <a:rPr lang="en-US" sz="4400" b="1" dirty="0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বিভোর</a:t>
            </a:r>
            <a:r>
              <a:rPr lang="en-US" sz="4400" b="1" dirty="0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endParaRPr lang="en-US" sz="4400" b="1" dirty="0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454" y="1493631"/>
            <a:ext cx="11601451" cy="524293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279" y="1852938"/>
            <a:ext cx="10888910" cy="45243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800" b="1" dirty="0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4800" b="1" dirty="0" smtClean="0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4800" b="1" dirty="0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4800" b="1" dirty="0" smtClean="0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4800" b="1" dirty="0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r>
              <a:rPr lang="en-US" sz="4800" b="1" dirty="0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       </a:t>
            </a:r>
            <a:r>
              <a:rPr lang="en-US" sz="4800" b="1" dirty="0" err="1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লোভে</a:t>
            </a:r>
            <a:r>
              <a:rPr lang="en-US" sz="4800" b="1" dirty="0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মানুষ</a:t>
            </a:r>
            <a:r>
              <a:rPr lang="en-US" sz="4800" b="1" dirty="0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ছিনতাই</a:t>
            </a:r>
            <a:r>
              <a:rPr lang="en-US" sz="4800" b="1" dirty="0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করে</a:t>
            </a:r>
            <a:r>
              <a:rPr lang="en-US" sz="4800" b="1" dirty="0" smtClean="0">
                <a:ln w="66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।</a:t>
            </a:r>
            <a:endParaRPr lang="en-US" sz="4800" b="1" dirty="0">
              <a:ln w="66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2310137"/>
            <a:ext cx="5408023" cy="29150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698" y="2310137"/>
            <a:ext cx="3918856" cy="307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2834" y="100144"/>
            <a:ext cx="6596743" cy="104938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rgbClr val="00B050">
                    <a:alpha val="60000"/>
                  </a:srgb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0033" y="366105"/>
            <a:ext cx="5786847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6"/>
                </a:solidFill>
                <a:effectLst>
                  <a:glow rad="101600">
                    <a:srgbClr val="00B050">
                      <a:alpha val="60000"/>
                    </a:srgbClr>
                  </a:glow>
                  <a:reflection blurRad="6350" stA="60000" endA="900" endPos="58000" dir="5400000" sy="-100000" algn="bl" rotWithShape="0"/>
                </a:effectLst>
              </a:rPr>
              <a:t>লোভে</a:t>
            </a:r>
            <a:r>
              <a:rPr lang="en-US" sz="36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6"/>
                </a:solidFill>
                <a:effectLst>
                  <a:glow rad="101600">
                    <a:srgbClr val="00B050">
                      <a:alpha val="60000"/>
                    </a:srgbClr>
                  </a:glo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6"/>
                </a:solidFill>
                <a:effectLst>
                  <a:glow rad="101600">
                    <a:srgbClr val="00B050">
                      <a:alpha val="60000"/>
                    </a:srgbClr>
                  </a:glow>
                  <a:reflection blurRad="6350" stA="60000" endA="900" endPos="58000" dir="5400000" sy="-100000" algn="bl" rotWithShape="0"/>
                </a:effectLst>
              </a:rPr>
              <a:t>বিভোর</a:t>
            </a:r>
            <a:endParaRPr lang="en-US" sz="16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6"/>
              </a:solidFill>
              <a:effectLst>
                <a:glow rad="101600">
                  <a:srgbClr val="00B050">
                    <a:alpha val="60000"/>
                  </a:srgb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9634" y="1278397"/>
            <a:ext cx="11639005" cy="557960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101600">
                  <a:srgbClr val="00B050">
                    <a:alpha val="60000"/>
                  </a:srgb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593" y="1645921"/>
            <a:ext cx="10911784" cy="45858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 b="1" u="sng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3200" b="1" u="sng" dirty="0" smtClean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3200" b="1" u="sng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3200" b="1" u="sng" dirty="0" smtClean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3200" b="1" u="sng" dirty="0" smtClean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3200" b="1" u="sng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3200" b="1" u="sng" dirty="0" smtClean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3200" b="1" u="sng" dirty="0" smtClean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pPr algn="ctr"/>
            <a:r>
              <a:rPr lang="en-US" sz="36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লোভের</a:t>
            </a:r>
            <a:r>
              <a:rPr lang="en-US" sz="36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মোহে</a:t>
            </a:r>
            <a:r>
              <a:rPr lang="en-US" sz="36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মানুষ</a:t>
            </a:r>
            <a:r>
              <a:rPr lang="en-US" sz="36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ডাকাতি</a:t>
            </a:r>
            <a:r>
              <a:rPr lang="en-US" sz="36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করে</a:t>
            </a:r>
            <a:r>
              <a:rPr lang="en-US" sz="36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669" y="1743073"/>
            <a:ext cx="5469119" cy="34559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747" y="1743073"/>
            <a:ext cx="3940436" cy="345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83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50721" y="407806"/>
            <a:ext cx="5049671" cy="9369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rgbClr val="7030A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7086" y="491574"/>
            <a:ext cx="413207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দ্রব্যে</a:t>
            </a:r>
            <a:r>
              <a:rPr lang="en-US" sz="4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ভেজাল</a:t>
            </a:r>
            <a:endParaRPr lang="en-US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04947" y="1724298"/>
            <a:ext cx="11090365" cy="47548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rgbClr val="7030A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556" y="1839580"/>
            <a:ext cx="9991146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8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sz="4800" b="1" dirty="0" smtClean="0">
              <a:ln w="22225">
                <a:solidFill>
                  <a:srgbClr val="7030A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sz="48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en-US" sz="4800" b="1" dirty="0" smtClean="0">
              <a:ln w="22225">
                <a:solidFill>
                  <a:srgbClr val="7030A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en-US" sz="48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লোভের</a:t>
            </a:r>
            <a:r>
              <a:rPr lang="en-US" sz="48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মোহে</a:t>
            </a:r>
            <a:r>
              <a:rPr lang="en-US" sz="48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মানুষ</a:t>
            </a:r>
            <a:r>
              <a:rPr lang="en-US" sz="48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দ্রব্যে</a:t>
            </a:r>
            <a:r>
              <a:rPr lang="en-US" sz="48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ভেজাল</a:t>
            </a:r>
            <a:r>
              <a:rPr lang="en-US" sz="48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দেয়</a:t>
            </a:r>
            <a:r>
              <a:rPr lang="en-US" sz="48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</a:t>
            </a:r>
            <a:endParaRPr lang="en-US" sz="48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1" y="2302327"/>
            <a:ext cx="7210696" cy="249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63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36915" y="0"/>
            <a:ext cx="7262394" cy="10154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5554" y="184584"/>
            <a:ext cx="615524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অন্যের</a:t>
            </a:r>
            <a:r>
              <a:rPr lang="en-US" sz="3600" b="1" dirty="0" smtClean="0">
                <a:ln w="12700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সম্পদে</a:t>
            </a:r>
            <a:r>
              <a:rPr lang="en-US" sz="3600" b="1" dirty="0" smtClean="0">
                <a:ln w="12700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লোভ</a:t>
            </a:r>
            <a:endParaRPr lang="en-US" sz="3600" b="1" dirty="0">
              <a:ln w="12700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6755" y="1395182"/>
            <a:ext cx="11456126" cy="47443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830" y="1752127"/>
            <a:ext cx="10659290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endParaRPr lang="en-US" sz="32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endParaRPr lang="en-US" sz="32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লোভে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মানুষ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অন্যের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সম্পদের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প্রতি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লোলুপ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দৃষ্টি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নিক্ষেপ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করে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970" y="2080259"/>
            <a:ext cx="6407009" cy="241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99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1211" y="155215"/>
            <a:ext cx="5603966" cy="90208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5533" y="322170"/>
            <a:ext cx="512063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লোভে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খুন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endParaRPr lang="en-US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38" y="1224256"/>
            <a:ext cx="11207932" cy="51206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12" y="1832185"/>
            <a:ext cx="9888583" cy="4093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28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2800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28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2800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28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sz="2800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pPr algn="ctr"/>
            <a:r>
              <a:rPr lang="en-US" sz="2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    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লোভের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বশবর্তি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হয়ে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মানুষ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মানুষকে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খুনের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মত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জঘন্য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অপরাধ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করে</a:t>
            </a:r>
            <a:r>
              <a:rPr lang="en-US" sz="3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।</a:t>
            </a:r>
            <a:endParaRPr lang="en-US" sz="32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88" y="2090057"/>
            <a:ext cx="3814354" cy="22335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8" y="1985555"/>
            <a:ext cx="4611187" cy="233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13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13463" y="124938"/>
            <a:ext cx="5891348" cy="103944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0246" y="344684"/>
            <a:ext cx="51337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ইসলামে</a:t>
            </a:r>
            <a:r>
              <a:rPr lang="en-US" sz="32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লোভের</a:t>
            </a:r>
            <a:r>
              <a:rPr lang="en-US" sz="32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পরিনতি</a:t>
            </a:r>
            <a:endParaRPr lang="en-US" sz="3200" b="1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878" y="1164381"/>
            <a:ext cx="11861075" cy="53801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012" y="1645920"/>
            <a:ext cx="11403874" cy="401648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ts val="3360"/>
              </a:lnSpc>
            </a:pP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লোভী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ব্যক্তি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অন্যের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ধন-সম্পদের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প্রতি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লোলুপ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দৃষ্টি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নিক্ষেপ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করে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এবং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অবৈধ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উপায়ে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তা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হস্তগত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করার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চেস্টা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করে।ইসলাম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এরূপ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লোভকে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নিষিদ্ধ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করেছে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।  </a:t>
            </a:r>
          </a:p>
          <a:p>
            <a:pPr>
              <a:lnSpc>
                <a:spcPts val="3360"/>
              </a:lnSpc>
            </a:pP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মহানবি</a:t>
            </a:r>
            <a:r>
              <a:rPr lang="en-US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(স.) </a:t>
            </a:r>
            <a:r>
              <a:rPr lang="en-US" sz="28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বলেছেন</a:t>
            </a:r>
            <a:r>
              <a:rPr lang="en-US" sz="2800" dirty="0" smtClean="0"/>
              <a:t>,</a:t>
            </a:r>
          </a:p>
          <a:p>
            <a:pPr>
              <a:lnSpc>
                <a:spcPts val="3360"/>
              </a:lnSpc>
            </a:pPr>
            <a:endParaRPr lang="en-US" sz="2800" dirty="0" smtClean="0"/>
          </a:p>
          <a:p>
            <a:pPr>
              <a:lnSpc>
                <a:spcPts val="3360"/>
              </a:lnSpc>
            </a:pPr>
            <a:endParaRPr lang="en-US" sz="2800" b="1" i="1" dirty="0" smtClean="0">
              <a:ln>
                <a:solidFill>
                  <a:srgbClr val="FF00FF"/>
                </a:solidFill>
              </a:ln>
              <a:solidFill>
                <a:srgbClr val="0070C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>
              <a:lnSpc>
                <a:spcPts val="3360"/>
              </a:lnSpc>
            </a:pPr>
            <a:endParaRPr lang="en-US" sz="2800" b="1" i="1" dirty="0" smtClean="0">
              <a:ln>
                <a:solidFill>
                  <a:srgbClr val="FF00FF"/>
                </a:solidFill>
              </a:ln>
              <a:solidFill>
                <a:srgbClr val="0070C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>
              <a:lnSpc>
                <a:spcPts val="3360"/>
              </a:lnSpc>
            </a:pP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‘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তোমরা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লালসা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থেকে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বেঁচে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থাক।কেননা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জিনিসই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তোমাদের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পূর্ববর্তীদেরকে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ধ্বংস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করেছে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এবং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পরস্পরকে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রক্তপাত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ঘটানোর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ব্যাপারে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উস্কে</a:t>
            </a:r>
            <a:r>
              <a:rPr lang="en-US" sz="2800" b="1" i="1" dirty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দিয়েছে।আর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লোভ-লালসার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কারণেই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তারা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হারামকে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হালাল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সাব্যস্ত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করেছে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 , (</a:t>
            </a: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সহিহ</a:t>
            </a:r>
            <a:endParaRPr lang="en-US" sz="2800" b="1" i="1" dirty="0">
              <a:ln>
                <a:solidFill>
                  <a:srgbClr val="FF00FF"/>
                </a:solidFill>
              </a:ln>
              <a:solidFill>
                <a:srgbClr val="0070C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>
              <a:lnSpc>
                <a:spcPts val="3360"/>
              </a:lnSpc>
            </a:pPr>
            <a:r>
              <a:rPr lang="en-US" sz="2800" b="1" i="1" dirty="0" err="1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মুসলিম</a:t>
            </a:r>
            <a:r>
              <a:rPr lang="en-US" sz="2800" b="1" i="1" dirty="0" smtClean="0">
                <a:ln>
                  <a:solidFill>
                    <a:srgbClr val="FF00FF"/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)</a:t>
            </a:r>
            <a:endParaRPr lang="en-US" sz="2800" b="1" i="1" dirty="0">
              <a:ln>
                <a:solidFill>
                  <a:srgbClr val="FF00FF"/>
                </a:solidFill>
              </a:ln>
              <a:solidFill>
                <a:srgbClr val="0070C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45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7743" y="171352"/>
            <a:ext cx="5852160" cy="913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4577" y="298919"/>
            <a:ext cx="4258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কঠোর</a:t>
            </a:r>
            <a:r>
              <a:rPr lang="en-US" sz="44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4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হুঁশিয়ারী</a:t>
            </a:r>
            <a:endParaRPr lang="en-US" b="1" dirty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4805" y="1226909"/>
            <a:ext cx="10966269" cy="5422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0606" y="2534194"/>
            <a:ext cx="897418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1" dirty="0" smtClean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2800" b="1" dirty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2800" b="1" dirty="0" smtClean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2800" b="1" dirty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2800" b="1" dirty="0" smtClean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2800" b="1" dirty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রাসূল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(স.) </a:t>
            </a:r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ঘোষণা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করেছেন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</a:t>
            </a:r>
          </a:p>
          <a:p>
            <a:pPr algn="just"/>
            <a:r>
              <a:rPr lang="ar-AE" sz="28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قال </a:t>
            </a:r>
            <a:r>
              <a:rPr lang="ar-AE" sz="2800" b="1" dirty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رسول الله (ص) : اعلم يا علی، أنَّ الجُبنَ و البخلَ و الحِرصَ غَريزةٌ واحِدةٌ، يَجمَعُها سوءُ الظَّنِّ</a:t>
            </a:r>
            <a:r>
              <a:rPr lang="ar-AE" sz="28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en-US" sz="2800" b="1" dirty="0" smtClean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2800" b="1" dirty="0">
              <a:ln w="222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05" y="2391770"/>
            <a:ext cx="9444445" cy="26109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1863" y="1711234"/>
            <a:ext cx="8503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মহান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আল্লাহ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সুরায়ে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বাকারায়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ঘোষণা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দেন</a:t>
            </a:r>
            <a:r>
              <a:rPr lang="en-US" sz="3200" b="1" dirty="0" smtClean="0">
                <a:ln>
                  <a:solidFill>
                    <a:srgbClr val="660066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,</a:t>
            </a:r>
            <a:endParaRPr lang="en-US" b="1" dirty="0">
              <a:ln>
                <a:solidFill>
                  <a:srgbClr val="660066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506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4529138" y="3203"/>
            <a:ext cx="3500437" cy="923268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21290" y="87848"/>
            <a:ext cx="3079685" cy="769441"/>
          </a:xfrm>
          <a:prstGeom prst="rect">
            <a:avLst/>
          </a:prstGeom>
          <a:solidFill>
            <a:srgbClr val="92D050"/>
          </a:solidFill>
          <a:effectLst>
            <a:glow rad="101600">
              <a:srgbClr val="7030A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পরিচিতি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5" name="Diagonal Stripe 4"/>
          <p:cNvSpPr/>
          <p:nvPr/>
        </p:nvSpPr>
        <p:spPr>
          <a:xfrm flipH="1">
            <a:off x="6211417" y="1248010"/>
            <a:ext cx="45719" cy="5194856"/>
          </a:xfrm>
          <a:prstGeom prst="diagStrip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2230" y="863277"/>
            <a:ext cx="4724124" cy="812792"/>
          </a:xfrm>
          <a:prstGeom prst="ellipse">
            <a:avLst/>
          </a:prstGeom>
          <a:solidFill>
            <a:schemeClr val="accent4">
              <a:lumMod val="75000"/>
            </a:schemeClr>
          </a:solidFill>
          <a:effectLst>
            <a:glow rad="101600">
              <a:srgbClr val="7030A0">
                <a:alpha val="60000"/>
              </a:srgb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" name="TextBox 6"/>
          <p:cNvSpPr txBox="1"/>
          <p:nvPr/>
        </p:nvSpPr>
        <p:spPr>
          <a:xfrm>
            <a:off x="1525983" y="1001763"/>
            <a:ext cx="3217042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শিক্ষক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পরিচিতি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64487" y="926472"/>
            <a:ext cx="4836938" cy="90631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7030A0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TextBox 8"/>
          <p:cNvSpPr txBox="1"/>
          <p:nvPr/>
        </p:nvSpPr>
        <p:spPr>
          <a:xfrm>
            <a:off x="7417601" y="1096994"/>
            <a:ext cx="3130709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পাঠ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পরিচিতি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10" name="Frame 9"/>
          <p:cNvSpPr/>
          <p:nvPr/>
        </p:nvSpPr>
        <p:spPr>
          <a:xfrm>
            <a:off x="414338" y="1913850"/>
            <a:ext cx="5663087" cy="4566166"/>
          </a:xfrm>
          <a:prstGeom prst="fram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6391128" y="1931577"/>
            <a:ext cx="5079998" cy="4548438"/>
          </a:xfrm>
          <a:prstGeom prst="frame">
            <a:avLst/>
          </a:prstGeom>
          <a:solidFill>
            <a:schemeClr val="accent4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8156" y="1913850"/>
            <a:ext cx="4775449" cy="433965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মোঃ</a:t>
            </a:r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খাইরুল</a:t>
            </a:r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ইসলাম</a:t>
            </a:r>
            <a:endParaRPr lang="en-US" sz="2800" b="1" dirty="0" smtClean="0">
              <a:ln w="95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endParaRPr lang="en-US" sz="2800" b="1" dirty="0" smtClean="0">
              <a:ln w="95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endParaRPr lang="en-US" sz="2800" b="1" dirty="0" smtClean="0">
              <a:ln w="95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endParaRPr lang="en-US" sz="2800" b="1" dirty="0">
              <a:ln w="95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সহকারি</a:t>
            </a:r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শিক্ষক</a:t>
            </a:r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    </a:t>
            </a:r>
          </a:p>
          <a:p>
            <a:pPr algn="just"/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(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ইসলাম</a:t>
            </a:r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শিক্ষা</a:t>
            </a:r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</a:t>
            </a:r>
          </a:p>
          <a:p>
            <a:pPr algn="just"/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শিবগঞ্জ</a:t>
            </a:r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উচ্চ</a:t>
            </a:r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বিদ্যালয়</a:t>
            </a:r>
            <a:endParaRPr lang="en-US" sz="2800" b="1" dirty="0" smtClean="0">
              <a:ln w="95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মহাদেবপুর</a:t>
            </a:r>
            <a:endParaRPr lang="en-US" sz="2800" b="1" dirty="0" smtClean="0">
              <a:ln w="95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r>
              <a:rPr lang="en-US" sz="28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n-US" sz="2800" b="1" dirty="0" err="1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নওগাঁ</a:t>
            </a:r>
            <a:endParaRPr lang="en-US" sz="2800" b="1" dirty="0" smtClean="0">
              <a:ln w="95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just"/>
            <a:r>
              <a:rPr lang="en-US" sz="24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5"/>
              </a:rPr>
              <a:t>mdkhairul000555@gmail.com</a:t>
            </a:r>
            <a:r>
              <a:rPr lang="en-US" sz="2400" b="1" dirty="0" smtClean="0">
                <a:ln w="9525">
                  <a:solidFill>
                    <a:srgbClr val="660066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en-US" sz="2400" b="1" dirty="0">
              <a:ln w="9525">
                <a:solidFill>
                  <a:srgbClr val="660066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5956" y="2154326"/>
            <a:ext cx="5079998" cy="397031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বিষয়ঃ</a:t>
            </a:r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ইসলাম</a:t>
            </a:r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ও</a:t>
            </a:r>
            <a:r>
              <a:rPr lang="en-US" sz="24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নৈতিক</a:t>
            </a:r>
            <a:r>
              <a:rPr lang="en-US" sz="24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শিক্ষা</a:t>
            </a:r>
            <a:endParaRPr lang="en-US" sz="28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en-US" sz="28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  শ্রেণিঃ৭ম</a:t>
            </a:r>
          </a:p>
          <a:p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   </a:t>
            </a:r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অধ্যায়ঃ</a:t>
            </a:r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চতুর্থ</a:t>
            </a:r>
            <a:endParaRPr lang="en-US" sz="28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   </a:t>
            </a:r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পাঠঃ</a:t>
            </a:r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১১</a:t>
            </a:r>
          </a:p>
          <a:p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    </a:t>
            </a:r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সময়ঃ</a:t>
            </a:r>
            <a:r>
              <a:rPr lang="en-US" sz="2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৫০ </a:t>
            </a:r>
            <a:r>
              <a:rPr lang="en-US" sz="2800" b="1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মিনিট</a:t>
            </a:r>
            <a:endParaRPr lang="en-US" sz="28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en-US" sz="2800" b="1" dirty="0">
              <a:ln w="9525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en-US" sz="28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en-US" sz="2800" b="1" dirty="0">
              <a:ln w="9525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63158" y="2430137"/>
            <a:ext cx="1882722" cy="1127452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5000" b="-1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6841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22914" y="204540"/>
            <a:ext cx="5368835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6036" y="204540"/>
            <a:ext cx="474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লোভের</a:t>
            </a:r>
            <a:r>
              <a:rPr lang="en-US" sz="36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কারণে</a:t>
            </a:r>
            <a:r>
              <a:rPr lang="en-US" sz="36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ধ্বংস</a:t>
            </a:r>
            <a:endParaRPr lang="en-US" sz="3600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08759" y="1155004"/>
            <a:ext cx="9816738" cy="4736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6547" y="1528357"/>
            <a:ext cx="906562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en-US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pPr algn="ctr"/>
            <a:r>
              <a:rPr lang="en-US" sz="3200" b="1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লোভে</a:t>
            </a:r>
            <a:r>
              <a:rPr lang="en-US" sz="32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পাপ</a:t>
            </a:r>
            <a:r>
              <a:rPr lang="en-US" sz="32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,</a:t>
            </a:r>
            <a:r>
              <a:rPr lang="en-US" sz="3200" b="1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পাপে</a:t>
            </a:r>
            <a:r>
              <a:rPr lang="en-US" sz="32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মৃত্যু</a:t>
            </a:r>
            <a:r>
              <a:rPr lang="en-US" sz="32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।</a:t>
            </a:r>
            <a:endParaRPr lang="en-US" sz="3200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79" y="1720652"/>
            <a:ext cx="6962503" cy="258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90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30583" y="144448"/>
            <a:ext cx="5434149" cy="122137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2"/>
                </a:solidFill>
              </a:ln>
              <a:solidFill>
                <a:srgbClr val="7030A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4172" y="401193"/>
            <a:ext cx="4153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জোড়ায়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কাজ</a:t>
            </a:r>
            <a:endParaRPr lang="en-US" b="1" dirty="0">
              <a:ln>
                <a:solidFill>
                  <a:schemeClr val="accent2"/>
                </a:solidFill>
              </a:ln>
              <a:solidFill>
                <a:srgbClr val="7030A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9166" y="2076994"/>
            <a:ext cx="8660674" cy="35008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2"/>
                </a:solidFill>
              </a:ln>
              <a:solidFill>
                <a:srgbClr val="7030A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2472" y="2688902"/>
            <a:ext cx="79618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১.লোভের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দুনিয়াবী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কুফল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লিখ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</a:t>
            </a:r>
          </a:p>
          <a:p>
            <a:pPr algn="just"/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২.লোভের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পরকালিন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কুফল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লিখ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</a:t>
            </a:r>
          </a:p>
          <a:p>
            <a:pPr algn="just"/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৩.লোভী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ব্যক্তি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সর্বদা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অশান্তিতে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থাকে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000" b="1" dirty="0" err="1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কেন</a:t>
            </a:r>
            <a:r>
              <a:rPr lang="en-US" sz="40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4000" b="1" dirty="0">
              <a:ln>
                <a:solidFill>
                  <a:schemeClr val="accent2"/>
                </a:solidFill>
              </a:ln>
              <a:solidFill>
                <a:srgbClr val="7030A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454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74275" y="253199"/>
            <a:ext cx="6270172" cy="940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8817" y="446509"/>
            <a:ext cx="5747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লোভ</a:t>
            </a:r>
            <a:r>
              <a:rPr lang="en-US" sz="36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থেকে</a:t>
            </a:r>
            <a:r>
              <a:rPr lang="en-US" sz="36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বাঁচার</a:t>
            </a:r>
            <a:r>
              <a:rPr lang="en-US" sz="3600" b="1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উপায়</a:t>
            </a:r>
            <a:endParaRPr lang="en-US" sz="2000" b="1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4321" y="1417320"/>
            <a:ext cx="11469188" cy="4924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212" y="1802674"/>
            <a:ext cx="10424160" cy="4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ধৈর্য্য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এবং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অল্পে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তুস্টির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গুণ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থাকলে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লোভ-লালসা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থেকে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মুক্তি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পাওয়া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যায়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।</a:t>
            </a:r>
          </a:p>
          <a:p>
            <a:pPr algn="ctr"/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রাসুল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(স.) </a:t>
            </a:r>
            <a:r>
              <a:rPr lang="en-US" sz="36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বলেছেন</a:t>
            </a:r>
            <a:r>
              <a:rPr lang="en-US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‘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ইমান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এবং</a:t>
            </a:r>
            <a:r>
              <a:rPr lang="en-US" sz="3600" b="1" dirty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এক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অন্তরে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একত্রিত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হতে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পারেনা,কেননা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ইমানের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পরিনাম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হচ্ছে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ধৈর্য্য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তাওয়াক্কুল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এবং</a:t>
            </a:r>
            <a:r>
              <a:rPr lang="en-US" sz="3600" b="1" dirty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অল্পে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তুস্ট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থাকা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  ,(</a:t>
            </a:r>
            <a:r>
              <a:rPr lang="en-US" sz="3600" b="1" dirty="0" err="1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নাসাই,তিরমিযি</a:t>
            </a:r>
            <a:r>
              <a:rPr lang="en-US" sz="36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)</a:t>
            </a:r>
            <a:endParaRPr lang="en-US" sz="3600" b="1" dirty="0">
              <a:ln w="12700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2146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47703" y="60071"/>
            <a:ext cx="6557553" cy="8814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rgbClr val="00206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5896" y="192815"/>
            <a:ext cx="606116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তাকদীরের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উপর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বিশ্বাস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করা</a:t>
            </a:r>
            <a:endParaRPr lang="en-US" b="1" dirty="0">
              <a:ln w="22225">
                <a:solidFill>
                  <a:srgbClr val="00206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42553" y="1074278"/>
            <a:ext cx="10848704" cy="55094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rgbClr val="00206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0160" y="1463040"/>
            <a:ext cx="10254343" cy="49859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তাকদীরের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উপ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বিশ্বাস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লোভ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দমনের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প্রধান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</a:p>
          <a:p>
            <a:pPr algn="ctr"/>
            <a:endParaRPr lang="en-US" sz="3600" b="1" dirty="0">
              <a:ln w="22225">
                <a:solidFill>
                  <a:srgbClr val="00206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pPr algn="ctr"/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উপায়</a:t>
            </a:r>
            <a:r>
              <a:rPr lang="en-US" sz="66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।</a:t>
            </a:r>
            <a:endParaRPr lang="en-US" sz="3600" b="1" dirty="0" smtClean="0">
              <a:ln w="22225">
                <a:solidFill>
                  <a:srgbClr val="00206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মহানবি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(স.)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বলেছেন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,</a:t>
            </a:r>
          </a:p>
          <a:p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‘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হে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মানব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মন্ডলী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!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তোমরা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চাওয়ার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ক্ষেত্রে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উত্তম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পন্থা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অবলম্বন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কর।কেননা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বান্দার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ভাগ্যে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যা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নির্ধারিত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আছে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তার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অতিরিক্ত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সে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পাবে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না</a:t>
            </a:r>
            <a:r>
              <a:rPr lang="en-US" sz="36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।’ (</a:t>
            </a:r>
            <a:r>
              <a:rPr lang="en-US" sz="36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হাকিম</a:t>
            </a:r>
            <a:r>
              <a:rPr lang="en-US" sz="36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)</a:t>
            </a:r>
            <a:endParaRPr lang="en-US" sz="36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48" y="2290554"/>
            <a:ext cx="3439615" cy="14454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367" y="2135638"/>
            <a:ext cx="2895057" cy="144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4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049486" y="1399126"/>
            <a:ext cx="4036423" cy="103418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>
              <a:ln w="12700">
                <a:solidFill>
                  <a:srgbClr val="00206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rgbClr val="FF00FF">
                    <a:alpha val="40000"/>
                  </a:srgb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4068" y="1531496"/>
            <a:ext cx="3531358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মূল্যায়ণ</a:t>
            </a:r>
            <a:endParaRPr lang="en-US" sz="24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rgbClr val="FF00FF">
                    <a:alpha val="40000"/>
                  </a:srgb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72702" y="2737438"/>
            <a:ext cx="9367906" cy="253995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rgbClr val="FF00FF">
                    <a:alpha val="40000"/>
                  </a:srgb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2137" y="3345696"/>
            <a:ext cx="8197424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লোভ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আমাদের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কেমন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ক্ষতি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সাধন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করে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?</a:t>
            </a:r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সংক্ষিপ্ত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বর্ণনা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করি</a:t>
            </a:r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rgbClr val="FF00FF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65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70496" y="191070"/>
            <a:ext cx="6373504" cy="131018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22225">
                <a:solidFill>
                  <a:srgbClr val="663300"/>
                </a:solidFill>
                <a:prstDash val="solid"/>
              </a:ln>
              <a:solidFill>
                <a:srgbClr val="0033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0430" y="305297"/>
            <a:ext cx="4531056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বাড়ির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কাজ</a:t>
            </a:r>
            <a:endParaRPr lang="en-US" sz="6000" b="1" dirty="0">
              <a:ln w="22225">
                <a:solidFill>
                  <a:srgbClr val="663300"/>
                </a:solidFill>
                <a:prstDash val="solid"/>
              </a:ln>
              <a:solidFill>
                <a:srgbClr val="0033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6680" y="2259493"/>
            <a:ext cx="10570440" cy="42458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rgbClr val="663300"/>
                </a:solidFill>
                <a:prstDash val="solid"/>
              </a:ln>
              <a:solidFill>
                <a:srgbClr val="0033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4695" y="3057157"/>
            <a:ext cx="8505106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আমরা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কি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করে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লোভকে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সংবরণ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করব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আলোচন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কর</a:t>
            </a:r>
            <a:r>
              <a:rPr lang="en-US" sz="6000" b="1" dirty="0" smtClean="0">
                <a:ln w="22225">
                  <a:solidFill>
                    <a:srgbClr val="663300"/>
                  </a:solidFill>
                  <a:prstDash val="solid"/>
                </a:ln>
                <a:solidFill>
                  <a:srgbClr val="00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……</a:t>
            </a:r>
            <a:endParaRPr lang="en-US" sz="6000" b="1" dirty="0">
              <a:ln w="22225">
                <a:solidFill>
                  <a:srgbClr val="663300"/>
                </a:solidFill>
                <a:prstDash val="solid"/>
              </a:ln>
              <a:solidFill>
                <a:srgbClr val="0033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766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57099" y="148284"/>
            <a:ext cx="5377217" cy="130869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6600">
                <a:solidFill>
                  <a:srgbClr val="00B050"/>
                </a:solidFill>
                <a:prstDash val="solid"/>
              </a:ln>
              <a:solidFill>
                <a:srgbClr val="7030A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5833" y="388930"/>
            <a:ext cx="4874777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সবাইকে</a:t>
            </a:r>
            <a:r>
              <a:rPr lang="en-US" sz="4400" b="1" dirty="0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ধন্যবাদ</a:t>
            </a:r>
            <a:endParaRPr lang="en-US" sz="4400" b="1" dirty="0">
              <a:ln w="6600">
                <a:solidFill>
                  <a:srgbClr val="00B050"/>
                </a:solidFill>
                <a:prstDash val="solid"/>
              </a:ln>
              <a:solidFill>
                <a:srgbClr val="7030A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18512" y="1629200"/>
            <a:ext cx="4749420" cy="6960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আল্লাহ</a:t>
            </a:r>
            <a:r>
              <a:rPr lang="en-US" sz="4400" b="1" dirty="0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b="1" dirty="0" err="1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হাফেজ</a:t>
            </a:r>
            <a:endParaRPr lang="en-US" sz="4400" b="1" dirty="0">
              <a:ln w="6600">
                <a:solidFill>
                  <a:srgbClr val="00B050"/>
                </a:solidFill>
                <a:prstDash val="solid"/>
              </a:ln>
              <a:solidFill>
                <a:srgbClr val="7030A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81051" y="2497454"/>
            <a:ext cx="8164286" cy="419458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6600">
                <a:solidFill>
                  <a:srgbClr val="00B050"/>
                </a:solidFill>
                <a:prstDash val="solid"/>
              </a:ln>
              <a:solidFill>
                <a:srgbClr val="7030A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02" y="2622255"/>
            <a:ext cx="7458892" cy="394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302932" y="162819"/>
            <a:ext cx="7202312" cy="909625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2060"/>
                </a:solidFill>
              </a:ln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6199" y="317288"/>
            <a:ext cx="6575778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তোমরা</a:t>
            </a:r>
            <a:r>
              <a:rPr lang="en-US" sz="32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ছবিদুটি</a:t>
            </a:r>
            <a:r>
              <a:rPr lang="en-US" sz="32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ভালো</a:t>
            </a:r>
            <a:r>
              <a:rPr lang="en-US" sz="32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করে</a:t>
            </a:r>
            <a:r>
              <a:rPr lang="en-US" sz="32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দেখ</a:t>
            </a:r>
            <a:endParaRPr lang="en-US" sz="32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58091" y="1345474"/>
            <a:ext cx="10084525" cy="519901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rgbClr val="002060"/>
                </a:solidFill>
                <a:prstDash val="solid"/>
              </a:ln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0059" y="1529645"/>
            <a:ext cx="8948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rgbClr val="002060"/>
                </a:solidFill>
              </a:ln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3428" y="5277394"/>
            <a:ext cx="802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ছবি</a:t>
            </a:r>
            <a:r>
              <a:rPr lang="en-US" sz="4800" b="1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দুটি</a:t>
            </a:r>
            <a:r>
              <a:rPr lang="en-US" sz="4800" b="1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 </a:t>
            </a:r>
            <a:r>
              <a:rPr lang="en-US" sz="4800" b="1" dirty="0" err="1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দ্বারা</a:t>
            </a:r>
            <a:r>
              <a:rPr lang="en-US" sz="4800" b="1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কী</a:t>
            </a:r>
            <a:r>
              <a:rPr lang="en-US" sz="4800" b="1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বোঝায়</a:t>
            </a:r>
            <a:r>
              <a:rPr lang="en-US" sz="4800" b="1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?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endParaRPr lang="en-US" b="1" dirty="0">
              <a:ln>
                <a:solidFill>
                  <a:srgbClr val="002060"/>
                </a:solidFill>
              </a:ln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27" y="2083148"/>
            <a:ext cx="4391026" cy="2942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78" y="2054879"/>
            <a:ext cx="4443413" cy="297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04621" y="519289"/>
            <a:ext cx="8668104" cy="49784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>
                <a:solidFill>
                  <a:srgbClr val="7030A0"/>
                </a:solidFill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5013" y="1300329"/>
            <a:ext cx="7367319" cy="34163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তোমরা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সবাই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একটু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মাথা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খাটিয়ে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বলো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তো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দেখি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আজকের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পাঠ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শিরোনাম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কী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হবে</a:t>
            </a:r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7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9167" y="591824"/>
            <a:ext cx="4041423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400" b="1" dirty="0" err="1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পাঠ</a:t>
            </a:r>
            <a:r>
              <a:rPr lang="en-US" sz="44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400" b="1" dirty="0" err="1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শিরোনামঃ</a:t>
            </a:r>
            <a:r>
              <a:rPr lang="en-US" sz="44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 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54035" y="1502229"/>
            <a:ext cx="9914709" cy="500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8617" y="1787774"/>
            <a:ext cx="866067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en-US" sz="44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</a:t>
            </a:r>
            <a:r>
              <a:rPr lang="en-US" sz="54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</a:t>
            </a:r>
            <a:r>
              <a:rPr lang="en-US" sz="44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(</a:t>
            </a:r>
            <a:r>
              <a:rPr lang="ar-AE" sz="6000" b="1" dirty="0">
                <a:solidFill>
                  <a:srgbClr val="660066"/>
                </a:solidFill>
              </a:rPr>
              <a:t>الحِرص</a:t>
            </a:r>
            <a:r>
              <a:rPr lang="en-US" sz="44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)</a:t>
            </a:r>
            <a:endParaRPr lang="en-US" sz="3600" b="1" dirty="0" smtClean="0">
              <a:ln>
                <a:solidFill>
                  <a:srgbClr val="00206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150" y="1920239"/>
            <a:ext cx="3570397" cy="3337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9" y="1920240"/>
            <a:ext cx="4233336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16489" y="153873"/>
            <a:ext cx="5283200" cy="1117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51085" y="327952"/>
            <a:ext cx="361400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perspectiveAbove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400" b="1" dirty="0" err="1">
                <a:ln w="9525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শিখনফল</a:t>
            </a:r>
            <a:endParaRPr lang="en-US" sz="4400" b="1" dirty="0">
              <a:ln w="9525">
                <a:solidFill>
                  <a:srgbClr val="C00000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5" name="Hexagon 4"/>
          <p:cNvSpPr/>
          <p:nvPr/>
        </p:nvSpPr>
        <p:spPr>
          <a:xfrm>
            <a:off x="304800" y="1528745"/>
            <a:ext cx="11706578" cy="5120411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en-US">
              <a:ln>
                <a:solidFill>
                  <a:srgbClr val="FF660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2802" y="2380790"/>
            <a:ext cx="9210363" cy="34009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>
              <a:lnSpc>
                <a:spcPts val="4320"/>
              </a:lnSpc>
            </a:pP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     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এই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পাঠ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শেষে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শিক্ষার্থীরা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………</a:t>
            </a:r>
          </a:p>
          <a:p>
            <a:pPr>
              <a:lnSpc>
                <a:spcPts val="4320"/>
              </a:lnSpc>
            </a:pPr>
            <a:endParaRPr lang="en-US" sz="3600" b="1" dirty="0" smtClean="0">
              <a:ln w="6600">
                <a:solidFill>
                  <a:srgbClr val="663300"/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ts val="4320"/>
              </a:lnSpc>
            </a:pP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লোভ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কী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তা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বর্ণনা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পারবে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।</a:t>
            </a:r>
          </a:p>
          <a:p>
            <a:pPr>
              <a:lnSpc>
                <a:spcPts val="4320"/>
              </a:lnSpc>
            </a:pP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*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লোভের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কুফল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ব্যাখ্যা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করতে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পারবে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। </a:t>
            </a:r>
          </a:p>
          <a:p>
            <a:pPr>
              <a:lnSpc>
                <a:spcPts val="4320"/>
              </a:lnSpc>
            </a:pP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লোভ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থেকে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বাঁচার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উপায়সমূহ</a:t>
            </a:r>
            <a:r>
              <a:rPr lang="en-US" sz="3600" b="1" dirty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আলোকপাত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করতে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পারবে</a:t>
            </a:r>
            <a:r>
              <a:rPr lang="en-US" sz="3600" b="1" dirty="0" smtClean="0">
                <a:ln w="6600">
                  <a:solidFill>
                    <a:srgbClr val="6633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।</a:t>
            </a:r>
            <a:endParaRPr lang="en-US" sz="3600" dirty="0">
              <a:ln w="6600">
                <a:solidFill>
                  <a:srgbClr val="663300"/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8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47850" y="48581"/>
            <a:ext cx="6000207" cy="79022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4901" y="120526"/>
            <a:ext cx="506838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</a:t>
            </a:r>
            <a:endParaRPr lang="en-US" sz="1400" b="1" dirty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3509" y="915395"/>
            <a:ext cx="11495314" cy="582503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674" y="1350312"/>
            <a:ext cx="10802983" cy="47012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4320"/>
              </a:lnSpc>
            </a:pP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এর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আরবি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প্রতিশব্দ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ar-AE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الحِرص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) ‘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হিরছুন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’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যার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অর্থ,লোভ-লালসা,লিপ্সা,মোহ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আকাঙ্ক্ষা,ইচ্ছা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ইত্যাদি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</a:t>
            </a:r>
            <a:endParaRPr lang="en-US" sz="3200" b="1" dirty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>
              <a:lnSpc>
                <a:spcPts val="4320"/>
              </a:lnSpc>
            </a:pPr>
            <a:endParaRPr lang="en-US" sz="3200" b="1" dirty="0" smtClean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3200" b="1" dirty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3200" b="1" dirty="0" smtClean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3200" b="1" dirty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3200" b="1" dirty="0" smtClean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endParaRPr lang="en-US" sz="3200" b="1" dirty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just"/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অধিক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পাওয়ার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ইচ্ছা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বা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আকাঙ্ক্ষাকে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লোভ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3200" b="1" dirty="0" err="1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বলে</a:t>
            </a:r>
            <a:r>
              <a:rPr lang="en-US" sz="3200" b="1" dirty="0" smtClean="0">
                <a:ln w="22225">
                  <a:solidFill>
                    <a:srgbClr val="00FFFF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।</a:t>
            </a:r>
            <a:endParaRPr lang="en-US" sz="4800" b="1" dirty="0" smtClean="0">
              <a:ln w="22225">
                <a:solidFill>
                  <a:srgbClr val="00FFFF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307" y="2587482"/>
            <a:ext cx="7923716" cy="271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1186" y="232309"/>
            <a:ext cx="7044952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একক</a:t>
            </a:r>
            <a:r>
              <a:rPr lang="en-US" sz="6600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6600" b="1" dirty="0" err="1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6633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কাজ</a:t>
            </a:r>
            <a:endParaRPr lang="en-US" sz="6600" b="1" dirty="0">
              <a:ln w="22225">
                <a:solidFill>
                  <a:srgbClr val="FFFF00"/>
                </a:solidFill>
                <a:prstDash val="solid"/>
              </a:ln>
              <a:solidFill>
                <a:srgbClr val="6633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3085" y="1585104"/>
            <a:ext cx="8614138" cy="336572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n w="22225">
                <a:solidFill>
                  <a:srgbClr val="FFFF00"/>
                </a:solidFill>
                <a:prstDash val="solid"/>
              </a:ln>
              <a:solidFill>
                <a:srgbClr val="6633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4575" y="2591143"/>
            <a:ext cx="82581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লোভ</a:t>
            </a:r>
            <a:r>
              <a:rPr lang="en-US" sz="88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8800" b="1" dirty="0" err="1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কী</a:t>
            </a:r>
            <a:r>
              <a:rPr lang="en-US" sz="88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4607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79306" y="557895"/>
            <a:ext cx="5239961" cy="100760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25214" y="646198"/>
            <a:ext cx="4748144" cy="8309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800" b="1" dirty="0" err="1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লোভের</a:t>
            </a:r>
            <a:r>
              <a:rPr lang="en-US" sz="4800" b="1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কুফল</a:t>
            </a:r>
            <a:endParaRPr lang="en-US" sz="32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075" y="1653802"/>
            <a:ext cx="11142616" cy="494702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4812" y="1933304"/>
            <a:ext cx="9430160" cy="4339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en-US" sz="2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en-US" sz="2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en-US" sz="2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লোভ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মানুষের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শান্তি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বিনষ্ট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করে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236" y="2246199"/>
            <a:ext cx="53721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33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2736</TotalTime>
  <Words>507</Words>
  <Application>Microsoft Office PowerPoint</Application>
  <PresentationFormat>Widescreen</PresentationFormat>
  <Paragraphs>191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Nikosh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784</cp:revision>
  <cp:lastPrinted>2021-01-31T15:16:47Z</cp:lastPrinted>
  <dcterms:created xsi:type="dcterms:W3CDTF">2021-01-30T16:43:33Z</dcterms:created>
  <dcterms:modified xsi:type="dcterms:W3CDTF">2021-02-16T15:26:49Z</dcterms:modified>
</cp:coreProperties>
</file>