
<file path=[Content_Types].xml><?xml version="1.0" encoding="utf-8"?>
<Types xmlns="http://schemas.openxmlformats.org/package/2006/content-types">
  <Default Extension="jfif" ContentType="image/jpeg"/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91" r:id="rId4"/>
    <p:sldId id="260" r:id="rId5"/>
    <p:sldId id="261" r:id="rId6"/>
    <p:sldId id="283" r:id="rId7"/>
    <p:sldId id="262" r:id="rId8"/>
    <p:sldId id="259" r:id="rId9"/>
    <p:sldId id="292" r:id="rId10"/>
    <p:sldId id="287" r:id="rId11"/>
    <p:sldId id="288" r:id="rId12"/>
    <p:sldId id="289" r:id="rId13"/>
    <p:sldId id="276" r:id="rId14"/>
    <p:sldId id="273" r:id="rId15"/>
    <p:sldId id="274" r:id="rId16"/>
    <p:sldId id="268" r:id="rId17"/>
    <p:sldId id="269" r:id="rId18"/>
    <p:sldId id="270" r:id="rId19"/>
    <p:sldId id="275" r:id="rId20"/>
    <p:sldId id="290" r:id="rId21"/>
    <p:sldId id="264" r:id="rId22"/>
    <p:sldId id="279" r:id="rId23"/>
    <p:sldId id="281" r:id="rId24"/>
    <p:sldId id="280" r:id="rId25"/>
    <p:sldId id="265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33CC33"/>
    <a:srgbClr val="FF9900"/>
    <a:srgbClr val="009A46"/>
    <a:srgbClr val="CC00FF"/>
    <a:srgbClr val="D60093"/>
    <a:srgbClr val="66FF33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4CD64-EA05-45F5-904E-F189772CEEFB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828DF-34B4-4AA9-8F4D-66AB17B03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9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28DF-34B4-4AA9-8F4D-66AB17B031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14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28DF-34B4-4AA9-8F4D-66AB17B031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72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28DF-34B4-4AA9-8F4D-66AB17B031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22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28DF-34B4-4AA9-8F4D-66AB17B031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44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28DF-34B4-4AA9-8F4D-66AB17B031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71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966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46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05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13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0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38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56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58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0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3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07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f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39623" y="1524900"/>
            <a:ext cx="33612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66256" y="6323526"/>
            <a:ext cx="11859492" cy="368219"/>
            <a:chOff x="166256" y="6179128"/>
            <a:chExt cx="11859492" cy="5126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256" y="6179128"/>
              <a:ext cx="5957454" cy="51261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8294" y="6179128"/>
              <a:ext cx="5957454" cy="512618"/>
            </a:xfrm>
            <a:prstGeom prst="rect">
              <a:avLst/>
            </a:prstGeom>
          </p:spPr>
        </p:pic>
      </p:grpSp>
      <p:sp>
        <p:nvSpPr>
          <p:cNvPr id="12" name="Frame 11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99"/>
            </a:avLst>
          </a:prstGeom>
          <a:blipFill>
            <a:blip r:embed="rId14"/>
            <a:stretch>
              <a:fillRect/>
            </a:stretch>
          </a:blipFill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80963" y="61913"/>
            <a:ext cx="12030075" cy="6710362"/>
          </a:xfrm>
          <a:prstGeom prst="frame">
            <a:avLst>
              <a:gd name="adj1" fmla="val 484"/>
            </a:avLst>
          </a:prstGeom>
          <a:blipFill>
            <a:blip r:embed="rId15"/>
            <a:stretch>
              <a:fillRect/>
            </a:stretch>
          </a:blipFill>
          <a:ln w="22225">
            <a:solidFill>
              <a:srgbClr val="CC00FF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 userDrawn="1"/>
        </p:nvSpPr>
        <p:spPr>
          <a:xfrm>
            <a:off x="137102" y="121921"/>
            <a:ext cx="11916786" cy="6590948"/>
          </a:xfrm>
          <a:prstGeom prst="frame">
            <a:avLst>
              <a:gd name="adj1" fmla="val 693"/>
            </a:avLst>
          </a:prstGeom>
          <a:solidFill>
            <a:srgbClr val="33CC3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4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microsoft.com/office/2007/relationships/hdphoto" Target="../media/hdphoto14.wdp"/><Relationship Id="rId7" Type="http://schemas.openxmlformats.org/officeDocument/2006/relationships/image" Target="../media/image49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microsoft.com/office/2007/relationships/hdphoto" Target="../media/hdphoto15.wdp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5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7.wdp"/><Relationship Id="rId5" Type="http://schemas.openxmlformats.org/officeDocument/2006/relationships/image" Target="../media/image74.png"/><Relationship Id="rId4" Type="http://schemas.microsoft.com/office/2007/relationships/hdphoto" Target="../media/hdphoto16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microsoft.com/office/2007/relationships/hdphoto" Target="../media/hdphoto19.wdp"/><Relationship Id="rId7" Type="http://schemas.openxmlformats.org/officeDocument/2006/relationships/image" Target="../media/image78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microsoft.com/office/2007/relationships/hdphoto" Target="../media/hdphoto18.wdp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83.png"/><Relationship Id="rId7" Type="http://schemas.openxmlformats.org/officeDocument/2006/relationships/image" Target="../media/image79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microsoft.com/office/2007/relationships/hdphoto" Target="../media/hdphoto2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microsoft.com/office/2007/relationships/hdphoto" Target="../media/hdphoto22.wdp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microsoft.com/office/2007/relationships/hdphoto" Target="../media/hdphoto6.wdp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microsoft.com/office/2007/relationships/hdphoto" Target="../media/hdphoto7.wdp"/><Relationship Id="rId5" Type="http://schemas.openxmlformats.org/officeDocument/2006/relationships/image" Target="../media/image23.jpg"/><Relationship Id="rId10" Type="http://schemas.openxmlformats.org/officeDocument/2006/relationships/image" Target="../media/image28.pn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31.pn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0.wdp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37.png"/><Relationship Id="rId10" Type="http://schemas.microsoft.com/office/2007/relationships/hdphoto" Target="../media/hdphoto13.wdp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84">
                        <a14:foregroundMark x1="20106" y1="34457" x2="14815" y2="43446"/>
                        <a14:foregroundMark x1="21693" y1="33333" x2="24339" y2="22472"/>
                        <a14:foregroundMark x1="28042" y1="23596" x2="37037" y2="18352"/>
                        <a14:foregroundMark x1="41799" y1="14607" x2="51852" y2="10861"/>
                        <a14:foregroundMark x1="55556" y1="8614" x2="68254" y2="4494"/>
                        <a14:foregroundMark x1="96296" y1="4869" x2="96296" y2="4869"/>
                        <a14:foregroundMark x1="17460" y1="85019" x2="17460" y2="86891"/>
                        <a14:foregroundMark x1="16931" y1="98876" x2="16931" y2="98876"/>
                        <a14:foregroundMark x1="39683" y1="99251" x2="33862" y2="98502"/>
                        <a14:foregroundMark x1="44444" y1="98876" x2="34392" y2="95880"/>
                        <a14:foregroundMark x1="46561" y1="98502" x2="38624" y2="97753"/>
                        <a14:foregroundMark x1="14286" y1="46442" x2="14815" y2="55056"/>
                        <a14:foregroundMark x1="14286" y1="59925" x2="18519" y2="68165"/>
                        <a14:foregroundMark x1="17989" y1="75655" x2="22222" y2="82397"/>
                        <a14:foregroundMark x1="17460" y1="70787" x2="18519" y2="77903"/>
                        <a14:foregroundMark x1="24868" y1="86891" x2="26455" y2="89139"/>
                        <a14:foregroundMark x1="29630" y1="91386" x2="31746" y2="93258"/>
                        <a14:foregroundMark x1="19577" y1="42322" x2="17460" y2="50936"/>
                        <a14:foregroundMark x1="53968" y1="10487" x2="50265" y2="11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59" y="174811"/>
            <a:ext cx="2568388" cy="6252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84">
                        <a14:foregroundMark x1="20106" y1="34457" x2="14815" y2="43446"/>
                        <a14:foregroundMark x1="21693" y1="33333" x2="24339" y2="22472"/>
                        <a14:foregroundMark x1="28042" y1="23596" x2="37037" y2="18352"/>
                        <a14:foregroundMark x1="41799" y1="14607" x2="51852" y2="10861"/>
                        <a14:foregroundMark x1="55556" y1="8614" x2="68254" y2="4494"/>
                        <a14:foregroundMark x1="96296" y1="4869" x2="96296" y2="4869"/>
                        <a14:foregroundMark x1="17460" y1="85019" x2="17460" y2="86891"/>
                        <a14:foregroundMark x1="16931" y1="98876" x2="16931" y2="98876"/>
                        <a14:foregroundMark x1="39683" y1="99251" x2="33862" y2="98502"/>
                        <a14:foregroundMark x1="44444" y1="98876" x2="34392" y2="95880"/>
                        <a14:foregroundMark x1="46561" y1="98502" x2="38624" y2="97753"/>
                        <a14:foregroundMark x1="14286" y1="46442" x2="14815" y2="55056"/>
                        <a14:foregroundMark x1="14286" y1="59925" x2="18519" y2="68165"/>
                        <a14:foregroundMark x1="17989" y1="75655" x2="22222" y2="82397"/>
                        <a14:foregroundMark x1="17460" y1="70787" x2="18519" y2="77903"/>
                        <a14:foregroundMark x1="24868" y1="86891" x2="26455" y2="89139"/>
                        <a14:foregroundMark x1="29630" y1="91386" x2="31746" y2="93258"/>
                        <a14:foregroundMark x1="19577" y1="42322" x2="17460" y2="50936"/>
                        <a14:foregroundMark x1="53968" y1="10487" x2="50265" y2="11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05364" y="174810"/>
            <a:ext cx="2702854" cy="62528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2639" y1="39429" x2="82639" y2="39429"/>
                        <a14:foregroundMark x1="31250" y1="52286" x2="25000" y2="56000"/>
                        <a14:foregroundMark x1="61111" y1="10857" x2="61111" y2="12000"/>
                        <a14:foregroundMark x1="37500" y1="80857" x2="44444" y2="80857"/>
                        <a14:foregroundMark x1="44444" y1="24857" x2="46528" y2="2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6423" y="2176152"/>
            <a:ext cx="472710" cy="3333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2639" y1="39429" x2="82639" y2="39429"/>
                        <a14:foregroundMark x1="31250" y1="52286" x2="25000" y2="56000"/>
                        <a14:foregroundMark x1="61111" y1="10857" x2="61111" y2="12000"/>
                        <a14:foregroundMark x1="37500" y1="80857" x2="44444" y2="80857"/>
                        <a14:foregroundMark x1="44444" y1="24857" x2="46528" y2="2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7" y="2132610"/>
            <a:ext cx="486990" cy="3333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674" y="1653422"/>
            <a:ext cx="6548717" cy="38129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4570" y="5509902"/>
            <a:ext cx="869455" cy="782244"/>
          </a:xfrm>
          <a:prstGeom prst="ellipse">
            <a:avLst/>
          </a:prstGeom>
          <a:ln w="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183" y="5510514"/>
            <a:ext cx="865370" cy="746224"/>
          </a:xfrm>
          <a:prstGeom prst="ellipse">
            <a:avLst/>
          </a:prstGeom>
          <a:ln w="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1102" y="5484991"/>
            <a:ext cx="848523" cy="676769"/>
          </a:xfrm>
          <a:prstGeom prst="ellipse">
            <a:avLst/>
          </a:prstGeom>
          <a:ln w="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1946365" y="5496000"/>
            <a:ext cx="7783259" cy="804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46366" y="501368"/>
            <a:ext cx="8205962" cy="8925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</a:t>
            </a:r>
            <a:r>
              <a:rPr lang="en-US" sz="5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  </a:t>
            </a:r>
            <a:endParaRPr lang="en-US" sz="5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72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125E-6 3.33333E-6 L -3.125E-6 -0.17107 C -3.125E-6 -0.24769 0.02552 -0.34144 0.04636 -0.34144 L 0.0931 -0.34144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" y="-17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4.58333E-6 -3.7037E-7 L 0.07318 -3.7037E-7 C 0.10612 -3.7037E-7 0.14688 -0.1081 0.14688 -0.1956 L 0.14688 -0.39005 " pathEditMode="relative" rAng="0" ptsTypes="AAAA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-195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04167E-6 -4.07407E-6 L -0.02539 -4.07407E-6 C -0.03646 -4.07407E-6 -0.05 -0.10601 -0.05 -0.19236 L -0.05 -0.38356 " pathEditMode="relative" rAng="0" ptsTypes="AAAA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1919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12" y="1089924"/>
            <a:ext cx="2563906" cy="1590105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sp>
        <p:nvSpPr>
          <p:cNvPr id="11" name="Rounded Rectangle 10"/>
          <p:cNvSpPr/>
          <p:nvPr/>
        </p:nvSpPr>
        <p:spPr>
          <a:xfrm>
            <a:off x="1752040" y="1576801"/>
            <a:ext cx="2184338" cy="638436"/>
          </a:xfrm>
          <a:prstGeom prst="roundRect">
            <a:avLst>
              <a:gd name="adj" fmla="val 29888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ঊর্মি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12" y="2828695"/>
            <a:ext cx="2563906" cy="1590105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sp>
        <p:nvSpPr>
          <p:cNvPr id="17" name="Rounded Rectangle 16"/>
          <p:cNvSpPr/>
          <p:nvPr/>
        </p:nvSpPr>
        <p:spPr>
          <a:xfrm>
            <a:off x="1752040" y="3321504"/>
            <a:ext cx="2184338" cy="638436"/>
          </a:xfrm>
          <a:prstGeom prst="roundRect">
            <a:avLst>
              <a:gd name="adj" fmla="val 29888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স্রোতস্বিনী</a:t>
            </a:r>
            <a:endParaRPr lang="en-GB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/>
          </a:p>
        </p:txBody>
      </p:sp>
      <p:sp>
        <p:nvSpPr>
          <p:cNvPr id="18" name="Rounded Rectangle 17"/>
          <p:cNvSpPr/>
          <p:nvPr/>
        </p:nvSpPr>
        <p:spPr>
          <a:xfrm>
            <a:off x="1752040" y="5088292"/>
            <a:ext cx="2184338" cy="638436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সমুদ্দুর</a:t>
            </a:r>
            <a:endParaRPr lang="en-GB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/>
          </a:p>
        </p:txBody>
      </p:sp>
      <p:sp>
        <p:nvSpPr>
          <p:cNvPr id="19" name="Rounded Rectangle 18"/>
          <p:cNvSpPr/>
          <p:nvPr/>
        </p:nvSpPr>
        <p:spPr>
          <a:xfrm>
            <a:off x="8277107" y="1528347"/>
            <a:ext cx="2184338" cy="638436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ঢেউ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/>
          </a:p>
        </p:txBody>
      </p:sp>
      <p:sp>
        <p:nvSpPr>
          <p:cNvPr id="20" name="Rounded Rectangle 19"/>
          <p:cNvSpPr/>
          <p:nvPr/>
        </p:nvSpPr>
        <p:spPr>
          <a:xfrm>
            <a:off x="8277107" y="3322566"/>
            <a:ext cx="2184338" cy="638436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/>
          </a:p>
        </p:txBody>
      </p:sp>
      <p:sp>
        <p:nvSpPr>
          <p:cNvPr id="21" name="Rounded Rectangle 20"/>
          <p:cNvSpPr/>
          <p:nvPr/>
        </p:nvSpPr>
        <p:spPr>
          <a:xfrm>
            <a:off x="8277107" y="5091264"/>
            <a:ext cx="2184338" cy="638436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12" y="4567466"/>
            <a:ext cx="2563906" cy="1590105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2835361" y="300416"/>
            <a:ext cx="6712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শব্দের অর্থগুলো জেনে নিই </a:t>
            </a:r>
            <a:endParaRPr lang="en-US" sz="3600" b="1" dirty="0">
              <a:ln w="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10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752040" y="1576801"/>
            <a:ext cx="2184338" cy="638436"/>
          </a:xfrm>
          <a:prstGeom prst="roundRect">
            <a:avLst>
              <a:gd name="adj" fmla="val 29888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</a:t>
            </a:r>
            <a:endParaRPr lang="en-GB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1752040" y="3321504"/>
            <a:ext cx="2184338" cy="638436"/>
          </a:xfrm>
          <a:prstGeom prst="roundRect">
            <a:avLst>
              <a:gd name="adj" fmla="val 29888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বাহার</a:t>
            </a:r>
            <a:endParaRPr lang="en-GB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1752040" y="5088292"/>
            <a:ext cx="2184338" cy="638436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প্রতিধ্বনি</a:t>
            </a:r>
            <a:endParaRPr lang="en-GB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8135787" y="1309135"/>
            <a:ext cx="2466977" cy="1151682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সোনালি </a:t>
            </a:r>
            <a:r>
              <a:rPr lang="bn-IN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endParaRPr lang="en-US" sz="36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বুনো</a:t>
            </a:r>
            <a:r>
              <a:rPr lang="bn-IN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লতা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8277107" y="3322566"/>
            <a:ext cx="2184338" cy="638436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সৌন্দর্য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/>
          </a:p>
        </p:txBody>
      </p:sp>
      <p:sp>
        <p:nvSpPr>
          <p:cNvPr id="12" name="Rounded Rectangle 11"/>
          <p:cNvSpPr/>
          <p:nvPr/>
        </p:nvSpPr>
        <p:spPr>
          <a:xfrm>
            <a:off x="7742689" y="4458913"/>
            <a:ext cx="3661786" cy="1840920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বাতাসের </a:t>
            </a:r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ধাক্কায় ধ্বনির পুনরায় ফিরে আসাকে </a:t>
            </a:r>
            <a:r>
              <a:rPr lang="bn-IN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প্রতিধ্বনি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12" y="1097910"/>
            <a:ext cx="2563906" cy="1590105"/>
          </a:xfrm>
          <a:prstGeom prst="round2DiagRect">
            <a:avLst>
              <a:gd name="adj1" fmla="val 16667"/>
              <a:gd name="adj2" fmla="val 0"/>
            </a:avLst>
          </a:prstGeom>
          <a:ln w="317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12" y="2845669"/>
            <a:ext cx="2563906" cy="1590105"/>
          </a:xfrm>
          <a:prstGeom prst="round2DiagRect">
            <a:avLst>
              <a:gd name="adj1" fmla="val 16667"/>
              <a:gd name="adj2" fmla="val 0"/>
            </a:avLst>
          </a:prstGeom>
          <a:ln w="317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12" y="4612457"/>
            <a:ext cx="2563906" cy="1590105"/>
          </a:xfrm>
          <a:prstGeom prst="round2DiagRect">
            <a:avLst>
              <a:gd name="adj1" fmla="val 16667"/>
              <a:gd name="adj2" fmla="val 0"/>
            </a:avLst>
          </a:prstGeom>
          <a:ln w="3175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3" name="Rectangle 12"/>
          <p:cNvSpPr/>
          <p:nvPr/>
        </p:nvSpPr>
        <p:spPr>
          <a:xfrm>
            <a:off x="2835361" y="300416"/>
            <a:ext cx="6712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শব্দের অর্থগুলো জেনে নিই </a:t>
            </a:r>
            <a:endParaRPr lang="en-US" sz="3600" b="1" dirty="0">
              <a:ln w="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037">
                        <a14:foregroundMark x1="8342" y1="4745" x2="8451" y2="2920"/>
                        <a14:foregroundMark x1="3684" y1="1825" x2="3467" y2="3832"/>
                        <a14:foregroundMark x1="2059" y1="26277" x2="2384" y2="21898"/>
                        <a14:backgroundMark x1="17551" y1="74088" x2="17876" y2="62044"/>
                        <a14:backgroundMark x1="12351" y1="75182" x2="14735" y2="57664"/>
                        <a14:backgroundMark x1="8017" y1="74453" x2="6826" y2="65511"/>
                        <a14:backgroundMark x1="7042" y1="80109" x2="6501" y2="72628"/>
                        <a14:backgroundMark x1="14626" y1="83759" x2="14410" y2="73175"/>
                        <a14:backgroundMark x1="15926" y1="87591" x2="14735" y2="78467"/>
                        <a14:backgroundMark x1="26436" y1="77737" x2="27519" y2="65146"/>
                        <a14:backgroundMark x1="16576" y1="80292" x2="19068" y2="75182"/>
                        <a14:backgroundMark x1="22535" y1="87226" x2="22535" y2="67518"/>
                        <a14:backgroundMark x1="34886" y1="84124" x2="34886" y2="75547"/>
                        <a14:backgroundMark x1="38570" y1="84489" x2="38570" y2="75182"/>
                        <a14:backgroundMark x1="40412" y1="83759" x2="39437" y2="74453"/>
                        <a14:backgroundMark x1="33586" y1="83029" x2="33911" y2="72445"/>
                        <a14:backgroundMark x1="28711" y1="82299" x2="29036" y2="73358"/>
                        <a14:backgroundMark x1="31636" y1="74635" x2="32936" y2="68248"/>
                        <a14:backgroundMark x1="24377" y1="87409" x2="24919" y2="70438"/>
                        <a14:backgroundMark x1="20910" y1="89416" x2="20260" y2="78102"/>
                        <a14:backgroundMark x1="17660" y1="93796" x2="17768" y2="83759"/>
                        <a14:backgroundMark x1="22752" y1="94526" x2="21993" y2="83577"/>
                        <a14:backgroundMark x1="27844" y1="94526" x2="25352" y2="82664"/>
                        <a14:backgroundMark x1="24160" y1="96168" x2="25677" y2="89599"/>
                        <a14:backgroundMark x1="20152" y1="95073" x2="24160" y2="91058"/>
                        <a14:backgroundMark x1="19935" y1="98723" x2="22969" y2="89416"/>
                        <a14:backgroundMark x1="24269" y1="98358" x2="24485" y2="92336"/>
                        <a14:backgroundMark x1="17226" y1="98540" x2="18202" y2="88686"/>
                        <a14:backgroundMark x1="15168" y1="97628" x2="16035" y2="92336"/>
                        <a14:backgroundMark x1="13543" y1="93796" x2="16251" y2="89599"/>
                        <a14:backgroundMark x1="13976" y1="97445" x2="14626" y2="94708"/>
                        <a14:backgroundMark x1="12784" y1="96715" x2="13218" y2="93431"/>
                        <a14:backgroundMark x1="5309" y1="12409" x2="5309" y2="12774"/>
                        <a14:backgroundMark x1="33153" y1="2372" x2="33153" y2="2372"/>
                        <a14:backgroundMark x1="34453" y1="5109" x2="34670" y2="4380"/>
                        <a14:backgroundMark x1="36403" y1="730" x2="36403" y2="730"/>
                        <a14:backgroundMark x1="33478" y1="730" x2="33478" y2="730"/>
                        <a14:backgroundMark x1="17660" y1="730" x2="20043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7704"/>
          <a:stretch/>
        </p:blipFill>
        <p:spPr>
          <a:xfrm>
            <a:off x="169090" y="174171"/>
            <a:ext cx="3698328" cy="65169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31728" y="405810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31" y="4460375"/>
            <a:ext cx="934352" cy="20729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9762" y="1084467"/>
            <a:ext cx="1319337" cy="18147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3004" y="1343712"/>
            <a:ext cx="1374414" cy="167405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636396" y="3679197"/>
            <a:ext cx="9014336" cy="1120728"/>
            <a:chOff x="191827" y="4077117"/>
            <a:chExt cx="11531013" cy="1837526"/>
          </a:xfrm>
        </p:grpSpPr>
        <p:sp>
          <p:nvSpPr>
            <p:cNvPr id="20" name="Chevron 19"/>
            <p:cNvSpPr/>
            <p:nvPr/>
          </p:nvSpPr>
          <p:spPr>
            <a:xfrm>
              <a:off x="191827" y="4077117"/>
              <a:ext cx="2550512" cy="1837526"/>
            </a:xfrm>
            <a:prstGeom prst="chevron">
              <a:avLst>
                <a:gd name="adj" fmla="val 70610"/>
              </a:avLst>
            </a:prstGeom>
            <a:blipFill>
              <a:blip r:embed="rId8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hevron 20"/>
            <p:cNvSpPr/>
            <p:nvPr/>
          </p:nvSpPr>
          <p:spPr>
            <a:xfrm>
              <a:off x="1675612" y="4347002"/>
              <a:ext cx="2550512" cy="1297610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hevron 21"/>
            <p:cNvSpPr/>
            <p:nvPr/>
          </p:nvSpPr>
          <p:spPr>
            <a:xfrm>
              <a:off x="3229268" y="4347002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hevron 22"/>
            <p:cNvSpPr/>
            <p:nvPr/>
          </p:nvSpPr>
          <p:spPr>
            <a:xfrm>
              <a:off x="4779392" y="4341177"/>
              <a:ext cx="2550512" cy="1303435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hevron 23"/>
            <p:cNvSpPr/>
            <p:nvPr/>
          </p:nvSpPr>
          <p:spPr>
            <a:xfrm>
              <a:off x="6284992" y="4356327"/>
              <a:ext cx="2550512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hevron 24"/>
            <p:cNvSpPr/>
            <p:nvPr/>
          </p:nvSpPr>
          <p:spPr>
            <a:xfrm>
              <a:off x="7801345" y="4356327"/>
              <a:ext cx="3921495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681517" y="4496908"/>
              <a:ext cx="10676515" cy="1038092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972542" y="3969087"/>
            <a:ext cx="8495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200" b="1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ঊর্মি, স্রোতস্বিনী, স্বর্ণলতা দিয়ে একটি করে বাক্য রচনা কর। </a:t>
            </a:r>
            <a:endParaRPr lang="en-GB" sz="3200" b="1" dirty="0">
              <a:ln w="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313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22096 0.010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5" y="5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4.07407E-6 L 0.17812 -0.009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1" y="-4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56762" y="3936843"/>
            <a:ext cx="50786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দোয়েল কোয়েল ময়না কোকিল</a:t>
            </a:r>
          </a:p>
          <a:p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 আছে গান</a:t>
            </a:r>
          </a:p>
          <a:p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 গানে পাখির সুরে</a:t>
            </a:r>
          </a:p>
          <a:p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 সবার প্রাণ।</a:t>
            </a:r>
            <a:endParaRPr lang="bn-IN" sz="3200" dirty="0" smtClean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36" y="1105039"/>
            <a:ext cx="2808514" cy="25525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8718" y="1105039"/>
            <a:ext cx="2716384" cy="25525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607" y="1105039"/>
            <a:ext cx="2743200" cy="25525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5686" y="1105039"/>
            <a:ext cx="2802327" cy="25525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0" name="Rectangle 9"/>
          <p:cNvSpPr/>
          <p:nvPr/>
        </p:nvSpPr>
        <p:spPr>
          <a:xfrm>
            <a:off x="2913993" y="283659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643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6297" y="4041347"/>
            <a:ext cx="48867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 নদীর ঊর্মিমালার</a:t>
            </a:r>
          </a:p>
          <a:p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 ভোলানো সুর</a:t>
            </a:r>
          </a:p>
          <a:p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 হচ্ছে স্রোতস্বিনী</a:t>
            </a:r>
          </a:p>
          <a:p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 সমুদ্দুর।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074" y="1117600"/>
            <a:ext cx="3648022" cy="2753803"/>
          </a:xfrm>
          <a:prstGeom prst="roundRect">
            <a:avLst>
              <a:gd name="adj" fmla="val 16667"/>
            </a:avLst>
          </a:prstGeom>
          <a:ln w="1905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553" y="1117600"/>
            <a:ext cx="3648022" cy="2753803"/>
          </a:xfrm>
          <a:prstGeom prst="roundRect">
            <a:avLst>
              <a:gd name="adj" fmla="val 16667"/>
            </a:avLst>
          </a:prstGeom>
          <a:ln w="1905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117600"/>
            <a:ext cx="3648021" cy="2753803"/>
          </a:xfrm>
          <a:prstGeom prst="roundRect">
            <a:avLst>
              <a:gd name="adj" fmla="val 16667"/>
            </a:avLst>
          </a:prstGeom>
          <a:ln w="1905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913993" y="283659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196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97488" y="3908373"/>
            <a:ext cx="46917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ছড়ায় পাহাড় সুরের বাহার</a:t>
            </a:r>
          </a:p>
          <a:p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ঝরনা-প্রকৃতিতে</a:t>
            </a:r>
          </a:p>
          <a:p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বাতাসে তার প্রতিধ্বনি</a:t>
            </a:r>
          </a:p>
          <a:p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গ্রীষ্ম-বর্ষা-শীতে।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287" y="1131640"/>
            <a:ext cx="2839693" cy="2582233"/>
          </a:xfrm>
          <a:prstGeom prst="rect">
            <a:avLst/>
          </a:prstGeom>
          <a:ln w="254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316" y="1131641"/>
            <a:ext cx="2839693" cy="2582232"/>
          </a:xfrm>
          <a:prstGeom prst="rect">
            <a:avLst/>
          </a:prstGeom>
          <a:ln w="254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413" y="1131639"/>
            <a:ext cx="2839693" cy="2582233"/>
          </a:xfrm>
          <a:prstGeom prst="rect">
            <a:avLst/>
          </a:prstGeom>
          <a:ln w="254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0442" y="1131639"/>
            <a:ext cx="2839693" cy="2582233"/>
          </a:xfrm>
          <a:prstGeom prst="rect">
            <a:avLst/>
          </a:prstGeom>
          <a:ln w="254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2913993" y="283659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591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9630" y="4140609"/>
            <a:ext cx="56223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 গানে মুগ্ধ পাতা </a:t>
            </a:r>
          </a:p>
          <a:p>
            <a:pPr lvl="1"/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 স্বর্ণলতা</a:t>
            </a:r>
          </a:p>
          <a:p>
            <a:pPr lvl="1"/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ছন্দ-সুরে ফুলের সাথে </a:t>
            </a:r>
          </a:p>
          <a:p>
            <a:pPr lvl="1"/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প্রজাপতির কথা।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42" y="1056602"/>
            <a:ext cx="4904843" cy="291048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1005" y="1056603"/>
            <a:ext cx="4803999" cy="291048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974" y="1585144"/>
            <a:ext cx="1900311" cy="19003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13993" y="283659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539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35902" y="4013997"/>
            <a:ext cx="49977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 পাখি নই, নইকো পাহাড় </a:t>
            </a:r>
          </a:p>
          <a:p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ঝরনা সাগর নই</a:t>
            </a:r>
          </a:p>
          <a:p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মায়ের মুখের মধুর ভাষায়</a:t>
            </a:r>
          </a:p>
          <a:p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 কথা কই।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37624" y="1139491"/>
            <a:ext cx="3854548" cy="2684605"/>
          </a:xfrm>
          <a:prstGeom prst="rect">
            <a:avLst/>
          </a:prstGeom>
          <a:ln w="158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8117" y="1125422"/>
            <a:ext cx="1674056" cy="26846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10"/>
          <a:stretch/>
        </p:blipFill>
        <p:spPr>
          <a:xfrm>
            <a:off x="8299937" y="1133960"/>
            <a:ext cx="3559128" cy="2690136"/>
          </a:xfrm>
          <a:prstGeom prst="rect">
            <a:avLst/>
          </a:prstGeom>
          <a:ln w="158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8780" y="1139490"/>
            <a:ext cx="3854549" cy="2684606"/>
          </a:xfrm>
          <a:prstGeom prst="rect">
            <a:avLst/>
          </a:prstGeom>
          <a:ln w="158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3" name="Rectangle 12"/>
          <p:cNvSpPr/>
          <p:nvPr/>
        </p:nvSpPr>
        <p:spPr>
          <a:xfrm>
            <a:off x="2913993" y="283659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19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18780" y="4013997"/>
            <a:ext cx="47303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আমার মায়ের ভাষা</a:t>
            </a:r>
          </a:p>
          <a:p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 ছেলের দান</a:t>
            </a:r>
          </a:p>
          <a:p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ভাইয়ের রক্তে লেখা ফেব্রুয়ারির গান।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25" y="1069145"/>
            <a:ext cx="3687903" cy="2757267"/>
          </a:xfrm>
          <a:prstGeom prst="roundRect">
            <a:avLst>
              <a:gd name="adj" fmla="val 16667"/>
            </a:avLst>
          </a:prstGeom>
          <a:ln w="15875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ngle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022" y="1069146"/>
            <a:ext cx="3687903" cy="2757268"/>
          </a:xfrm>
          <a:prstGeom prst="roundRect">
            <a:avLst>
              <a:gd name="adj" fmla="val 16667"/>
            </a:avLst>
          </a:prstGeom>
          <a:ln w="15875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ngle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0587" y="1069146"/>
            <a:ext cx="3687903" cy="2757267"/>
          </a:xfrm>
          <a:prstGeom prst="roundRect">
            <a:avLst>
              <a:gd name="adj" fmla="val 16667"/>
            </a:avLst>
          </a:prstGeom>
          <a:ln w="15875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ngle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913993" y="283659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123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30825" y="1222247"/>
            <a:ext cx="933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smtClean="0">
                <a:ln w="0"/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গ্ধ</a:t>
            </a:r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6544" y="375712"/>
            <a:ext cx="54120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যুক্তবর্ণ গুলো ভেঙে দেখি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8822" y="1993851"/>
            <a:ext cx="8177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</a:t>
            </a:r>
            <a:r>
              <a:rPr lang="bn-IN" sz="4000" dirty="0" smtClean="0">
                <a:ln w="0"/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ষ্ম</a:t>
            </a:r>
            <a:endParaRPr lang="en-GB" sz="4000" dirty="0">
              <a:ln w="0"/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1758" y="2709624"/>
            <a:ext cx="13918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</a:t>
            </a:r>
            <a:r>
              <a:rPr lang="bn-IN" sz="4000" dirty="0" smtClean="0">
                <a:ln w="0"/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দ্দু</a:t>
            </a:r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2667" y="4210253"/>
            <a:ext cx="1650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র্নলতা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309" y="3451901"/>
            <a:ext cx="1708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bn-IN" sz="4000" dirty="0" smtClean="0">
                <a:ln w="0"/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</a:t>
            </a:r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0252" y="5043699"/>
            <a:ext cx="1274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dirty="0" smtClean="0">
                <a:ln w="0"/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endParaRPr lang="en-GB" sz="4000" dirty="0">
              <a:ln w="0"/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2219" y="4210253"/>
            <a:ext cx="770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endParaRPr lang="en-GB" sz="4000" dirty="0">
              <a:ln w="0"/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65584" y="2718782"/>
            <a:ext cx="724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দ্দ</a:t>
            </a:r>
            <a:endParaRPr lang="en-GB" sz="4000" dirty="0">
              <a:ln w="0"/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53864" y="1222247"/>
            <a:ext cx="735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গ্ধ</a:t>
            </a:r>
            <a:endParaRPr lang="en-GB" sz="4000" dirty="0">
              <a:ln w="0"/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53864" y="5043699"/>
            <a:ext cx="735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endParaRPr lang="en-GB" sz="4000" dirty="0">
              <a:ln w="0"/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89434" y="1998197"/>
            <a:ext cx="770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ষ্ম</a:t>
            </a:r>
            <a:endParaRPr lang="en-GB" sz="4000" dirty="0">
              <a:ln w="0"/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89434" y="3451901"/>
            <a:ext cx="765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</a:t>
            </a:r>
            <a:endParaRPr lang="en-GB" sz="4000" dirty="0">
              <a:ln w="0"/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712441" y="3538600"/>
            <a:ext cx="1426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ধ্বং</a:t>
            </a:r>
            <a:r>
              <a:rPr 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 flipH="1">
            <a:off x="9445879" y="4277958"/>
            <a:ext cx="1959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 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972165" y="1140023"/>
            <a:ext cx="8687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দুগ্ধ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860955" y="1951602"/>
            <a:ext cx="1091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উষ্ম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661056" y="2650796"/>
            <a:ext cx="15290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রোদ্দুর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859164" y="5014671"/>
            <a:ext cx="1123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00431" y="1222247"/>
            <a:ext cx="692694" cy="657251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endParaRPr lang="en-GB" sz="4000" dirty="0">
              <a:ln w="0"/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85569" y="1190049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70706" y="1195674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103743" y="1180784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074186" y="2723486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070706" y="1973640"/>
            <a:ext cx="692694" cy="657251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endParaRPr lang="en-GB" sz="4000" dirty="0">
              <a:ln w="0"/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082341" y="1978752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058441" y="1978752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045643" y="1973127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083196" y="2752514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058216" y="2752514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056192" y="2752514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031129" y="3539304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060157" y="3539304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060157" y="3539304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045643" y="3539304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031129" y="4355396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059598" y="4348517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059598" y="4348517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059598" y="4348517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031129" y="5122278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067280" y="5123574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045788" y="5123574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045788" y="5123574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97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22122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55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0.19297 -0.000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54 L 0.28842 -0.0004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4" y="9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255 L 0.38594 -0.0046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97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0.21719 -0.0097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9" y="-48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19297 -0.0004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2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254 L 0.28841 -0.00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4" y="9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254 L 0.38594 -0.0046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97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22018 -0.0057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-30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19297 -0.0004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2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0255 L 0.28841 -0.0004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4" y="9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255 L 0.38594 -0.0046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97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20951 0.003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185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19297 -0.0004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23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254 L 0.28841 -0.0004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4" y="93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255 L 0.38594 -0.0046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97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26302 0.00555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1" y="278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0.19297 -0.0004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23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255 L 0.28841 -0.00046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4" y="93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254 L 0.38594 -0.00463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97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21718 0.00301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9" y="139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19297 -0.0004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2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0255 L 0.28841 -0.00046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4" y="9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255 L 0.38594 -0.00463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97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6" grpId="0"/>
      <p:bldP spid="26" grpId="0"/>
      <p:bldP spid="30" grpId="0"/>
      <p:bldP spid="31" grpId="0"/>
      <p:bldP spid="32" grpId="0"/>
      <p:bldP spid="33" grpId="0"/>
      <p:bldP spid="34" grpId="0"/>
      <p:bldP spid="36" grpId="0"/>
      <p:bldP spid="35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4" grpId="0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46219" y="3659192"/>
            <a:ext cx="4349096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 </a:t>
            </a:r>
            <a:r>
              <a:rPr lang="bn-IN" sz="30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</a:p>
          <a:p>
            <a:pPr algn="ctr"/>
            <a:r>
              <a:rPr lang="en-US" sz="30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বাংলা </a:t>
            </a:r>
          </a:p>
          <a:p>
            <a:pPr algn="ctr"/>
            <a:r>
              <a:rPr lang="en-US" sz="30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</a:t>
            </a:r>
            <a:r>
              <a:rPr lang="bn-IN" sz="30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  <a:endParaRPr lang="en-US" sz="30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 ১৭/০২/২০২১ </a:t>
            </a:r>
            <a:r>
              <a:rPr lang="en-US" sz="3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GB" sz="30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4840927" y="457833"/>
            <a:ext cx="2534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92CEBA-9F31-4111-BD7D-27DB35669FAB}"/>
              </a:ext>
            </a:extLst>
          </p:cNvPr>
          <p:cNvSpPr/>
          <p:nvPr/>
        </p:nvSpPr>
        <p:spPr>
          <a:xfrm>
            <a:off x="499291" y="3467953"/>
            <a:ext cx="53833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জেসমিন আক্তার</a:t>
            </a:r>
            <a:endParaRPr lang="bn-IN" sz="3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 </a:t>
            </a:r>
            <a:r>
              <a:rPr lang="bn-IN" sz="28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800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সহড়াবাড়ীয়া সরকারী প্রাথমিক বিদ্যালয়</a:t>
            </a:r>
            <a:endParaRPr lang="bn-IN" sz="28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গাংনী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মেহেরপুর।</a:t>
            </a:r>
            <a:endParaRPr lang="bn-IN" sz="28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jesminjesmin2020@gmail.com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358" y="1505242"/>
            <a:ext cx="1561304" cy="20245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pSp>
        <p:nvGrpSpPr>
          <p:cNvPr id="20" name="Group 19"/>
          <p:cNvGrpSpPr/>
          <p:nvPr/>
        </p:nvGrpSpPr>
        <p:grpSpPr>
          <a:xfrm>
            <a:off x="2056467" y="1199138"/>
            <a:ext cx="2518731" cy="2434844"/>
            <a:chOff x="2056467" y="1199138"/>
            <a:chExt cx="2518731" cy="2434844"/>
          </a:xfrm>
        </p:grpSpPr>
        <p:grpSp>
          <p:nvGrpSpPr>
            <p:cNvPr id="15" name="Group 14"/>
            <p:cNvGrpSpPr/>
            <p:nvPr/>
          </p:nvGrpSpPr>
          <p:grpSpPr>
            <a:xfrm>
              <a:off x="2056467" y="1199138"/>
              <a:ext cx="2518731" cy="2434844"/>
              <a:chOff x="4702628" y="1974669"/>
              <a:chExt cx="2847702" cy="284770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2628" y="1974669"/>
                <a:ext cx="2847702" cy="2847702"/>
              </a:xfrm>
              <a:prstGeom prst="rect">
                <a:avLst/>
              </a:prstGeom>
              <a:ln w="25400">
                <a:noFill/>
              </a:ln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459759">
                <a:off x="5153436" y="2450716"/>
                <a:ext cx="1930093" cy="1915508"/>
              </a:xfrm>
              <a:prstGeom prst="ellipse">
                <a:avLst/>
              </a:prstGeom>
              <a:ln w="254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1538" b="100000" l="217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602151">
              <a:off x="2855188" y="2683227"/>
              <a:ext cx="384562" cy="538448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612" y="1505242"/>
            <a:ext cx="400577" cy="40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2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761633" y="464234"/>
            <a:ext cx="4683678" cy="598269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08631" y="464234"/>
            <a:ext cx="5161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কবিতাটির মূলভাব জেনে নিই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679" y="1589650"/>
            <a:ext cx="11016615" cy="3742005"/>
          </a:xfrm>
          <a:prstGeom prst="rect">
            <a:avLst/>
          </a:prstGeom>
          <a:solidFill>
            <a:srgbClr val="33CC33"/>
          </a:solidFill>
          <a:ln w="254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274" y="5426242"/>
            <a:ext cx="3284622" cy="95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5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31728" y="414132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57361" y="3676418"/>
            <a:ext cx="9246628" cy="1190901"/>
            <a:chOff x="191827" y="4077117"/>
            <a:chExt cx="11531013" cy="1837526"/>
          </a:xfrm>
        </p:grpSpPr>
        <p:sp>
          <p:nvSpPr>
            <p:cNvPr id="17" name="Chevron 16"/>
            <p:cNvSpPr/>
            <p:nvPr/>
          </p:nvSpPr>
          <p:spPr>
            <a:xfrm>
              <a:off x="191827" y="4077117"/>
              <a:ext cx="2550512" cy="1837526"/>
            </a:xfrm>
            <a:prstGeom prst="chevron">
              <a:avLst>
                <a:gd name="adj" fmla="val 70610"/>
              </a:avLst>
            </a:prstGeom>
            <a:blipFill>
              <a:blip r:embed="rId2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hevron 27"/>
            <p:cNvSpPr/>
            <p:nvPr/>
          </p:nvSpPr>
          <p:spPr>
            <a:xfrm>
              <a:off x="1675612" y="4347002"/>
              <a:ext cx="2550512" cy="1297610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Chevron 28"/>
            <p:cNvSpPr/>
            <p:nvPr/>
          </p:nvSpPr>
          <p:spPr>
            <a:xfrm>
              <a:off x="3229268" y="4347002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Chevron 29"/>
            <p:cNvSpPr/>
            <p:nvPr/>
          </p:nvSpPr>
          <p:spPr>
            <a:xfrm>
              <a:off x="4779391" y="4362594"/>
              <a:ext cx="2550513" cy="1282018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Chevron 30"/>
            <p:cNvSpPr/>
            <p:nvPr/>
          </p:nvSpPr>
          <p:spPr>
            <a:xfrm>
              <a:off x="6284992" y="4356327"/>
              <a:ext cx="2550512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Chevron 31"/>
            <p:cNvSpPr/>
            <p:nvPr/>
          </p:nvSpPr>
          <p:spPr>
            <a:xfrm>
              <a:off x="7801345" y="4356327"/>
              <a:ext cx="3921495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681519" y="4496909"/>
              <a:ext cx="10579339" cy="1038091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30575">
                        <a14:backgroundMark x1="16207" y1="85854" x2="16667" y2="72520"/>
                        <a14:backgroundMark x1="17241" y1="90081" x2="17471" y2="74797"/>
                        <a14:backgroundMark x1="18621" y1="98049" x2="17816" y2="72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68" r="69619"/>
          <a:stretch/>
        </p:blipFill>
        <p:spPr>
          <a:xfrm>
            <a:off x="159659" y="169817"/>
            <a:ext cx="1838799" cy="65067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1576" y1="66129" x2="69951" y2="60081"/>
                        <a14:foregroundMark x1="61576" y1="64516" x2="81281" y2="69758"/>
                        <a14:foregroundMark x1="27094" y1="84274" x2="27094" y2="70968"/>
                        <a14:foregroundMark x1="17734" y1="76210" x2="18719" y2="68548"/>
                        <a14:foregroundMark x1="23645" y1="64919" x2="29557" y2="70565"/>
                        <a14:foregroundMark x1="29557" y1="64516" x2="34483" y2="70968"/>
                        <a14:foregroundMark x1="15764" y1="45565" x2="40887" y2="38306"/>
                        <a14:foregroundMark x1="18719" y1="45968" x2="21182" y2="45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03" y="4910527"/>
            <a:ext cx="1309869" cy="1711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4626" y="1462246"/>
            <a:ext cx="2463431" cy="20597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4384" y="4030042"/>
            <a:ext cx="8060861" cy="492443"/>
          </a:xfrm>
          <a:prstGeom prst="rect">
            <a:avLst/>
          </a:prstGeom>
        </p:spPr>
        <p:txBody>
          <a:bodyPr wrap="none" lIns="91440" tIns="0" rIns="0" bIns="0" anchor="ctr" anchorCtr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 গান কবিতার মূলভাব দলে আলোচনা করে লেখ। </a:t>
            </a:r>
            <a:endParaRPr lang="en-GB" sz="3200" b="1" dirty="0">
              <a:ln w="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29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0247" y="1126036"/>
            <a:ext cx="8242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করি </a:t>
            </a:r>
            <a:endParaRPr lang="en-GB" sz="3200" b="1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2024" y="3736695"/>
            <a:ext cx="6658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গ্রীষ্মকালে ফলের </a:t>
            </a:r>
            <a:r>
              <a:rPr lang="bn-IN" sz="32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-------------</a:t>
            </a:r>
            <a:r>
              <a:rPr lang="bn-IN" sz="3200" b="1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দেখা যায়। </a:t>
            </a:r>
            <a:endParaRPr lang="en-GB" sz="3200" b="1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2024" y="4648115"/>
            <a:ext cx="8378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সাত </a:t>
            </a:r>
            <a:r>
              <a:rPr lang="bn-IN" sz="32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</a:t>
            </a:r>
            <a:r>
              <a:rPr lang="en-US" sz="32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তের নদী পার হওয়া চাট্টিখানি ব্যাপার না।</a:t>
            </a:r>
            <a:endParaRPr lang="en-GB" sz="3200" b="1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2025" y="2945237"/>
            <a:ext cx="7024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বাংলার সৌন্দর্য দেখে আমি </a:t>
            </a:r>
            <a:r>
              <a:rPr lang="bn-IN" sz="32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------------</a:t>
            </a:r>
            <a:r>
              <a:rPr lang="bn-IN" sz="3200" b="1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b="1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41931" y="316946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2024" y="5518878"/>
            <a:ext cx="8134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bn-IN" sz="3200" b="1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রংধনুর </a:t>
            </a:r>
            <a:r>
              <a:rPr lang="bn-IN" sz="32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----------------</a:t>
            </a:r>
            <a:r>
              <a:rPr lang="en-US" sz="32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bn-IN" sz="32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 এ আকাশ রঙিন হয়েছে</a:t>
            </a:r>
            <a:r>
              <a:rPr lang="en-US" sz="3200" b="1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95275" y="1858837"/>
            <a:ext cx="177712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b="1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77633" y="1854806"/>
            <a:ext cx="177712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b="1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513422" y="1857809"/>
            <a:ext cx="177712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b="1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47227" y="1865974"/>
            <a:ext cx="177712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b="1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95002" y="1848625"/>
            <a:ext cx="6078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endParaRPr lang="en-GB" sz="3200" b="1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13022" y="1862836"/>
            <a:ext cx="6078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endParaRPr lang="en-GB" sz="3200" b="1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21805" y="1876802"/>
            <a:ext cx="768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endParaRPr lang="en-GB" sz="3200" b="1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21804" y="1869752"/>
            <a:ext cx="768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endParaRPr lang="en-GB" sz="3200" b="1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63186" y="1865974"/>
            <a:ext cx="1899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 ভোলানো </a:t>
            </a:r>
            <a:endParaRPr lang="en-GB" sz="3200" b="1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63185" y="1865974"/>
            <a:ext cx="1899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 ভোলানো </a:t>
            </a:r>
            <a:endParaRPr lang="en-GB" sz="3200" b="1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32159" y="1892169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বাহার</a:t>
            </a:r>
            <a:endParaRPr lang="en-GB" sz="3200" b="1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19975" y="1880222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বাহার</a:t>
            </a:r>
            <a:endParaRPr lang="en-GB" sz="3200" b="1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623" y="5779530"/>
            <a:ext cx="1484188" cy="944383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75769" y="161193"/>
            <a:ext cx="844534" cy="830112"/>
            <a:chOff x="28136" y="0"/>
            <a:chExt cx="924231" cy="1045173"/>
          </a:xfrm>
        </p:grpSpPr>
        <p:sp>
          <p:nvSpPr>
            <p:cNvPr id="32" name="Oval 31"/>
            <p:cNvSpPr/>
            <p:nvPr/>
          </p:nvSpPr>
          <p:spPr>
            <a:xfrm>
              <a:off x="28136" y="0"/>
              <a:ext cx="688258" cy="688258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26459" y="535863"/>
              <a:ext cx="491612" cy="509310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80537" y="149463"/>
              <a:ext cx="383456" cy="370672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60755" y="163220"/>
              <a:ext cx="491612" cy="509310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80537" y="608638"/>
              <a:ext cx="383456" cy="370672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96530" y="242383"/>
              <a:ext cx="383456" cy="370672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301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-0.21016 0.125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19844 0.245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0948 0.37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20482 0.50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7" y="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8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67306" y="2764755"/>
            <a:ext cx="5422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নদীর অপর নাম কি?</a:t>
            </a:r>
            <a:endParaRPr lang="en-GB" sz="3200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0381" y="4418573"/>
            <a:ext cx="482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ফুলের সাথে কে কথা বলে ?</a:t>
            </a:r>
            <a:endParaRPr lang="en-GB" sz="3200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3841" y="1052903"/>
            <a:ext cx="5416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পাখির গানে সবার প্রাণ কেমন হয়?</a:t>
            </a:r>
            <a:endParaRPr lang="en-GB" sz="3200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5227" y="159189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বিরক্ত  </a:t>
            </a:r>
            <a:endParaRPr lang="en-GB" sz="3200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8789" y="1591891"/>
            <a:ext cx="1988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মুগ্ধ</a:t>
            </a:r>
            <a:endParaRPr lang="en-GB" sz="3200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73156" y="2153167"/>
            <a:ext cx="1931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রাগ </a:t>
            </a:r>
            <a:endParaRPr lang="en-GB" sz="3200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3592" y="4952948"/>
            <a:ext cx="2578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প্রজাপতি</a:t>
            </a:r>
            <a:endParaRPr lang="en-GB" sz="3200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12160" y="2148036"/>
            <a:ext cx="166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খুশি</a:t>
            </a:r>
            <a:endParaRPr lang="en-GB" sz="3200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76844" y="3265549"/>
            <a:ext cx="1986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32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স্রোতস্বিনী</a:t>
            </a:r>
            <a:endParaRPr lang="en-GB" sz="3200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83301" y="3282751"/>
            <a:ext cx="1356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পুকুর</a:t>
            </a:r>
            <a:endParaRPr lang="en-GB" sz="3200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87680" y="3849698"/>
            <a:ext cx="13901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সমুদ্র </a:t>
            </a:r>
            <a:endParaRPr lang="en-GB" sz="3200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5341" y="3856370"/>
            <a:ext cx="1271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খাল </a:t>
            </a:r>
            <a:endParaRPr lang="en-GB" sz="3200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37088" y="4958119"/>
            <a:ext cx="16312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হরিণ</a:t>
            </a:r>
            <a:endParaRPr lang="en-GB" sz="3200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11116" y="5547775"/>
            <a:ext cx="1645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মানুষ</a:t>
            </a:r>
            <a:endParaRPr lang="en-GB" sz="3200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8307" y="5549539"/>
            <a:ext cx="16734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sz="32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GB" sz="3200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Cloud 34"/>
          <p:cNvSpPr/>
          <p:nvPr/>
        </p:nvSpPr>
        <p:spPr>
          <a:xfrm>
            <a:off x="8528852" y="377128"/>
            <a:ext cx="3158933" cy="913789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8153 w 43256"/>
              <a:gd name="connsiteY9" fmla="*/ 33490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8153 w 43256"/>
              <a:gd name="connsiteY9" fmla="*/ 33490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6375 w 43256"/>
              <a:gd name="connsiteY8" fmla="*/ 27770 h 43219"/>
              <a:gd name="connsiteX9" fmla="*/ 38153 w 43256"/>
              <a:gd name="connsiteY9" fmla="*/ 33490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6375 w 43256"/>
              <a:gd name="connsiteY8" fmla="*/ 27770 h 43219"/>
              <a:gd name="connsiteX9" fmla="*/ 38153 w 43256"/>
              <a:gd name="connsiteY9" fmla="*/ 34198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8339 w 43256"/>
              <a:gd name="connsiteY8" fmla="*/ 32019 h 43219"/>
              <a:gd name="connsiteX9" fmla="*/ 38153 w 43256"/>
              <a:gd name="connsiteY9" fmla="*/ 34198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3747" y="26744"/>
                </a:moveTo>
                <a:cubicBezTo>
                  <a:pt x="2863" y="26838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8339" y="32019"/>
                </a:moveTo>
                <a:cubicBezTo>
                  <a:pt x="40343" y="33347"/>
                  <a:pt x="38171" y="31166"/>
                  <a:pt x="38153" y="34198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>
              <a:lumMod val="95000"/>
            </a:schemeClr>
          </a:solidFill>
          <a:ln w="444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818178" y="536142"/>
            <a:ext cx="2563522" cy="584775"/>
          </a:xfrm>
          <a:prstGeom prst="rect">
            <a:avLst/>
          </a:prstGeom>
          <a:ln w="63500">
            <a:noFill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ক্লিক</a:t>
            </a:r>
            <a:endParaRPr lang="en-GB" sz="3200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07" y="1411292"/>
            <a:ext cx="996540" cy="81660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1116" y="3124963"/>
            <a:ext cx="996540" cy="81660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1116" y="4820625"/>
            <a:ext cx="996540" cy="816608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41931" y="316946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623" y="5779530"/>
            <a:ext cx="1484188" cy="94438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75769" y="161193"/>
            <a:ext cx="844534" cy="830112"/>
            <a:chOff x="28136" y="0"/>
            <a:chExt cx="924231" cy="1045173"/>
          </a:xfrm>
        </p:grpSpPr>
        <p:sp>
          <p:nvSpPr>
            <p:cNvPr id="27" name="Oval 26"/>
            <p:cNvSpPr/>
            <p:nvPr/>
          </p:nvSpPr>
          <p:spPr>
            <a:xfrm>
              <a:off x="28136" y="0"/>
              <a:ext cx="688258" cy="688258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26459" y="535863"/>
              <a:ext cx="491612" cy="509310"/>
            </a:xfrm>
            <a:prstGeom prst="ellipse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80537" y="149463"/>
              <a:ext cx="383456" cy="370672"/>
            </a:xfrm>
            <a:prstGeom prst="ellipse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60755" y="163220"/>
              <a:ext cx="491612" cy="509310"/>
            </a:xfrm>
            <a:prstGeom prst="ellipse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80537" y="608638"/>
              <a:ext cx="383456" cy="370672"/>
            </a:xfrm>
            <a:prstGeom prst="ellipse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96530" y="242383"/>
              <a:ext cx="383456" cy="370672"/>
            </a:xfrm>
            <a:prstGeom prst="ellipse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4200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57361" y="1334750"/>
            <a:ext cx="3990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 উত্তর দাও?</a:t>
            </a:r>
            <a:endParaRPr lang="en-GB" sz="3600" b="1" dirty="0">
              <a:ln w="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6709" y="2114577"/>
            <a:ext cx="7848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পাতা আর স্বর্ণলতা কিসে মুগ্ধ হচ্ছে ? </a:t>
            </a:r>
            <a:endParaRPr lang="en-GB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6166" y="2944331"/>
            <a:ext cx="6378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প্রজাপতি ফুলের সাথে কিভাবে কথা বলে?</a:t>
            </a:r>
            <a:endParaRPr lang="en-GB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5901" y="3708226"/>
            <a:ext cx="71031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 কোন ভাষাতে আমাদের মনের কথা বলি? </a:t>
            </a:r>
            <a:endParaRPr lang="en-GB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7404" y="4557969"/>
            <a:ext cx="696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 ছেলের দান হিসেবে আমরা কি পেয়েছি?</a:t>
            </a:r>
            <a:endParaRPr lang="en-GB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41931" y="316946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5094" y1="50840" x2="65094" y2="37395"/>
                        <a14:foregroundMark x1="68868" y1="50840" x2="60849" y2="59244"/>
                        <a14:foregroundMark x1="69340" y1="49580" x2="62736" y2="56723"/>
                        <a14:foregroundMark x1="40566" y1="63866" x2="48585" y2="65126"/>
                        <a14:foregroundMark x1="37736" y1="59244" x2="46226" y2="61765"/>
                        <a14:foregroundMark x1="48585" y1="54202" x2="51415" y2="59244"/>
                        <a14:foregroundMark x1="23585" y1="66387" x2="32547" y2="71429"/>
                        <a14:foregroundMark x1="34906" y1="84874" x2="47642" y2="85714"/>
                        <a14:foregroundMark x1="83962" y1="8824" x2="81604" y2="18908"/>
                        <a14:foregroundMark x1="70755" y1="12605" x2="78774" y2="14706"/>
                        <a14:foregroundMark x1="25472" y1="21429" x2="21226" y2="27311"/>
                        <a14:foregroundMark x1="12736" y1="28151" x2="21226" y2="29832"/>
                        <a14:backgroundMark x1="43396" y1="24790" x2="41981" y2="6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296" y="4793688"/>
            <a:ext cx="1530251" cy="176372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75769" y="161193"/>
            <a:ext cx="844534" cy="830112"/>
            <a:chOff x="28136" y="0"/>
            <a:chExt cx="924231" cy="1045173"/>
          </a:xfrm>
        </p:grpSpPr>
        <p:sp>
          <p:nvSpPr>
            <p:cNvPr id="13" name="Oval 12"/>
            <p:cNvSpPr/>
            <p:nvPr/>
          </p:nvSpPr>
          <p:spPr>
            <a:xfrm>
              <a:off x="28136" y="0"/>
              <a:ext cx="688258" cy="688258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26459" y="535863"/>
              <a:ext cx="491612" cy="509310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80537" y="149463"/>
              <a:ext cx="383456" cy="370672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60755" y="163220"/>
              <a:ext cx="491612" cy="509310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80537" y="608638"/>
              <a:ext cx="383456" cy="370672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96530" y="242383"/>
              <a:ext cx="383456" cy="370672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7027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185399" y="367478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055" y="1478787"/>
            <a:ext cx="2757053" cy="1786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208" l="18667" r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3764" y="5029200"/>
            <a:ext cx="2446664" cy="1593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5769" y="161193"/>
            <a:ext cx="844534" cy="830112"/>
            <a:chOff x="28136" y="0"/>
            <a:chExt cx="924231" cy="1045173"/>
          </a:xfrm>
        </p:grpSpPr>
        <p:sp>
          <p:nvSpPr>
            <p:cNvPr id="10" name="Oval 9"/>
            <p:cNvSpPr/>
            <p:nvPr/>
          </p:nvSpPr>
          <p:spPr>
            <a:xfrm>
              <a:off x="28136" y="0"/>
              <a:ext cx="688258" cy="688258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26459" y="535863"/>
              <a:ext cx="491612" cy="509310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0537" y="149463"/>
              <a:ext cx="383456" cy="370672"/>
            </a:xfrm>
            <a:prstGeom prst="ellipse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60755" y="163220"/>
              <a:ext cx="491612" cy="509310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80537" y="608638"/>
              <a:ext cx="383456" cy="370672"/>
            </a:xfrm>
            <a:prstGeom prst="ellipse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96530" y="242383"/>
              <a:ext cx="383456" cy="370672"/>
            </a:xfrm>
            <a:prstGeom prst="ellipse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32625" y="3899823"/>
            <a:ext cx="9246690" cy="1190901"/>
            <a:chOff x="191827" y="4077117"/>
            <a:chExt cx="11531013" cy="1837526"/>
          </a:xfrm>
        </p:grpSpPr>
        <p:sp>
          <p:nvSpPr>
            <p:cNvPr id="18" name="Chevron 17"/>
            <p:cNvSpPr/>
            <p:nvPr/>
          </p:nvSpPr>
          <p:spPr>
            <a:xfrm>
              <a:off x="191827" y="4077117"/>
              <a:ext cx="2550512" cy="1837526"/>
            </a:xfrm>
            <a:prstGeom prst="chevron">
              <a:avLst>
                <a:gd name="adj" fmla="val 70610"/>
              </a:avLst>
            </a:prstGeom>
            <a:blipFill>
              <a:blip r:embed="rId8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hevron 18"/>
            <p:cNvSpPr/>
            <p:nvPr/>
          </p:nvSpPr>
          <p:spPr>
            <a:xfrm>
              <a:off x="1675612" y="4347002"/>
              <a:ext cx="2550512" cy="1297610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hevron 19"/>
            <p:cNvSpPr/>
            <p:nvPr/>
          </p:nvSpPr>
          <p:spPr>
            <a:xfrm>
              <a:off x="3229268" y="4347002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hevron 20"/>
            <p:cNvSpPr/>
            <p:nvPr/>
          </p:nvSpPr>
          <p:spPr>
            <a:xfrm>
              <a:off x="4779391" y="4362594"/>
              <a:ext cx="2550513" cy="1282018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hevron 21"/>
            <p:cNvSpPr/>
            <p:nvPr/>
          </p:nvSpPr>
          <p:spPr>
            <a:xfrm>
              <a:off x="6284992" y="4356327"/>
              <a:ext cx="2550512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hevron 22"/>
            <p:cNvSpPr/>
            <p:nvPr/>
          </p:nvSpPr>
          <p:spPr>
            <a:xfrm>
              <a:off x="7801345" y="4356327"/>
              <a:ext cx="3921495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681519" y="4496909"/>
              <a:ext cx="10579339" cy="1038091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762080" y="4208451"/>
            <a:ext cx="8055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একুশে ফ্রেব্রুয়া</a:t>
            </a:r>
            <a:r>
              <a:rPr lang="en-US" sz="3600" b="1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3600" b="1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সম্বন্ধে</a:t>
            </a:r>
            <a:r>
              <a:rPr lang="en-US" sz="3600" b="1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একটি অনুচ্ছেদ </a:t>
            </a:r>
            <a:r>
              <a:rPr lang="bn-IN" sz="3600" b="1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 আনবে।</a:t>
            </a:r>
            <a:endParaRPr lang="en-GB" sz="3600" b="1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85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508" y="1663338"/>
            <a:ext cx="6602146" cy="372146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TextBox 5"/>
          <p:cNvSpPr txBox="1"/>
          <p:nvPr/>
        </p:nvSpPr>
        <p:spPr>
          <a:xfrm>
            <a:off x="2180381" y="431557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5769" y="161193"/>
            <a:ext cx="844534" cy="830112"/>
            <a:chOff x="28136" y="0"/>
            <a:chExt cx="924231" cy="1045173"/>
          </a:xfrm>
        </p:grpSpPr>
        <p:sp>
          <p:nvSpPr>
            <p:cNvPr id="5" name="Oval 4"/>
            <p:cNvSpPr/>
            <p:nvPr/>
          </p:nvSpPr>
          <p:spPr>
            <a:xfrm>
              <a:off x="28136" y="0"/>
              <a:ext cx="688258" cy="688258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26459" y="535863"/>
              <a:ext cx="491612" cy="509310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80537" y="149463"/>
              <a:ext cx="383456" cy="370672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60755" y="163220"/>
              <a:ext cx="491612" cy="509310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0537" y="608638"/>
              <a:ext cx="383456" cy="370672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96530" y="242383"/>
              <a:ext cx="383456" cy="370672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016497"/>
            <a:ext cx="1349829" cy="134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80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157" y="1320801"/>
            <a:ext cx="7213600" cy="39769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076837" y="408154"/>
            <a:ext cx="5896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করি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38258" y="408154"/>
            <a:ext cx="4973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কি তাঁদের চিনি?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5070" y="379729"/>
            <a:ext cx="4339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তাঁরা </a:t>
            </a:r>
            <a:r>
              <a:rPr lang="en-US" sz="3600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bn-IN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0508" y="5505975"/>
            <a:ext cx="3788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তাঁরা ভাষা শহিদ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2355" y="5505975"/>
            <a:ext cx="10585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১৯৫২ সালে </a:t>
            </a:r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২১ 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 বাংলা ভাষার দাবীতে জীবন দিয়েছেন।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157" y="1292376"/>
            <a:ext cx="7213600" cy="39769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" name="Rectangle 8"/>
          <p:cNvSpPr/>
          <p:nvPr/>
        </p:nvSpPr>
        <p:spPr>
          <a:xfrm>
            <a:off x="2646801" y="391713"/>
            <a:ext cx="6894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 শহিদদের স্বরণে আমরা কী করি?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3088" y="5505974"/>
            <a:ext cx="11261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২১শে ফেব্রুয়ারি শহিদ মিনারে ফুল দিয়ে জাতীয় শোক দিবস পালন করি।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6171" y="5529943"/>
            <a:ext cx="7987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অনুমান করছো আমরা আজ কী পড়তে যাচ্ছি</a:t>
            </a:r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740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9" grpId="0"/>
      <p:bldP spid="10" grpId="0"/>
      <p:bldP spid="10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154" l="5755" r="96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842" t="12256" r="5501" b="8262"/>
          <a:stretch/>
        </p:blipFill>
        <p:spPr>
          <a:xfrm>
            <a:off x="2544427" y="232828"/>
            <a:ext cx="7232619" cy="59710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00412" y="1095147"/>
            <a:ext cx="4586931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 গান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94650" y="381955"/>
            <a:ext cx="3998456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087" y="2467340"/>
            <a:ext cx="1839042" cy="1450045"/>
          </a:xfrm>
          <a:prstGeom prst="ellipse">
            <a:avLst/>
          </a:prstGeom>
          <a:ln w="47625">
            <a:solidFill>
              <a:srgbClr val="00B050"/>
            </a:solidFill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5859223" y="1708418"/>
            <a:ext cx="367808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লুৎফর রহমান রিটন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0471">
            <a:off x="5241384" y="1095147"/>
            <a:ext cx="1963414" cy="19634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8442" y1="60950" x2="42857" y2="67810"/>
                        <a14:foregroundMark x1="67532" y1="55409" x2="53247" y2="60422"/>
                        <a14:foregroundMark x1="51948" y1="83113" x2="50649" y2="87863"/>
                        <a14:foregroundMark x1="41558" y1="17414" x2="51948" y2="22691"/>
                        <a14:foregroundMark x1="58442" y1="94195" x2="57143" y2="97625"/>
                        <a14:foregroundMark x1="63636" y1="98417" x2="63636" y2="99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87" y="1378857"/>
            <a:ext cx="979700" cy="509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3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9674 -0.03079 " pathEditMode="relative" rAng="0" ptsTypes="AA">
                                      <p:cBhvr>
                                        <p:cTn id="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31" y="-155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1F8E02A4-19AA-491A-8B8E-198490D326B3}"/>
              </a:ext>
            </a:extLst>
          </p:cNvPr>
          <p:cNvSpPr/>
          <p:nvPr/>
        </p:nvSpPr>
        <p:spPr>
          <a:xfrm>
            <a:off x="4873140" y="231468"/>
            <a:ext cx="2327044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895690" y="2225047"/>
            <a:ext cx="8751508" cy="3432069"/>
            <a:chOff x="1895690" y="1767849"/>
            <a:chExt cx="8751508" cy="3432069"/>
          </a:xfrm>
        </p:grpSpPr>
        <p:grpSp>
          <p:nvGrpSpPr>
            <p:cNvPr id="54" name="Group 53"/>
            <p:cNvGrpSpPr/>
            <p:nvPr/>
          </p:nvGrpSpPr>
          <p:grpSpPr>
            <a:xfrm>
              <a:off x="4692894" y="3509417"/>
              <a:ext cx="5947075" cy="866360"/>
              <a:chOff x="4113684" y="2540092"/>
              <a:chExt cx="7049459" cy="1572621"/>
            </a:xfrm>
            <a:solidFill>
              <a:srgbClr val="9900CC"/>
            </a:solidFill>
          </p:grpSpPr>
          <p:sp>
            <p:nvSpPr>
              <p:cNvPr id="90" name="Chevron 89"/>
              <p:cNvSpPr/>
              <p:nvPr/>
            </p:nvSpPr>
            <p:spPr>
              <a:xfrm>
                <a:off x="4113684" y="2540092"/>
                <a:ext cx="2201253" cy="1572621"/>
              </a:xfrm>
              <a:prstGeom prst="chevron">
                <a:avLst>
                  <a:gd name="adj" fmla="val 70610"/>
                </a:avLst>
              </a:prstGeom>
              <a:solidFill>
                <a:srgbClr val="9900CC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1" name="Chevron 90"/>
              <p:cNvSpPr/>
              <p:nvPr/>
            </p:nvSpPr>
            <p:spPr>
              <a:xfrm>
                <a:off x="5419225" y="2636764"/>
                <a:ext cx="2201253" cy="1456367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2" name="Chevron 91"/>
              <p:cNvSpPr/>
              <p:nvPr/>
            </p:nvSpPr>
            <p:spPr>
              <a:xfrm>
                <a:off x="6742485" y="2636765"/>
                <a:ext cx="2201253" cy="1456369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3" name="Chevron 92"/>
              <p:cNvSpPr/>
              <p:nvPr/>
            </p:nvSpPr>
            <p:spPr>
              <a:xfrm>
                <a:off x="8064698" y="2636764"/>
                <a:ext cx="3098445" cy="1456370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55" name="Group 54"/>
            <p:cNvGrpSpPr/>
            <p:nvPr/>
          </p:nvGrpSpPr>
          <p:grpSpPr>
            <a:xfrm>
              <a:off x="3675923" y="2605286"/>
              <a:ext cx="6971275" cy="1028249"/>
              <a:chOff x="2773749" y="2512334"/>
              <a:chExt cx="8263512" cy="1866481"/>
            </a:xfrm>
            <a:solidFill>
              <a:srgbClr val="9900CC"/>
            </a:solidFill>
          </p:grpSpPr>
          <p:sp>
            <p:nvSpPr>
              <p:cNvPr id="85" name="Chevron 84"/>
              <p:cNvSpPr/>
              <p:nvPr/>
            </p:nvSpPr>
            <p:spPr>
              <a:xfrm>
                <a:off x="2773749" y="2636762"/>
                <a:ext cx="2201253" cy="1742046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6" name="Chevron 85"/>
              <p:cNvSpPr/>
              <p:nvPr/>
            </p:nvSpPr>
            <p:spPr>
              <a:xfrm>
                <a:off x="4097009" y="2512334"/>
                <a:ext cx="2201253" cy="1866476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7" name="Chevron 86"/>
              <p:cNvSpPr/>
              <p:nvPr/>
            </p:nvSpPr>
            <p:spPr>
              <a:xfrm>
                <a:off x="5419225" y="2636764"/>
                <a:ext cx="2201253" cy="1742048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8" name="Chevron 87"/>
              <p:cNvSpPr/>
              <p:nvPr/>
            </p:nvSpPr>
            <p:spPr>
              <a:xfrm>
                <a:off x="6742485" y="2636765"/>
                <a:ext cx="2201253" cy="1742049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9" name="Chevron 88"/>
              <p:cNvSpPr/>
              <p:nvPr/>
            </p:nvSpPr>
            <p:spPr>
              <a:xfrm>
                <a:off x="8064702" y="2636768"/>
                <a:ext cx="2972559" cy="1742047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56" name="Chevron 55"/>
            <p:cNvSpPr/>
            <p:nvPr/>
          </p:nvSpPr>
          <p:spPr>
            <a:xfrm>
              <a:off x="4603882" y="1826826"/>
              <a:ext cx="2044954" cy="861896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Chevron 56"/>
            <p:cNvSpPr/>
            <p:nvPr/>
          </p:nvSpPr>
          <p:spPr>
            <a:xfrm>
              <a:off x="3626871" y="1768455"/>
              <a:ext cx="4067073" cy="1069627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Chevron 57"/>
            <p:cNvSpPr/>
            <p:nvPr/>
          </p:nvSpPr>
          <p:spPr>
            <a:xfrm>
              <a:off x="6822073" y="1767849"/>
              <a:ext cx="2058542" cy="959701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Chevron 58"/>
            <p:cNvSpPr/>
            <p:nvPr/>
          </p:nvSpPr>
          <p:spPr>
            <a:xfrm>
              <a:off x="8139041" y="1767850"/>
              <a:ext cx="2500927" cy="959700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Freeform 59"/>
            <p:cNvSpPr/>
            <p:nvPr/>
          </p:nvSpPr>
          <p:spPr>
            <a:xfrm>
              <a:off x="2215701" y="3515878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216583" y="2666765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j</a:t>
              </a:r>
              <a:endParaRPr lang="en-US" sz="3600" kern="1200" dirty="0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215701" y="1823610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1903023" y="1822913"/>
              <a:ext cx="809393" cy="7624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Oval 63"/>
            <p:cNvSpPr/>
            <p:nvPr/>
          </p:nvSpPr>
          <p:spPr>
            <a:xfrm>
              <a:off x="1930731" y="2666763"/>
              <a:ext cx="809393" cy="7624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Oval 64"/>
            <p:cNvSpPr/>
            <p:nvPr/>
          </p:nvSpPr>
          <p:spPr>
            <a:xfrm>
              <a:off x="1935718" y="3517488"/>
              <a:ext cx="809393" cy="7624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Donut 65"/>
            <p:cNvSpPr/>
            <p:nvPr/>
          </p:nvSpPr>
          <p:spPr>
            <a:xfrm>
              <a:off x="1895690" y="1826827"/>
              <a:ext cx="812173" cy="758840"/>
            </a:xfrm>
            <a:prstGeom prst="donut">
              <a:avLst>
                <a:gd name="adj" fmla="val 6366"/>
              </a:avLst>
            </a:prstGeom>
            <a:solidFill>
              <a:srgbClr val="F9318A"/>
            </a:solidFill>
            <a:ln>
              <a:noFill/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" name="Donut 66"/>
            <p:cNvSpPr/>
            <p:nvPr/>
          </p:nvSpPr>
          <p:spPr>
            <a:xfrm>
              <a:off x="1930731" y="2679598"/>
              <a:ext cx="812173" cy="758840"/>
            </a:xfrm>
            <a:prstGeom prst="donut">
              <a:avLst>
                <a:gd name="adj" fmla="val 6366"/>
              </a:avLst>
            </a:prstGeom>
            <a:solidFill>
              <a:srgbClr val="F9318A"/>
            </a:solidFill>
            <a:ln>
              <a:noFill/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Donut 67"/>
            <p:cNvSpPr/>
            <p:nvPr/>
          </p:nvSpPr>
          <p:spPr>
            <a:xfrm>
              <a:off x="1930731" y="3521144"/>
              <a:ext cx="812173" cy="758840"/>
            </a:xfrm>
            <a:prstGeom prst="donut">
              <a:avLst>
                <a:gd name="adj" fmla="val 6366"/>
              </a:avLst>
            </a:prstGeom>
            <a:solidFill>
              <a:srgbClr val="F9318A"/>
            </a:solidFill>
            <a:ln>
              <a:noFill/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698814" y="1936818"/>
              <a:ext cx="67848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১.১.২ কবি 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 উল্লেখ করতে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পারবে;</a:t>
              </a:r>
              <a:endPara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740124" y="2764128"/>
              <a:ext cx="73136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১.৪.২ কবিতাটি প্রমিত উচ্চারণে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আবৃত্তি করতে পারবে;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1" name="Chevron 70"/>
            <p:cNvSpPr/>
            <p:nvPr/>
          </p:nvSpPr>
          <p:spPr>
            <a:xfrm>
              <a:off x="3502386" y="4273224"/>
              <a:ext cx="3403983" cy="923412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Chevron 71"/>
            <p:cNvSpPr/>
            <p:nvPr/>
          </p:nvSpPr>
          <p:spPr>
            <a:xfrm>
              <a:off x="5925639" y="4397601"/>
              <a:ext cx="1857024" cy="802316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Chevron 72"/>
            <p:cNvSpPr/>
            <p:nvPr/>
          </p:nvSpPr>
          <p:spPr>
            <a:xfrm>
              <a:off x="7041970" y="4397601"/>
              <a:ext cx="1857024" cy="802317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Chevron 73"/>
            <p:cNvSpPr/>
            <p:nvPr/>
          </p:nvSpPr>
          <p:spPr>
            <a:xfrm>
              <a:off x="8157418" y="4397601"/>
              <a:ext cx="2489780" cy="802317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Freeform 74"/>
            <p:cNvSpPr/>
            <p:nvPr/>
          </p:nvSpPr>
          <p:spPr>
            <a:xfrm>
              <a:off x="2234520" y="4350805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1954537" y="4352414"/>
              <a:ext cx="809393" cy="7624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7" name="Rectangle 76"/>
            <p:cNvSpPr/>
            <p:nvPr/>
          </p:nvSpPr>
          <p:spPr>
            <a:xfrm>
              <a:off x="2697920" y="4442977"/>
              <a:ext cx="73136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২.৩.২ পাঠ্যবইয়ের কবিতার মূলভাব লিখতে পারবে।</a:t>
              </a:r>
              <a:endPara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718687" y="3602636"/>
              <a:ext cx="75924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১.৫.১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নতুন 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শব্দগুলোর অর্থসহ বাক্য গঠন করতে পারবে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2038607" y="1953360"/>
              <a:ext cx="508280" cy="499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1" name="Donut 80"/>
            <p:cNvSpPr/>
            <p:nvPr/>
          </p:nvSpPr>
          <p:spPr>
            <a:xfrm>
              <a:off x="1949616" y="4356933"/>
              <a:ext cx="812173" cy="758840"/>
            </a:xfrm>
            <a:prstGeom prst="donut">
              <a:avLst>
                <a:gd name="adj" fmla="val 6366"/>
              </a:avLst>
            </a:prstGeom>
            <a:solidFill>
              <a:srgbClr val="F9318A"/>
            </a:solidFill>
            <a:ln>
              <a:noFill/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077362" y="2809470"/>
              <a:ext cx="508280" cy="499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3" name="Oval 82"/>
            <p:cNvSpPr/>
            <p:nvPr/>
          </p:nvSpPr>
          <p:spPr>
            <a:xfrm>
              <a:off x="2077362" y="3650210"/>
              <a:ext cx="508280" cy="499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4" name="Oval 83"/>
            <p:cNvSpPr/>
            <p:nvPr/>
          </p:nvSpPr>
          <p:spPr>
            <a:xfrm>
              <a:off x="2106243" y="4482697"/>
              <a:ext cx="508280" cy="499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94" name="TextBox 93"/>
          <p:cNvSpPr txBox="1"/>
          <p:nvPr/>
        </p:nvSpPr>
        <p:spPr>
          <a:xfrm>
            <a:off x="2023807" y="1397844"/>
            <a:ext cx="4892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59" y="174811"/>
            <a:ext cx="2568388" cy="625288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05364" y="174810"/>
            <a:ext cx="2702854" cy="625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27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63322" y="1561784"/>
            <a:ext cx="3803373" cy="2532185"/>
            <a:chOff x="7535187" y="942535"/>
            <a:chExt cx="3803373" cy="2532185"/>
          </a:xfrm>
        </p:grpSpPr>
        <p:sp>
          <p:nvSpPr>
            <p:cNvPr id="3" name="Flowchart: Alternate Process 2"/>
            <p:cNvSpPr/>
            <p:nvPr/>
          </p:nvSpPr>
          <p:spPr>
            <a:xfrm>
              <a:off x="7535187" y="942535"/>
              <a:ext cx="3803373" cy="2532185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44450" cap="sq" cmpd="thickThin">
              <a:gradFill flip="none" rotWithShape="1">
                <a:gsLst>
                  <a:gs pos="14000">
                    <a:schemeClr val="accent6">
                      <a:lumMod val="89000"/>
                    </a:schemeClr>
                  </a:gs>
                  <a:gs pos="56000">
                    <a:srgbClr val="CC00FF"/>
                  </a:gs>
                  <a:gs pos="84000">
                    <a:schemeClr val="accent6">
                      <a:lumMod val="70000"/>
                    </a:schemeClr>
                  </a:gs>
                </a:gsLst>
                <a:lin ang="2700000" scaled="1"/>
                <a:tileRect/>
              </a:gradFill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535187" y="1101982"/>
              <a:ext cx="3785957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IN" sz="2800" b="1" dirty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লুৎফর রহমান রিটন ১৯৬১ </a:t>
              </a:r>
              <a:endParaRPr lang="en-US" sz="2800" b="1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b="1" dirty="0" smtClean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সালের ১লা</a:t>
              </a:r>
              <a:r>
                <a:rPr lang="en-US" sz="2800" b="1" dirty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b="1" dirty="0" smtClean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এপ্রিল ঢাকায়</a:t>
              </a:r>
              <a:endParaRPr lang="en-US" sz="2800" b="1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b="1" dirty="0" smtClean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b="1" dirty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জন্মগ্রহণ </a:t>
              </a:r>
              <a:r>
                <a:rPr lang="bn-IN" sz="2800" b="1" dirty="0" smtClean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করেন।</a:t>
              </a:r>
              <a:r>
                <a:rPr lang="en-US" sz="2800" b="1" dirty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smtClean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তাঁর </a:t>
              </a:r>
              <a:r>
                <a:rPr lang="bn-IN" sz="2800" b="1" dirty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পিতার </a:t>
              </a:r>
              <a:endParaRPr lang="en-US" sz="2800" b="1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b="1" dirty="0" smtClean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নাম </a:t>
              </a:r>
              <a:r>
                <a:rPr lang="bn-IN" sz="2800" b="1" dirty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তোফাজ্জেল </a:t>
              </a:r>
              <a:r>
                <a:rPr lang="bn-IN" sz="2800" b="1" dirty="0" smtClean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2800" b="1" dirty="0" smtClean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</a:p>
            <a:p>
              <a:pPr algn="ctr"/>
              <a:r>
                <a:rPr lang="bn-IN" sz="2800" b="1" dirty="0" smtClean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মাতার </a:t>
              </a:r>
              <a:r>
                <a:rPr lang="bn-IN" sz="2800" b="1" dirty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নাম আফিয়া আখতার</a:t>
              </a:r>
              <a:r>
                <a:rPr lang="en-US" sz="2800" b="1" dirty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2800" b="1" dirty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3" b="100000" l="0" r="95292">
                        <a14:foregroundMark x1="21281" y1="21469" x2="24859" y2="32203"/>
                        <a14:foregroundMark x1="22034" y1="17326" x2="19021" y2="24670"/>
                        <a14:foregroundMark x1="27119" y1="12806" x2="20716" y2="16384"/>
                        <a14:foregroundMark x1="36535" y1="11111" x2="42750" y2="18456"/>
                        <a14:foregroundMark x1="29567" y1="9416" x2="39925" y2="17514"/>
                        <a14:foregroundMark x1="61959" y1="98682" x2="59887" y2="90960"/>
                        <a14:foregroundMark x1="51036" y1="55932" x2="58004" y2="65160"/>
                        <a14:foregroundMark x1="15066" y1="31450" x2="23164" y2="38418"/>
                        <a14:foregroundMark x1="18832" y1="47269" x2="22034" y2="50847"/>
                        <a14:foregroundMark x1="48211" y1="34463" x2="46516" y2="40866"/>
                        <a14:foregroundMark x1="58757" y1="57062" x2="60452" y2="57815"/>
                        <a14:foregroundMark x1="60452" y1="58380" x2="62335" y2="60452"/>
                        <a14:backgroundMark x1="87194" y1="73635" x2="83051" y2="49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18" y="1039233"/>
            <a:ext cx="3532134" cy="3574971"/>
          </a:xfrm>
          <a:prstGeom prst="round2DiagRect">
            <a:avLst>
              <a:gd name="adj1" fmla="val 23345"/>
              <a:gd name="adj2" fmla="val 0"/>
            </a:avLst>
          </a:prstGeom>
          <a:ln w="25400" cap="sq">
            <a:solidFill>
              <a:srgbClr val="CC00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047" y="821005"/>
            <a:ext cx="709799" cy="448713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554613" y="1980158"/>
            <a:ext cx="3803373" cy="1803010"/>
            <a:chOff x="-330998" y="0"/>
            <a:chExt cx="3803373" cy="1803010"/>
          </a:xfrm>
        </p:grpSpPr>
        <p:sp>
          <p:nvSpPr>
            <p:cNvPr id="10" name="Flowchart: Alternate Process 9"/>
            <p:cNvSpPr/>
            <p:nvPr/>
          </p:nvSpPr>
          <p:spPr>
            <a:xfrm>
              <a:off x="-330998" y="0"/>
              <a:ext cx="3803373" cy="1803010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44450" cap="sq" cmpd="thickThin">
              <a:gradFill flip="none" rotWithShape="1">
                <a:gsLst>
                  <a:gs pos="14000">
                    <a:schemeClr val="accent6">
                      <a:lumMod val="89000"/>
                    </a:schemeClr>
                  </a:gs>
                  <a:gs pos="56000">
                    <a:srgbClr val="CC00FF"/>
                  </a:gs>
                  <a:gs pos="84000">
                    <a:schemeClr val="accent6">
                      <a:lumMod val="70000"/>
                    </a:schemeClr>
                  </a:gs>
                </a:gsLst>
                <a:lin ang="2700000" scaled="1"/>
                <a:tileRect/>
              </a:gradFill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330998" y="209670"/>
              <a:ext cx="372131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2800" b="1" dirty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বিচিত্র বিষয়ে ছড়া ও কবিতা </a:t>
              </a:r>
              <a:endParaRPr lang="en-US" sz="2800" b="1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b="1" dirty="0" smtClean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রচনা </a:t>
              </a:r>
              <a:r>
                <a:rPr lang="bn-IN" sz="2800" b="1" dirty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 তরুণ বয়সেই তিনি </a:t>
              </a:r>
              <a:endParaRPr lang="en-US" sz="2800" b="1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b="1" dirty="0" smtClean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পাঠকের </a:t>
              </a:r>
              <a:r>
                <a:rPr lang="bn-IN" sz="2800" b="1" dirty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দৃষ্টি আকর্ষণ করেছেন। </a:t>
              </a:r>
              <a:endParaRPr lang="en-US" sz="2800" b="1" dirty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591290" y="1819552"/>
            <a:ext cx="3803374" cy="2124221"/>
            <a:chOff x="805834" y="2455599"/>
            <a:chExt cx="3803374" cy="2124221"/>
          </a:xfrm>
        </p:grpSpPr>
        <p:sp>
          <p:nvSpPr>
            <p:cNvPr id="13" name="Flowchart: Alternate Process 12"/>
            <p:cNvSpPr/>
            <p:nvPr/>
          </p:nvSpPr>
          <p:spPr>
            <a:xfrm>
              <a:off x="805835" y="2455599"/>
              <a:ext cx="3803373" cy="2124221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44450" cap="sq" cmpd="thickThin">
              <a:gradFill flip="none" rotWithShape="1">
                <a:gsLst>
                  <a:gs pos="14000">
                    <a:schemeClr val="accent6">
                      <a:lumMod val="89000"/>
                    </a:schemeClr>
                  </a:gs>
                  <a:gs pos="56000">
                    <a:srgbClr val="CC00FF"/>
                  </a:gs>
                  <a:gs pos="84000">
                    <a:schemeClr val="accent6">
                      <a:lumMod val="70000"/>
                    </a:schemeClr>
                  </a:gs>
                </a:gsLst>
                <a:lin ang="2700000" scaled="1"/>
                <a:tileRect/>
              </a:gradFill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05834" y="2644938"/>
              <a:ext cx="3803373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2800" b="1" dirty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ছড়া ছাড়াও তিনি গল্প </a:t>
              </a:r>
              <a:r>
                <a:rPr lang="bn-IN" sz="2800" b="1" dirty="0" smtClean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উপন্যাস</a:t>
              </a:r>
              <a:endParaRPr lang="en-US" sz="2800" b="1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b="1" dirty="0" smtClean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লেখেন</a:t>
              </a:r>
              <a:r>
                <a:rPr lang="bn-IN" sz="2800" b="1" dirty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এরই স্বীকৃতিস্বরূপ </a:t>
              </a:r>
              <a:endParaRPr lang="en-US" sz="2800" b="1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b="1" dirty="0" smtClean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২০০৭ সালে বাংলা একাডেমি সাহিত্য পুরষ্কার পান। </a:t>
              </a:r>
              <a:endParaRPr lang="en-US" sz="2800" dirty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72030" y="2222470"/>
            <a:ext cx="3803373" cy="1424069"/>
            <a:chOff x="3390313" y="5082844"/>
            <a:chExt cx="3803373" cy="1424069"/>
          </a:xfrm>
        </p:grpSpPr>
        <p:sp>
          <p:nvSpPr>
            <p:cNvPr id="16" name="Flowchart: Alternate Process 15"/>
            <p:cNvSpPr/>
            <p:nvPr/>
          </p:nvSpPr>
          <p:spPr>
            <a:xfrm>
              <a:off x="3390313" y="5082844"/>
              <a:ext cx="3803373" cy="1424069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44450" cap="sq" cmpd="thickThin">
              <a:gradFill flip="none" rotWithShape="1">
                <a:gsLst>
                  <a:gs pos="14000">
                    <a:schemeClr val="accent6">
                      <a:lumMod val="89000"/>
                    </a:schemeClr>
                  </a:gs>
                  <a:gs pos="56000">
                    <a:srgbClr val="CC00FF"/>
                  </a:gs>
                  <a:gs pos="84000">
                    <a:schemeClr val="accent6">
                      <a:lumMod val="70000"/>
                    </a:schemeClr>
                  </a:gs>
                </a:gsLst>
                <a:lin ang="2700000" scaled="1"/>
                <a:tileRect/>
              </a:gradFill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90313" y="5232409"/>
              <a:ext cx="380337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800" b="1" dirty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টেলিভিশনের উপস্থাপক হিসেবেও </a:t>
              </a:r>
              <a:endParaRPr lang="en-US" sz="2800" b="1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b="1" dirty="0" smtClean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তিনি </a:t>
              </a:r>
              <a:r>
                <a:rPr lang="bn-IN" sz="2800" b="1" dirty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খ্যাতিমান। </a:t>
              </a:r>
              <a:endParaRPr lang="en-US" sz="2800" dirty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599999" y="1306591"/>
            <a:ext cx="3803373" cy="2554417"/>
            <a:chOff x="7535187" y="4125111"/>
            <a:chExt cx="3803373" cy="2554417"/>
          </a:xfrm>
        </p:grpSpPr>
        <p:sp>
          <p:nvSpPr>
            <p:cNvPr id="19" name="Flowchart: Alternate Process 18"/>
            <p:cNvSpPr/>
            <p:nvPr/>
          </p:nvSpPr>
          <p:spPr>
            <a:xfrm>
              <a:off x="7535187" y="4125111"/>
              <a:ext cx="3803373" cy="2554417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44450" cap="sq" cmpd="thickThin">
              <a:gradFill flip="none" rotWithShape="1">
                <a:gsLst>
                  <a:gs pos="14000">
                    <a:schemeClr val="accent6">
                      <a:lumMod val="89000"/>
                    </a:schemeClr>
                  </a:gs>
                  <a:gs pos="56000">
                    <a:srgbClr val="CC00FF"/>
                  </a:gs>
                  <a:gs pos="84000">
                    <a:schemeClr val="accent6">
                      <a:lumMod val="70000"/>
                    </a:schemeClr>
                  </a:gs>
                </a:gsLst>
                <a:lin ang="2700000" scaled="1"/>
                <a:tileRect/>
              </a:gradFill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19999" y="4251080"/>
              <a:ext cx="3718561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800" b="1" dirty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 উল্লেখযোগ্য শিশুতোষ গ্রন্থঃ </a:t>
              </a:r>
              <a:endParaRPr lang="en-US" sz="2800" b="1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b="1" dirty="0" smtClean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‘</a:t>
              </a:r>
              <a:r>
                <a:rPr lang="bn-IN" sz="2800" b="1" dirty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ধুত্তুরি’, ‘ঢাকা আমার ঢাকা</a:t>
              </a:r>
              <a:r>
                <a:rPr lang="bn-IN" sz="2800" b="1" dirty="0" smtClean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’,</a:t>
              </a:r>
              <a:endParaRPr lang="en-US" sz="2800" b="1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b="1" dirty="0" smtClean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‘</a:t>
              </a:r>
              <a:r>
                <a:rPr lang="bn-IN" sz="2800" b="1" dirty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ছড়া ও ছবিতে মুক্তিযুদ্ধ’, </a:t>
              </a:r>
              <a:endParaRPr lang="en-US" sz="2800" b="1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b="1" dirty="0" smtClean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‘</a:t>
              </a:r>
              <a:r>
                <a:rPr lang="bn-IN" sz="2800" b="1" dirty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ভূতের বিয়ের নিমন্ত্রণে’, ‘বাচ্চা </a:t>
              </a:r>
              <a:endParaRPr lang="en-US" sz="2800" b="1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b="1" dirty="0" smtClean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হাতির </a:t>
              </a:r>
              <a:r>
                <a:rPr lang="bn-IN" sz="2800" b="1" dirty="0"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কাণ্ডকারখানা’ ইত্যাদি ।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897" y="4217698"/>
            <a:ext cx="1491657" cy="20660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1463" y="4222752"/>
            <a:ext cx="1491658" cy="20660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873" y="4217698"/>
            <a:ext cx="1531393" cy="20831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719" y="4217698"/>
            <a:ext cx="1550261" cy="20831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6581" y="4237745"/>
            <a:ext cx="1529110" cy="20631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6" name="Rectangle 25"/>
          <p:cNvSpPr/>
          <p:nvPr/>
        </p:nvSpPr>
        <p:spPr>
          <a:xfrm>
            <a:off x="7200871" y="577288"/>
            <a:ext cx="4221352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41951" y="4746878"/>
            <a:ext cx="422135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লুৎফর রহমান রিটন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64" b="100000" l="9328" r="89552">
                        <a14:foregroundMark x1="38433" y1="31383" x2="41791" y2="34574"/>
                        <a14:foregroundMark x1="55597" y1="26596" x2="53358" y2="36170"/>
                        <a14:foregroundMark x1="66791" y1="45213" x2="52985" y2="46277"/>
                        <a14:foregroundMark x1="59701" y1="62766" x2="62313" y2="69149"/>
                        <a14:foregroundMark x1="47388" y1="67553" x2="43657" y2="79787"/>
                        <a14:foregroundMark x1="36940" y1="56915" x2="33582" y2="56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773" y="5368846"/>
            <a:ext cx="1311742" cy="92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71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718495" y="441593"/>
            <a:ext cx="2755010" cy="66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938729" y="3727937"/>
            <a:ext cx="9034071" cy="1065973"/>
            <a:chOff x="198625" y="4096697"/>
            <a:chExt cx="10920159" cy="1746555"/>
          </a:xfrm>
        </p:grpSpPr>
        <p:sp>
          <p:nvSpPr>
            <p:cNvPr id="36" name="Chevron 35"/>
            <p:cNvSpPr/>
            <p:nvPr/>
          </p:nvSpPr>
          <p:spPr>
            <a:xfrm>
              <a:off x="198625" y="4096697"/>
              <a:ext cx="2578097" cy="1746555"/>
            </a:xfrm>
            <a:prstGeom prst="chevron">
              <a:avLst>
                <a:gd name="adj" fmla="val 70610"/>
              </a:avLst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Chevron 36"/>
            <p:cNvSpPr/>
            <p:nvPr/>
          </p:nvSpPr>
          <p:spPr>
            <a:xfrm>
              <a:off x="1533653" y="4368834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Chevron 37"/>
            <p:cNvSpPr/>
            <p:nvPr/>
          </p:nvSpPr>
          <p:spPr>
            <a:xfrm>
              <a:off x="2778861" y="4368834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Chevron 38"/>
            <p:cNvSpPr/>
            <p:nvPr/>
          </p:nvSpPr>
          <p:spPr>
            <a:xfrm>
              <a:off x="3940524" y="4363011"/>
              <a:ext cx="2550512" cy="1290926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Chevron 39"/>
            <p:cNvSpPr/>
            <p:nvPr/>
          </p:nvSpPr>
          <p:spPr>
            <a:xfrm>
              <a:off x="5143810" y="4356326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Chevron 40"/>
            <p:cNvSpPr/>
            <p:nvPr/>
          </p:nvSpPr>
          <p:spPr>
            <a:xfrm>
              <a:off x="6415309" y="4356326"/>
              <a:ext cx="4703475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Freeform 41"/>
            <p:cNvSpPr/>
            <p:nvPr/>
          </p:nvSpPr>
          <p:spPr>
            <a:xfrm>
              <a:off x="681518" y="4496908"/>
              <a:ext cx="9891172" cy="1038092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304314" y="3978379"/>
            <a:ext cx="9301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200" b="1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খ্যাতিমান কবি লুৎফর রহমান রিটন এর জন্ম পরিচয় লেখ।</a:t>
            </a:r>
            <a:endParaRPr lang="en-GB" sz="3200" b="1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156" r="9647" b="6992"/>
          <a:stretch/>
        </p:blipFill>
        <p:spPr>
          <a:xfrm>
            <a:off x="4551713" y="1152326"/>
            <a:ext cx="2743962" cy="22733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902" y1="23351" x2="26994" y2="51693"/>
                        <a14:foregroundMark x1="17791" y1="13725" x2="17791" y2="33512"/>
                        <a14:foregroundMark x1="28834" y1="10517" x2="38650" y2="27451"/>
                        <a14:foregroundMark x1="65644" y1="4278" x2="50920" y2="23351"/>
                        <a14:foregroundMark x1="14724" y1="5169" x2="30061" y2="24777"/>
                        <a14:foregroundMark x1="86503" y1="7843" x2="73006" y2="18004"/>
                        <a14:foregroundMark x1="44172" y1="83957" x2="44172" y2="84848"/>
                        <a14:foregroundMark x1="73620" y1="88235" x2="73620" y2="88235"/>
                        <a14:foregroundMark x1="57669" y1="76649" x2="60736" y2="78075"/>
                        <a14:foregroundMark x1="50920" y1="63815" x2="50920" y2="67914"/>
                        <a14:foregroundMark x1="63804" y1="80749" x2="65031" y2="82353"/>
                        <a14:foregroundMark x1="69939" y1="84135" x2="69939" y2="84135"/>
                        <a14:backgroundMark x1="90798" y1="18895" x2="98773" y2="25490"/>
                        <a14:backgroundMark x1="90798" y1="14795" x2="87730" y2="31373"/>
                        <a14:backgroundMark x1="74847" y1="24955" x2="74847" y2="36364"/>
                        <a14:backgroundMark x1="84663" y1="61319" x2="87730" y2="67023"/>
                        <a14:backgroundMark x1="90798" y1="51159" x2="89571" y2="57398"/>
                        <a14:backgroundMark x1="73006" y1="49198" x2="73006" y2="57219"/>
                        <a14:backgroundMark x1="69939" y1="59002" x2="73620" y2="66667"/>
                        <a14:backgroundMark x1="58896" y1="62389" x2="65644" y2="70588"/>
                        <a14:backgroundMark x1="76074" y1="75936" x2="84049" y2="82709"/>
                        <a14:backgroundMark x1="89571" y1="85383" x2="93865" y2="90909"/>
                        <a14:backgroundMark x1="93865" y1="10517" x2="93865" y2="17647"/>
                        <a14:backgroundMark x1="76687" y1="15686" x2="71779" y2="19608"/>
                        <a14:backgroundMark x1="77914" y1="15330" x2="77914" y2="16578"/>
                        <a14:backgroundMark x1="86503" y1="9804" x2="82822" y2="12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9" y="164650"/>
            <a:ext cx="1271813" cy="64248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902" y1="23351" x2="26994" y2="51693"/>
                        <a14:foregroundMark x1="17791" y1="13725" x2="17791" y2="33512"/>
                        <a14:foregroundMark x1="28834" y1="10517" x2="38650" y2="27451"/>
                        <a14:foregroundMark x1="65644" y1="4278" x2="50920" y2="23351"/>
                        <a14:foregroundMark x1="14724" y1="5169" x2="30061" y2="24777"/>
                        <a14:foregroundMark x1="86503" y1="7843" x2="73006" y2="18004"/>
                        <a14:foregroundMark x1="44172" y1="83957" x2="44172" y2="84848"/>
                        <a14:foregroundMark x1="73620" y1="88235" x2="73620" y2="88235"/>
                        <a14:foregroundMark x1="57669" y1="76649" x2="60736" y2="78075"/>
                        <a14:foregroundMark x1="50920" y1="63815" x2="50920" y2="67914"/>
                        <a14:foregroundMark x1="63804" y1="80749" x2="65031" y2="82353"/>
                        <a14:foregroundMark x1="69939" y1="84135" x2="69939" y2="84135"/>
                        <a14:backgroundMark x1="90798" y1="18895" x2="98773" y2="25490"/>
                        <a14:backgroundMark x1="90798" y1="14795" x2="87730" y2="31373"/>
                        <a14:backgroundMark x1="74847" y1="24955" x2="74847" y2="36364"/>
                        <a14:backgroundMark x1="84663" y1="61319" x2="87730" y2="67023"/>
                        <a14:backgroundMark x1="90798" y1="51159" x2="89571" y2="57398"/>
                        <a14:backgroundMark x1="73006" y1="49198" x2="73006" y2="57219"/>
                        <a14:backgroundMark x1="69939" y1="59002" x2="73620" y2="66667"/>
                        <a14:backgroundMark x1="58896" y1="62389" x2="65644" y2="70588"/>
                        <a14:backgroundMark x1="76074" y1="75936" x2="84049" y2="82709"/>
                        <a14:backgroundMark x1="89571" y1="85383" x2="93865" y2="90909"/>
                        <a14:backgroundMark x1="93865" y1="10517" x2="93865" y2="17647"/>
                        <a14:backgroundMark x1="76687" y1="15686" x2="71779" y2="19608"/>
                        <a14:backgroundMark x1="77914" y1="15330" x2="77914" y2="16578"/>
                        <a14:backgroundMark x1="86503" y1="9804" x2="82822" y2="12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12524" y="164650"/>
            <a:ext cx="1416432" cy="642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12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90842" y="359714"/>
            <a:ext cx="3826413" cy="610957"/>
            <a:chOff x="5076497" y="205648"/>
            <a:chExt cx="2459417" cy="707886"/>
          </a:xfrm>
        </p:grpSpPr>
        <p:sp>
          <p:nvSpPr>
            <p:cNvPr id="6" name="Flowchart: Terminator 5"/>
            <p:cNvSpPr/>
            <p:nvPr/>
          </p:nvSpPr>
          <p:spPr>
            <a:xfrm>
              <a:off x="5076497" y="205648"/>
              <a:ext cx="2459417" cy="692594"/>
            </a:xfrm>
            <a:prstGeom prst="flowChartTerminator">
              <a:avLst/>
            </a:prstGeom>
            <a:gradFill flip="none" rotWithShape="1">
              <a:gsLst>
                <a:gs pos="10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 flip="none" rotWithShape="1">
                <a:gsLst>
                  <a:gs pos="0">
                    <a:schemeClr val="accent6">
                      <a:lumMod val="89000"/>
                    </a:schemeClr>
                  </a:gs>
                  <a:gs pos="23000">
                    <a:schemeClr val="accent6">
                      <a:lumMod val="89000"/>
                    </a:schemeClr>
                  </a:gs>
                  <a:gs pos="69000">
                    <a:schemeClr val="accent6">
                      <a:lumMod val="75000"/>
                    </a:schemeClr>
                  </a:gs>
                  <a:gs pos="97000">
                    <a:schemeClr val="accent6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171457" y="205648"/>
              <a:ext cx="229443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শিক্ষকের আদর্শ </a:t>
              </a:r>
              <a:r>
                <a:rPr lang="en-US" sz="4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1341" r="80183">
                        <a14:foregroundMark x1="61433" y1="66591" x2="59451" y2="54773"/>
                        <a14:foregroundMark x1="60823" y1="70000" x2="61280" y2="60227"/>
                        <a14:foregroundMark x1="64177" y1="66136" x2="64177" y2="54773"/>
                        <a14:foregroundMark x1="66921" y1="66591" x2="66921" y2="55455"/>
                        <a14:foregroundMark x1="50000" y1="74318" x2="51067" y2="60909"/>
                        <a14:foregroundMark x1="42073" y1="71591" x2="42530" y2="63182"/>
                        <a14:foregroundMark x1="39024" y1="75227" x2="39482" y2="57045"/>
                        <a14:foregroundMark x1="32165" y1="61818" x2="34299" y2="18864"/>
                        <a14:foregroundMark x1="29268" y1="58409" x2="30030" y2="46818"/>
                        <a14:foregroundMark x1="31707" y1="36591" x2="32012" y2="24318"/>
                        <a14:foregroundMark x1="63567" y1="14773" x2="63567" y2="12045"/>
                        <a14:foregroundMark x1="58079" y1="6136" x2="60823" y2="14773"/>
                        <a14:foregroundMark x1="57165" y1="9545" x2="57012" y2="12045"/>
                        <a14:foregroundMark x1="67530" y1="31591" x2="72713" y2="29318"/>
                        <a14:foregroundMark x1="72104" y1="37045" x2="71646" y2="48409"/>
                        <a14:foregroundMark x1="44817" y1="85000" x2="58079" y2="84545"/>
                        <a14:foregroundMark x1="41921" y1="94091" x2="55793" y2="92273"/>
                        <a14:foregroundMark x1="57165" y1="93409" x2="62348" y2="93409"/>
                        <a14:foregroundMark x1="58994" y1="93409" x2="51372" y2="93409"/>
                        <a14:foregroundMark x1="41159" y1="94318" x2="37652" y2="94091"/>
                        <a14:foregroundMark x1="41159" y1="85227" x2="40549" y2="84091"/>
                        <a14:foregroundMark x1="40091" y1="8182" x2="40701" y2="16591"/>
                        <a14:foregroundMark x1="50152" y1="9773" x2="54573" y2="17500"/>
                        <a14:foregroundMark x1="52896" y1="14545" x2="54116" y2="23636"/>
                        <a14:foregroundMark x1="58079" y1="29318" x2="58994" y2="37273"/>
                        <a14:foregroundMark x1="64177" y1="40682" x2="64482" y2="46364"/>
                        <a14:foregroundMark x1="65091" y1="48182" x2="66159" y2="54545"/>
                        <a14:foregroundMark x1="65549" y1="49091" x2="66006" y2="58864"/>
                        <a14:foregroundMark x1="65549" y1="60909" x2="65091" y2="67273"/>
                        <a14:foregroundMark x1="66921" y1="26364" x2="69512" y2="30682"/>
                        <a14:foregroundMark x1="71799" y1="26818" x2="73476" y2="38636"/>
                        <a14:foregroundMark x1="71799" y1="48182" x2="71799" y2="50682"/>
                        <a14:foregroundMark x1="70732" y1="52727" x2="70732" y2="53864"/>
                        <a14:foregroundMark x1="41463" y1="52727" x2="46189" y2="63864"/>
                        <a14:foregroundMark x1="45122" y1="32727" x2="50000" y2="48182"/>
                        <a14:foregroundMark x1="56707" y1="26818" x2="60823" y2="43409"/>
                        <a14:foregroundMark x1="50152" y1="19545" x2="52896" y2="29318"/>
                        <a14:foregroundMark x1="47561" y1="5682" x2="48171" y2="18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929" r="23825" b="19905"/>
          <a:stretch/>
        </p:blipFill>
        <p:spPr>
          <a:xfrm>
            <a:off x="239151" y="1553959"/>
            <a:ext cx="3812345" cy="44529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714" y="1394042"/>
            <a:ext cx="7498080" cy="4909626"/>
          </a:xfrm>
          <a:prstGeom prst="rect">
            <a:avLst/>
          </a:prstGeom>
          <a:ln w="190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" name="15 Nov, 8.11 p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11348" y="4668742"/>
            <a:ext cx="950239" cy="950239"/>
          </a:xfrm>
          <a:prstGeom prst="rect">
            <a:avLst/>
          </a:prstGeom>
          <a:pattFill prst="pct90">
            <a:fgClr>
              <a:srgbClr val="33CC33"/>
            </a:fgClr>
            <a:bgClr>
              <a:schemeClr val="bg1"/>
            </a:bgClr>
          </a:pattFill>
          <a:ln w="12700">
            <a:solidFill>
              <a:srgbClr val="009A4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1" name="Rectangle 10"/>
          <p:cNvSpPr/>
          <p:nvPr/>
        </p:nvSpPr>
        <p:spPr>
          <a:xfrm>
            <a:off x="5802195" y="198659"/>
            <a:ext cx="458693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 গান</a:t>
            </a:r>
            <a:endParaRPr lang="en-US" sz="36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88435" y="750853"/>
            <a:ext cx="3678083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ln w="0">
                  <a:solidFill>
                    <a:srgbClr val="00CC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লুৎফর রহমান রিটন</a:t>
            </a:r>
            <a:endParaRPr lang="en-US" sz="2800" b="1" dirty="0">
              <a:ln w="0">
                <a:solidFill>
                  <a:srgbClr val="00CC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733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79880" y="1336980"/>
            <a:ext cx="4598694" cy="2862471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  <a:effectLst>
            <a:reflection blurRad="6350" stA="50000" endA="275" endPos="40000" dist="101600" dir="5400000" sy="-100000" algn="bl" rotWithShape="0"/>
          </a:effectLst>
          <a:scene3d>
            <a:camera prst="perspectiveLef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935" y="1336980"/>
            <a:ext cx="2714172" cy="268347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028631" y="1685995"/>
            <a:ext cx="4114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</a:t>
            </a:r>
            <a:endParaRPr lang="en-US" sz="4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40" y="163390"/>
            <a:ext cx="1871443" cy="16513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67" l="13478" r="88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764" y="2875273"/>
            <a:ext cx="2136670" cy="20902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03" y="3132545"/>
            <a:ext cx="939554" cy="12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08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4147</TotalTime>
  <Words>680</Words>
  <Application>Microsoft Office PowerPoint</Application>
  <PresentationFormat>Widescreen</PresentationFormat>
  <Paragraphs>203</Paragraphs>
  <Slides>26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jesmin54</dc:creator>
  <cp:lastModifiedBy>jha</cp:lastModifiedBy>
  <cp:revision>281</cp:revision>
  <dcterms:created xsi:type="dcterms:W3CDTF">2020-11-03T15:24:20Z</dcterms:created>
  <dcterms:modified xsi:type="dcterms:W3CDTF">2021-02-17T17:24:25Z</dcterms:modified>
</cp:coreProperties>
</file>