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3" r:id="rId13"/>
    <p:sldId id="268" r:id="rId14"/>
    <p:sldId id="269" r:id="rId15"/>
    <p:sldId id="271" r:id="rId16"/>
    <p:sldId id="277" r:id="rId17"/>
    <p:sldId id="272" r:id="rId18"/>
    <p:sldId id="278" r:id="rId19"/>
    <p:sldId id="279" r:id="rId20"/>
    <p:sldId id="280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E1C02-22EE-4B5B-A77D-151DCF95A3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6C89C-F13F-4914-A9CE-8D3D44F5559D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লেনদেন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1FEBC8B-03BE-43B9-968E-C645412AAEBC}" type="parTrans" cxnId="{6F75A4BB-877E-4E9B-8B78-4F0090293C85}">
      <dgm:prSet/>
      <dgm:spPr/>
      <dgm:t>
        <a:bodyPr/>
        <a:lstStyle/>
        <a:p>
          <a:endParaRPr lang="en-US"/>
        </a:p>
      </dgm:t>
    </dgm:pt>
    <dgm:pt modelId="{C85E1DB7-B506-4DB5-95CF-425238C47954}" type="sibTrans" cxnId="{6F75A4BB-877E-4E9B-8B78-4F0090293C85}">
      <dgm:prSet/>
      <dgm:spPr/>
      <dgm:t>
        <a:bodyPr/>
        <a:lstStyle/>
        <a:p>
          <a:endParaRPr lang="en-US"/>
        </a:p>
      </dgm:t>
    </dgm:pt>
    <dgm:pt modelId="{68EAEF55-495D-40FE-BF13-951BE18167AE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4AE40AB-57BB-4FDB-BB88-2482DF8877ED}" type="parTrans" cxnId="{41CCB75E-DB0B-4750-9C0E-5ED80C69119B}">
      <dgm:prSet/>
      <dgm:spPr/>
      <dgm:t>
        <a:bodyPr/>
        <a:lstStyle/>
        <a:p>
          <a:endParaRPr lang="en-US"/>
        </a:p>
      </dgm:t>
    </dgm:pt>
    <dgm:pt modelId="{911F7663-A6B0-447E-9D56-270ECB537F65}" type="sibTrans" cxnId="{41CCB75E-DB0B-4750-9C0E-5ED80C69119B}">
      <dgm:prSet/>
      <dgm:spPr/>
      <dgm:t>
        <a:bodyPr/>
        <a:lstStyle/>
        <a:p>
          <a:endParaRPr lang="en-US"/>
        </a:p>
      </dgm:t>
    </dgm:pt>
    <dgm:pt modelId="{CFA60B16-1AED-4DA1-97A6-084FBFFABC5F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মুনাফা জাতীয়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905B951-3B39-4C52-A577-FD2BD89E2925}" type="parTrans" cxnId="{57B76E04-CA32-4C0D-9849-2FC341ECFFAE}">
      <dgm:prSet/>
      <dgm:spPr/>
      <dgm:t>
        <a:bodyPr/>
        <a:lstStyle/>
        <a:p>
          <a:endParaRPr lang="en-US"/>
        </a:p>
      </dgm:t>
    </dgm:pt>
    <dgm:pt modelId="{9FAA49E0-1C7B-4116-984D-5BA07F31119B}" type="sibTrans" cxnId="{57B76E04-CA32-4C0D-9849-2FC341ECFFAE}">
      <dgm:prSet/>
      <dgm:spPr/>
      <dgm:t>
        <a:bodyPr/>
        <a:lstStyle/>
        <a:p>
          <a:endParaRPr lang="en-US"/>
        </a:p>
      </dgm:t>
    </dgm:pt>
    <dgm:pt modelId="{D59D99A0-614D-4163-8BB5-54EC09DCBDF0}" type="pres">
      <dgm:prSet presAssocID="{4ECE1C02-22EE-4B5B-A77D-151DCF95A3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C6E956-6B94-44F2-A89D-CD504EF61440}" type="pres">
      <dgm:prSet presAssocID="{0AA6C89C-F13F-4914-A9CE-8D3D44F5559D}" presName="hierRoot1" presStyleCnt="0"/>
      <dgm:spPr/>
    </dgm:pt>
    <dgm:pt modelId="{FC069113-BE40-4501-B47A-D0F5EC51DA73}" type="pres">
      <dgm:prSet presAssocID="{0AA6C89C-F13F-4914-A9CE-8D3D44F5559D}" presName="composite" presStyleCnt="0"/>
      <dgm:spPr/>
    </dgm:pt>
    <dgm:pt modelId="{D7D423D5-3005-4DD4-A1BC-8DA7CDC2F8AA}" type="pres">
      <dgm:prSet presAssocID="{0AA6C89C-F13F-4914-A9CE-8D3D44F5559D}" presName="background" presStyleLbl="node0" presStyleIdx="0" presStyleCnt="1"/>
      <dgm:spPr/>
    </dgm:pt>
    <dgm:pt modelId="{A432ABB9-DF04-4E85-BDA6-F9FE3E74FDC2}" type="pres">
      <dgm:prSet presAssocID="{0AA6C89C-F13F-4914-A9CE-8D3D44F555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740CD3-535A-4E69-93FE-5E84866382D1}" type="pres">
      <dgm:prSet presAssocID="{0AA6C89C-F13F-4914-A9CE-8D3D44F5559D}" presName="hierChild2" presStyleCnt="0"/>
      <dgm:spPr/>
    </dgm:pt>
    <dgm:pt modelId="{5ED69639-E767-41E3-8CBC-EA20CD033888}" type="pres">
      <dgm:prSet presAssocID="{A4AE40AB-57BB-4FDB-BB88-2482DF8877E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9C85936-52FC-44B0-9809-538DBAB34EC6}" type="pres">
      <dgm:prSet presAssocID="{68EAEF55-495D-40FE-BF13-951BE18167AE}" presName="hierRoot2" presStyleCnt="0"/>
      <dgm:spPr/>
    </dgm:pt>
    <dgm:pt modelId="{B202D670-581C-472B-B735-12882CD684C3}" type="pres">
      <dgm:prSet presAssocID="{68EAEF55-495D-40FE-BF13-951BE18167AE}" presName="composite2" presStyleCnt="0"/>
      <dgm:spPr/>
    </dgm:pt>
    <dgm:pt modelId="{EF86AF3F-3B5A-493F-9F65-B0EB2AD82186}" type="pres">
      <dgm:prSet presAssocID="{68EAEF55-495D-40FE-BF13-951BE18167AE}" presName="background2" presStyleLbl="node2" presStyleIdx="0" presStyleCnt="2"/>
      <dgm:spPr/>
    </dgm:pt>
    <dgm:pt modelId="{27649652-6950-454F-A0D6-CEEB312FCE9B}" type="pres">
      <dgm:prSet presAssocID="{68EAEF55-495D-40FE-BF13-951BE18167A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5CC16-F08E-4A91-BD1C-B815C955139E}" type="pres">
      <dgm:prSet presAssocID="{68EAEF55-495D-40FE-BF13-951BE18167AE}" presName="hierChild3" presStyleCnt="0"/>
      <dgm:spPr/>
    </dgm:pt>
    <dgm:pt modelId="{03D382D7-B85C-4594-B070-21735A4FDA7F}" type="pres">
      <dgm:prSet presAssocID="{6905B951-3B39-4C52-A577-FD2BD89E292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BE1939B-9560-4C9E-9004-D4C4EC59440C}" type="pres">
      <dgm:prSet presAssocID="{CFA60B16-1AED-4DA1-97A6-084FBFFABC5F}" presName="hierRoot2" presStyleCnt="0"/>
      <dgm:spPr/>
    </dgm:pt>
    <dgm:pt modelId="{786C0424-23C4-4F16-940F-186F648541D9}" type="pres">
      <dgm:prSet presAssocID="{CFA60B16-1AED-4DA1-97A6-084FBFFABC5F}" presName="composite2" presStyleCnt="0"/>
      <dgm:spPr/>
    </dgm:pt>
    <dgm:pt modelId="{2C0336DE-8E99-466E-9343-5CD3F1C5576C}" type="pres">
      <dgm:prSet presAssocID="{CFA60B16-1AED-4DA1-97A6-084FBFFABC5F}" presName="background2" presStyleLbl="node2" presStyleIdx="1" presStyleCnt="2"/>
      <dgm:spPr/>
    </dgm:pt>
    <dgm:pt modelId="{0B127CB4-7557-48A9-AA31-CF8A88348310}" type="pres">
      <dgm:prSet presAssocID="{CFA60B16-1AED-4DA1-97A6-084FBFFABC5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E9F7A-29DE-4579-A249-55CDA3AA4A96}" type="pres">
      <dgm:prSet presAssocID="{CFA60B16-1AED-4DA1-97A6-084FBFFABC5F}" presName="hierChild3" presStyleCnt="0"/>
      <dgm:spPr/>
    </dgm:pt>
  </dgm:ptLst>
  <dgm:cxnLst>
    <dgm:cxn modelId="{41CCB75E-DB0B-4750-9C0E-5ED80C69119B}" srcId="{0AA6C89C-F13F-4914-A9CE-8D3D44F5559D}" destId="{68EAEF55-495D-40FE-BF13-951BE18167AE}" srcOrd="0" destOrd="0" parTransId="{A4AE40AB-57BB-4FDB-BB88-2482DF8877ED}" sibTransId="{911F7663-A6B0-447E-9D56-270ECB537F65}"/>
    <dgm:cxn modelId="{57B76E04-CA32-4C0D-9849-2FC341ECFFAE}" srcId="{0AA6C89C-F13F-4914-A9CE-8D3D44F5559D}" destId="{CFA60B16-1AED-4DA1-97A6-084FBFFABC5F}" srcOrd="1" destOrd="0" parTransId="{6905B951-3B39-4C52-A577-FD2BD89E2925}" sibTransId="{9FAA49E0-1C7B-4116-984D-5BA07F31119B}"/>
    <dgm:cxn modelId="{A9F7404B-7E3C-42A7-878F-C09FBAB723B2}" type="presOf" srcId="{CFA60B16-1AED-4DA1-97A6-084FBFFABC5F}" destId="{0B127CB4-7557-48A9-AA31-CF8A88348310}" srcOrd="0" destOrd="0" presId="urn:microsoft.com/office/officeart/2005/8/layout/hierarchy1"/>
    <dgm:cxn modelId="{CCF71940-2E86-4473-BADB-A90FF3DC1F8B}" type="presOf" srcId="{0AA6C89C-F13F-4914-A9CE-8D3D44F5559D}" destId="{A432ABB9-DF04-4E85-BDA6-F9FE3E74FDC2}" srcOrd="0" destOrd="0" presId="urn:microsoft.com/office/officeart/2005/8/layout/hierarchy1"/>
    <dgm:cxn modelId="{73200AA6-7FBD-48CA-AEA5-1F9BD66E0F07}" type="presOf" srcId="{A4AE40AB-57BB-4FDB-BB88-2482DF8877ED}" destId="{5ED69639-E767-41E3-8CBC-EA20CD033888}" srcOrd="0" destOrd="0" presId="urn:microsoft.com/office/officeart/2005/8/layout/hierarchy1"/>
    <dgm:cxn modelId="{193B7EFA-A7E3-422C-AE17-B894EFF3E611}" type="presOf" srcId="{4ECE1C02-22EE-4B5B-A77D-151DCF95A3BC}" destId="{D59D99A0-614D-4163-8BB5-54EC09DCBDF0}" srcOrd="0" destOrd="0" presId="urn:microsoft.com/office/officeart/2005/8/layout/hierarchy1"/>
    <dgm:cxn modelId="{C08341B5-0932-4DE0-AC9A-85B9B94758E6}" type="presOf" srcId="{68EAEF55-495D-40FE-BF13-951BE18167AE}" destId="{27649652-6950-454F-A0D6-CEEB312FCE9B}" srcOrd="0" destOrd="0" presId="urn:microsoft.com/office/officeart/2005/8/layout/hierarchy1"/>
    <dgm:cxn modelId="{6F75A4BB-877E-4E9B-8B78-4F0090293C85}" srcId="{4ECE1C02-22EE-4B5B-A77D-151DCF95A3BC}" destId="{0AA6C89C-F13F-4914-A9CE-8D3D44F5559D}" srcOrd="0" destOrd="0" parTransId="{31FEBC8B-03BE-43B9-968E-C645412AAEBC}" sibTransId="{C85E1DB7-B506-4DB5-95CF-425238C47954}"/>
    <dgm:cxn modelId="{5DD3DA50-5827-40E6-8C72-FC8B72A3A828}" type="presOf" srcId="{6905B951-3B39-4C52-A577-FD2BD89E2925}" destId="{03D382D7-B85C-4594-B070-21735A4FDA7F}" srcOrd="0" destOrd="0" presId="urn:microsoft.com/office/officeart/2005/8/layout/hierarchy1"/>
    <dgm:cxn modelId="{06E59A7A-F79C-4064-8197-054882086BEA}" type="presParOf" srcId="{D59D99A0-614D-4163-8BB5-54EC09DCBDF0}" destId="{8DC6E956-6B94-44F2-A89D-CD504EF61440}" srcOrd="0" destOrd="0" presId="urn:microsoft.com/office/officeart/2005/8/layout/hierarchy1"/>
    <dgm:cxn modelId="{29AE31ED-1CE3-4BAD-A272-C487E9BD5AB2}" type="presParOf" srcId="{8DC6E956-6B94-44F2-A89D-CD504EF61440}" destId="{FC069113-BE40-4501-B47A-D0F5EC51DA73}" srcOrd="0" destOrd="0" presId="urn:microsoft.com/office/officeart/2005/8/layout/hierarchy1"/>
    <dgm:cxn modelId="{B17E72F9-01EA-43E2-B6A9-D618E6100C86}" type="presParOf" srcId="{FC069113-BE40-4501-B47A-D0F5EC51DA73}" destId="{D7D423D5-3005-4DD4-A1BC-8DA7CDC2F8AA}" srcOrd="0" destOrd="0" presId="urn:microsoft.com/office/officeart/2005/8/layout/hierarchy1"/>
    <dgm:cxn modelId="{958CB368-C3E4-4F59-BF3C-DD99A1916B77}" type="presParOf" srcId="{FC069113-BE40-4501-B47A-D0F5EC51DA73}" destId="{A432ABB9-DF04-4E85-BDA6-F9FE3E74FDC2}" srcOrd="1" destOrd="0" presId="urn:microsoft.com/office/officeart/2005/8/layout/hierarchy1"/>
    <dgm:cxn modelId="{957E6ED9-84AE-43D1-858E-AE87825386E9}" type="presParOf" srcId="{8DC6E956-6B94-44F2-A89D-CD504EF61440}" destId="{83740CD3-535A-4E69-93FE-5E84866382D1}" srcOrd="1" destOrd="0" presId="urn:microsoft.com/office/officeart/2005/8/layout/hierarchy1"/>
    <dgm:cxn modelId="{9C5B419E-272A-481D-BED0-735CD2A800E3}" type="presParOf" srcId="{83740CD3-535A-4E69-93FE-5E84866382D1}" destId="{5ED69639-E767-41E3-8CBC-EA20CD033888}" srcOrd="0" destOrd="0" presId="urn:microsoft.com/office/officeart/2005/8/layout/hierarchy1"/>
    <dgm:cxn modelId="{2BF4DCB7-240C-400D-A0E2-24CFB1F43586}" type="presParOf" srcId="{83740CD3-535A-4E69-93FE-5E84866382D1}" destId="{59C85936-52FC-44B0-9809-538DBAB34EC6}" srcOrd="1" destOrd="0" presId="urn:microsoft.com/office/officeart/2005/8/layout/hierarchy1"/>
    <dgm:cxn modelId="{C2B97AC8-5407-483F-92DC-534C0C475F81}" type="presParOf" srcId="{59C85936-52FC-44B0-9809-538DBAB34EC6}" destId="{B202D670-581C-472B-B735-12882CD684C3}" srcOrd="0" destOrd="0" presId="urn:microsoft.com/office/officeart/2005/8/layout/hierarchy1"/>
    <dgm:cxn modelId="{1084DD79-A72D-444F-94E8-0F730AB292FE}" type="presParOf" srcId="{B202D670-581C-472B-B735-12882CD684C3}" destId="{EF86AF3F-3B5A-493F-9F65-B0EB2AD82186}" srcOrd="0" destOrd="0" presId="urn:microsoft.com/office/officeart/2005/8/layout/hierarchy1"/>
    <dgm:cxn modelId="{A853301E-4CC2-46BC-A5F3-6E898DD2055A}" type="presParOf" srcId="{B202D670-581C-472B-B735-12882CD684C3}" destId="{27649652-6950-454F-A0D6-CEEB312FCE9B}" srcOrd="1" destOrd="0" presId="urn:microsoft.com/office/officeart/2005/8/layout/hierarchy1"/>
    <dgm:cxn modelId="{B3CA3B5B-A91A-4DE2-A927-0C7EB9C23F16}" type="presParOf" srcId="{59C85936-52FC-44B0-9809-538DBAB34EC6}" destId="{1295CC16-F08E-4A91-BD1C-B815C955139E}" srcOrd="1" destOrd="0" presId="urn:microsoft.com/office/officeart/2005/8/layout/hierarchy1"/>
    <dgm:cxn modelId="{7F20DC31-1CC4-4FFC-83FF-F50A558A1C39}" type="presParOf" srcId="{83740CD3-535A-4E69-93FE-5E84866382D1}" destId="{03D382D7-B85C-4594-B070-21735A4FDA7F}" srcOrd="2" destOrd="0" presId="urn:microsoft.com/office/officeart/2005/8/layout/hierarchy1"/>
    <dgm:cxn modelId="{3ED56D44-E1E1-4573-A406-B41E4BC8465A}" type="presParOf" srcId="{83740CD3-535A-4E69-93FE-5E84866382D1}" destId="{5BE1939B-9560-4C9E-9004-D4C4EC59440C}" srcOrd="3" destOrd="0" presId="urn:microsoft.com/office/officeart/2005/8/layout/hierarchy1"/>
    <dgm:cxn modelId="{A6961C47-2674-494E-9B06-168386AA287E}" type="presParOf" srcId="{5BE1939B-9560-4C9E-9004-D4C4EC59440C}" destId="{786C0424-23C4-4F16-940F-186F648541D9}" srcOrd="0" destOrd="0" presId="urn:microsoft.com/office/officeart/2005/8/layout/hierarchy1"/>
    <dgm:cxn modelId="{FACAADE0-68FC-4139-B178-3D2DCAE02251}" type="presParOf" srcId="{786C0424-23C4-4F16-940F-186F648541D9}" destId="{2C0336DE-8E99-466E-9343-5CD3F1C5576C}" srcOrd="0" destOrd="0" presId="urn:microsoft.com/office/officeart/2005/8/layout/hierarchy1"/>
    <dgm:cxn modelId="{5CA8ACCB-5698-433F-9D16-DD887F20A3B1}" type="presParOf" srcId="{786C0424-23C4-4F16-940F-186F648541D9}" destId="{0B127CB4-7557-48A9-AA31-CF8A88348310}" srcOrd="1" destOrd="0" presId="urn:microsoft.com/office/officeart/2005/8/layout/hierarchy1"/>
    <dgm:cxn modelId="{DD739AD2-A96B-4A64-AFD4-A087C4407B65}" type="presParOf" srcId="{5BE1939B-9560-4C9E-9004-D4C4EC59440C}" destId="{14FE9F7A-29DE-4579-A249-55CDA3AA4A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98A57-67DA-4440-8F15-9DCD918E0F8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663568-BF99-4792-8A9C-108D4C193C0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বিলম্বিত মুনাফা জাতীয় ব্যয়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529C9DC-4D78-45ED-8B3B-198E96900540}" type="parTrans" cxnId="{C729E08C-414F-4C6A-BF09-09D386C1DACE}">
      <dgm:prSet/>
      <dgm:spPr/>
      <dgm:t>
        <a:bodyPr/>
        <a:lstStyle/>
        <a:p>
          <a:endParaRPr lang="en-US"/>
        </a:p>
      </dgm:t>
    </dgm:pt>
    <dgm:pt modelId="{923FD814-2CCB-4B98-9048-371C37A37A1B}" type="sibTrans" cxnId="{C729E08C-414F-4C6A-BF09-09D386C1DACE}">
      <dgm:prSet/>
      <dgm:spPr/>
      <dgm:t>
        <a:bodyPr/>
        <a:lstStyle/>
        <a:p>
          <a:endParaRPr lang="en-US"/>
        </a:p>
      </dgm:t>
    </dgm:pt>
    <dgm:pt modelId="{2FBB3554-A608-483B-B1AB-5C976ED4DA44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বিজ্ঞাপন বাবদ অত্যধিক ব্যয়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87CD70D-7841-4C1F-8D71-BDBFCDA7EE1C}" type="parTrans" cxnId="{FC67299E-F5F5-4073-AEFD-C73C03E14020}">
      <dgm:prSet/>
      <dgm:spPr/>
      <dgm:t>
        <a:bodyPr/>
        <a:lstStyle/>
        <a:p>
          <a:endParaRPr lang="en-US"/>
        </a:p>
      </dgm:t>
    </dgm:pt>
    <dgm:pt modelId="{B00F2B7B-AB59-43FA-B9D7-63C062164105}" type="sibTrans" cxnId="{FC67299E-F5F5-4073-AEFD-C73C03E14020}">
      <dgm:prSet/>
      <dgm:spPr/>
      <dgm:t>
        <a:bodyPr/>
        <a:lstStyle/>
        <a:p>
          <a:endParaRPr lang="en-US"/>
        </a:p>
      </dgm:t>
    </dgm:pt>
    <dgm:pt modelId="{20596C06-678F-4237-88FD-3102438DEC2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পণ্য তৈরির পরীক্ষা ও গবেষণ ব্যয়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DCA7042-764F-49EE-8541-3BF4779B6C37}" type="parTrans" cxnId="{EB108A40-E424-4AA3-8430-87C3E44C2065}">
      <dgm:prSet/>
      <dgm:spPr/>
      <dgm:t>
        <a:bodyPr/>
        <a:lstStyle/>
        <a:p>
          <a:endParaRPr lang="en-US"/>
        </a:p>
      </dgm:t>
    </dgm:pt>
    <dgm:pt modelId="{F5A26380-A40E-4053-98D9-29DF0557CD6D}" type="sibTrans" cxnId="{EB108A40-E424-4AA3-8430-87C3E44C2065}">
      <dgm:prSet/>
      <dgm:spPr/>
      <dgm:t>
        <a:bodyPr/>
        <a:lstStyle/>
        <a:p>
          <a:endParaRPr lang="en-US"/>
        </a:p>
      </dgm:t>
    </dgm:pt>
    <dgm:pt modelId="{49944A4D-75A8-431D-9508-544172CD1AAB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সম্পদ মেরামত বাবদ  এককালীন অত্যধিক  ব্যয়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724C095-A71D-43A6-B6CD-9B7115C4E8DF}" type="parTrans" cxnId="{79F06ABF-C605-4797-9163-B80FAF69026F}">
      <dgm:prSet/>
      <dgm:spPr/>
      <dgm:t>
        <a:bodyPr/>
        <a:lstStyle/>
        <a:p>
          <a:endParaRPr lang="en-US"/>
        </a:p>
      </dgm:t>
    </dgm:pt>
    <dgm:pt modelId="{A32CC0B7-00CE-4DBE-A1DD-C9BBC3F2ED7A}" type="sibTrans" cxnId="{79F06ABF-C605-4797-9163-B80FAF69026F}">
      <dgm:prSet/>
      <dgm:spPr/>
      <dgm:t>
        <a:bodyPr/>
        <a:lstStyle/>
        <a:p>
          <a:endParaRPr lang="en-US"/>
        </a:p>
      </dgm:t>
    </dgm:pt>
    <dgm:pt modelId="{60DC9A9D-9DCC-4927-B4E3-4528BB31A14A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ব্যবসায় প্রতিষ্ঠান স্থানান্তর ব্যয়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FF77D51-D055-45AB-8504-C790F96AC833}" type="parTrans" cxnId="{F863E9AC-FE84-4B79-9240-CAB4275D2562}">
      <dgm:prSet/>
      <dgm:spPr/>
      <dgm:t>
        <a:bodyPr/>
        <a:lstStyle/>
        <a:p>
          <a:endParaRPr lang="en-US"/>
        </a:p>
      </dgm:t>
    </dgm:pt>
    <dgm:pt modelId="{DD2BB5F0-4CF4-47B5-B58D-86A96B066191}" type="sibTrans" cxnId="{F863E9AC-FE84-4B79-9240-CAB4275D2562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AD482A0-7F5F-4EB5-9781-614439EDCBDB}" type="pres">
      <dgm:prSet presAssocID="{A6E98A57-67DA-4440-8F15-9DCD918E0F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3B360-5AE6-4488-AB9A-F832D0AF208E}" type="pres">
      <dgm:prSet presAssocID="{5C663568-BF99-4792-8A9C-108D4C193C03}" presName="centerShape" presStyleLbl="node0" presStyleIdx="0" presStyleCnt="1" custScaleX="161394" custScaleY="125979"/>
      <dgm:spPr/>
      <dgm:t>
        <a:bodyPr/>
        <a:lstStyle/>
        <a:p>
          <a:endParaRPr lang="en-US"/>
        </a:p>
      </dgm:t>
    </dgm:pt>
    <dgm:pt modelId="{A0B7E995-8175-47D1-9E07-72BA19478B26}" type="pres">
      <dgm:prSet presAssocID="{2FBB3554-A608-483B-B1AB-5C976ED4DA44}" presName="node" presStyleLbl="node1" presStyleIdx="0" presStyleCnt="4" custScaleX="287772" custScaleY="153496" custRadScaleRad="135460" custRadScaleInc="19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236ED-5648-497A-86A1-1C5B162670BA}" type="pres">
      <dgm:prSet presAssocID="{2FBB3554-A608-483B-B1AB-5C976ED4DA44}" presName="dummy" presStyleCnt="0"/>
      <dgm:spPr/>
    </dgm:pt>
    <dgm:pt modelId="{79D8AAE3-345C-4592-8504-CFC908E61F0E}" type="pres">
      <dgm:prSet presAssocID="{B00F2B7B-AB59-43FA-B9D7-63C062164105}" presName="sibTrans" presStyleLbl="sibTrans2D1" presStyleIdx="0" presStyleCnt="4" custLinFactNeighborX="-2445" custLinFactNeighborY="-3755"/>
      <dgm:spPr/>
      <dgm:t>
        <a:bodyPr/>
        <a:lstStyle/>
        <a:p>
          <a:endParaRPr lang="en-US"/>
        </a:p>
      </dgm:t>
    </dgm:pt>
    <dgm:pt modelId="{5D39AF6E-E699-4444-9532-D8A001F1895A}" type="pres">
      <dgm:prSet presAssocID="{20596C06-678F-4237-88FD-3102438DEC2B}" presName="node" presStyleLbl="node1" presStyleIdx="1" presStyleCnt="4" custScaleX="219231" custScaleY="154786" custRadScaleRad="146032" custRadScaleInc="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94ED9-0791-4EAC-A895-74A6522A2AA3}" type="pres">
      <dgm:prSet presAssocID="{20596C06-678F-4237-88FD-3102438DEC2B}" presName="dummy" presStyleCnt="0"/>
      <dgm:spPr/>
    </dgm:pt>
    <dgm:pt modelId="{DEEB4E16-DFB0-4114-BA45-A3FBAB836B95}" type="pres">
      <dgm:prSet presAssocID="{F5A26380-A40E-4053-98D9-29DF0557CD6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495965C-3353-478E-B3F1-EBA3218E29EB}" type="pres">
      <dgm:prSet presAssocID="{49944A4D-75A8-431D-9508-544172CD1AAB}" presName="node" presStyleLbl="node1" presStyleIdx="2" presStyleCnt="4" custScaleX="298638" custScaleY="179484" custRadScaleRad="128434" custRadScaleInc="-3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C529-0C3B-4848-9AE8-4678135BF9CA}" type="pres">
      <dgm:prSet presAssocID="{49944A4D-75A8-431D-9508-544172CD1AAB}" presName="dummy" presStyleCnt="0"/>
      <dgm:spPr/>
    </dgm:pt>
    <dgm:pt modelId="{537D05A8-299B-4561-AACC-705F65486770}" type="pres">
      <dgm:prSet presAssocID="{A32CC0B7-00CE-4DBE-A1DD-C9BBC3F2ED7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EF6200E-699A-46AE-9549-61E61C84B3C5}" type="pres">
      <dgm:prSet presAssocID="{60DC9A9D-9DCC-4927-B4E3-4528BB31A14A}" presName="node" presStyleLbl="node1" presStyleIdx="3" presStyleCnt="4" custScaleX="227068" custScaleY="152842" custRadScaleRad="123610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3FE0D-100C-477C-845C-255BEBFD566A}" type="pres">
      <dgm:prSet presAssocID="{60DC9A9D-9DCC-4927-B4E3-4528BB31A14A}" presName="dummy" presStyleCnt="0"/>
      <dgm:spPr/>
    </dgm:pt>
    <dgm:pt modelId="{42ADD4B8-B7F6-41BC-85AC-B2FA82316C6B}" type="pres">
      <dgm:prSet presAssocID="{DD2BB5F0-4CF4-47B5-B58D-86A96B06619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FCA0BB8-1720-46DF-BA20-725DA6AF6FF4}" type="presOf" srcId="{20596C06-678F-4237-88FD-3102438DEC2B}" destId="{5D39AF6E-E699-4444-9532-D8A001F1895A}" srcOrd="0" destOrd="0" presId="urn:microsoft.com/office/officeart/2005/8/layout/radial6"/>
    <dgm:cxn modelId="{437E8178-1743-4EA2-8DA5-2FE10117B556}" type="presOf" srcId="{DD2BB5F0-4CF4-47B5-B58D-86A96B066191}" destId="{42ADD4B8-B7F6-41BC-85AC-B2FA82316C6B}" srcOrd="0" destOrd="0" presId="urn:microsoft.com/office/officeart/2005/8/layout/radial6"/>
    <dgm:cxn modelId="{9A5418D7-8200-4E3B-A8EA-AC033B940F85}" type="presOf" srcId="{F5A26380-A40E-4053-98D9-29DF0557CD6D}" destId="{DEEB4E16-DFB0-4114-BA45-A3FBAB836B95}" srcOrd="0" destOrd="0" presId="urn:microsoft.com/office/officeart/2005/8/layout/radial6"/>
    <dgm:cxn modelId="{F6ECF9EF-50DD-4573-A1ED-326209AAAEAF}" type="presOf" srcId="{60DC9A9D-9DCC-4927-B4E3-4528BB31A14A}" destId="{DEF6200E-699A-46AE-9549-61E61C84B3C5}" srcOrd="0" destOrd="0" presId="urn:microsoft.com/office/officeart/2005/8/layout/radial6"/>
    <dgm:cxn modelId="{20B3C067-96F8-46B8-97B1-DCA519F312F5}" type="presOf" srcId="{B00F2B7B-AB59-43FA-B9D7-63C062164105}" destId="{79D8AAE3-345C-4592-8504-CFC908E61F0E}" srcOrd="0" destOrd="0" presId="urn:microsoft.com/office/officeart/2005/8/layout/radial6"/>
    <dgm:cxn modelId="{F863E9AC-FE84-4B79-9240-CAB4275D2562}" srcId="{5C663568-BF99-4792-8A9C-108D4C193C03}" destId="{60DC9A9D-9DCC-4927-B4E3-4528BB31A14A}" srcOrd="3" destOrd="0" parTransId="{6FF77D51-D055-45AB-8504-C790F96AC833}" sibTransId="{DD2BB5F0-4CF4-47B5-B58D-86A96B066191}"/>
    <dgm:cxn modelId="{79F06ABF-C605-4797-9163-B80FAF69026F}" srcId="{5C663568-BF99-4792-8A9C-108D4C193C03}" destId="{49944A4D-75A8-431D-9508-544172CD1AAB}" srcOrd="2" destOrd="0" parTransId="{F724C095-A71D-43A6-B6CD-9B7115C4E8DF}" sibTransId="{A32CC0B7-00CE-4DBE-A1DD-C9BBC3F2ED7A}"/>
    <dgm:cxn modelId="{FC67299E-F5F5-4073-AEFD-C73C03E14020}" srcId="{5C663568-BF99-4792-8A9C-108D4C193C03}" destId="{2FBB3554-A608-483B-B1AB-5C976ED4DA44}" srcOrd="0" destOrd="0" parTransId="{E87CD70D-7841-4C1F-8D71-BDBFCDA7EE1C}" sibTransId="{B00F2B7B-AB59-43FA-B9D7-63C062164105}"/>
    <dgm:cxn modelId="{D2DCEE5D-63F4-43DE-A8C4-24CAA2A22FA2}" type="presOf" srcId="{5C663568-BF99-4792-8A9C-108D4C193C03}" destId="{23A3B360-5AE6-4488-AB9A-F832D0AF208E}" srcOrd="0" destOrd="0" presId="urn:microsoft.com/office/officeart/2005/8/layout/radial6"/>
    <dgm:cxn modelId="{AD79B3D0-408E-400C-980B-FC69435C13EE}" type="presOf" srcId="{49944A4D-75A8-431D-9508-544172CD1AAB}" destId="{0495965C-3353-478E-B3F1-EBA3218E29EB}" srcOrd="0" destOrd="0" presId="urn:microsoft.com/office/officeart/2005/8/layout/radial6"/>
    <dgm:cxn modelId="{92EE1B51-98A2-47B3-A25D-12CE0795B63C}" type="presOf" srcId="{A32CC0B7-00CE-4DBE-A1DD-C9BBC3F2ED7A}" destId="{537D05A8-299B-4561-AACC-705F65486770}" srcOrd="0" destOrd="0" presId="urn:microsoft.com/office/officeart/2005/8/layout/radial6"/>
    <dgm:cxn modelId="{C729E08C-414F-4C6A-BF09-09D386C1DACE}" srcId="{A6E98A57-67DA-4440-8F15-9DCD918E0F8A}" destId="{5C663568-BF99-4792-8A9C-108D4C193C03}" srcOrd="0" destOrd="0" parTransId="{3529C9DC-4D78-45ED-8B3B-198E96900540}" sibTransId="{923FD814-2CCB-4B98-9048-371C37A37A1B}"/>
    <dgm:cxn modelId="{626D31B1-59D0-482D-B658-A53AF0AC750C}" type="presOf" srcId="{A6E98A57-67DA-4440-8F15-9DCD918E0F8A}" destId="{EAD482A0-7F5F-4EB5-9781-614439EDCBDB}" srcOrd="0" destOrd="0" presId="urn:microsoft.com/office/officeart/2005/8/layout/radial6"/>
    <dgm:cxn modelId="{F8D81E8C-1964-4673-859B-0FFDB8C4D90A}" type="presOf" srcId="{2FBB3554-A608-483B-B1AB-5C976ED4DA44}" destId="{A0B7E995-8175-47D1-9E07-72BA19478B26}" srcOrd="0" destOrd="0" presId="urn:microsoft.com/office/officeart/2005/8/layout/radial6"/>
    <dgm:cxn modelId="{EB108A40-E424-4AA3-8430-87C3E44C2065}" srcId="{5C663568-BF99-4792-8A9C-108D4C193C03}" destId="{20596C06-678F-4237-88FD-3102438DEC2B}" srcOrd="1" destOrd="0" parTransId="{3DCA7042-764F-49EE-8541-3BF4779B6C37}" sibTransId="{F5A26380-A40E-4053-98D9-29DF0557CD6D}"/>
    <dgm:cxn modelId="{81F1CEDC-2013-4C85-9331-002784151D7A}" type="presParOf" srcId="{EAD482A0-7F5F-4EB5-9781-614439EDCBDB}" destId="{23A3B360-5AE6-4488-AB9A-F832D0AF208E}" srcOrd="0" destOrd="0" presId="urn:microsoft.com/office/officeart/2005/8/layout/radial6"/>
    <dgm:cxn modelId="{09725933-43A2-455F-91E7-77AEE74038FA}" type="presParOf" srcId="{EAD482A0-7F5F-4EB5-9781-614439EDCBDB}" destId="{A0B7E995-8175-47D1-9E07-72BA19478B26}" srcOrd="1" destOrd="0" presId="urn:microsoft.com/office/officeart/2005/8/layout/radial6"/>
    <dgm:cxn modelId="{4514BE59-8B97-4625-9311-3B0C2551839A}" type="presParOf" srcId="{EAD482A0-7F5F-4EB5-9781-614439EDCBDB}" destId="{F3A236ED-5648-497A-86A1-1C5B162670BA}" srcOrd="2" destOrd="0" presId="urn:microsoft.com/office/officeart/2005/8/layout/radial6"/>
    <dgm:cxn modelId="{A0486EDF-2287-4E50-AC02-C68112833D92}" type="presParOf" srcId="{EAD482A0-7F5F-4EB5-9781-614439EDCBDB}" destId="{79D8AAE3-345C-4592-8504-CFC908E61F0E}" srcOrd="3" destOrd="0" presId="urn:microsoft.com/office/officeart/2005/8/layout/radial6"/>
    <dgm:cxn modelId="{6A5913C9-38EA-4D7F-8598-343DD593801C}" type="presParOf" srcId="{EAD482A0-7F5F-4EB5-9781-614439EDCBDB}" destId="{5D39AF6E-E699-4444-9532-D8A001F1895A}" srcOrd="4" destOrd="0" presId="urn:microsoft.com/office/officeart/2005/8/layout/radial6"/>
    <dgm:cxn modelId="{D6DC139E-6168-4963-AA68-D8E24CD46A0E}" type="presParOf" srcId="{EAD482A0-7F5F-4EB5-9781-614439EDCBDB}" destId="{F7294ED9-0791-4EAC-A895-74A6522A2AA3}" srcOrd="5" destOrd="0" presId="urn:microsoft.com/office/officeart/2005/8/layout/radial6"/>
    <dgm:cxn modelId="{DE8FD8D8-79A6-486B-90BD-4EAC4AD45B75}" type="presParOf" srcId="{EAD482A0-7F5F-4EB5-9781-614439EDCBDB}" destId="{DEEB4E16-DFB0-4114-BA45-A3FBAB836B95}" srcOrd="6" destOrd="0" presId="urn:microsoft.com/office/officeart/2005/8/layout/radial6"/>
    <dgm:cxn modelId="{34FB0067-6E1A-47F9-810E-26E2178A6538}" type="presParOf" srcId="{EAD482A0-7F5F-4EB5-9781-614439EDCBDB}" destId="{0495965C-3353-478E-B3F1-EBA3218E29EB}" srcOrd="7" destOrd="0" presId="urn:microsoft.com/office/officeart/2005/8/layout/radial6"/>
    <dgm:cxn modelId="{998ECD69-20FD-4BB8-A410-4D39794F638D}" type="presParOf" srcId="{EAD482A0-7F5F-4EB5-9781-614439EDCBDB}" destId="{66F8C529-0C3B-4848-9AE8-4678135BF9CA}" srcOrd="8" destOrd="0" presId="urn:microsoft.com/office/officeart/2005/8/layout/radial6"/>
    <dgm:cxn modelId="{F2F7A2AE-929F-4041-9E7D-4DA5468527FD}" type="presParOf" srcId="{EAD482A0-7F5F-4EB5-9781-614439EDCBDB}" destId="{537D05A8-299B-4561-AACC-705F65486770}" srcOrd="9" destOrd="0" presId="urn:microsoft.com/office/officeart/2005/8/layout/radial6"/>
    <dgm:cxn modelId="{25AADAC0-CC75-4279-B838-B8817185A04D}" type="presParOf" srcId="{EAD482A0-7F5F-4EB5-9781-614439EDCBDB}" destId="{DEF6200E-699A-46AE-9549-61E61C84B3C5}" srcOrd="10" destOrd="0" presId="urn:microsoft.com/office/officeart/2005/8/layout/radial6"/>
    <dgm:cxn modelId="{A7B8AC7C-03C1-4190-8F6F-1BC2B5362839}" type="presParOf" srcId="{EAD482A0-7F5F-4EB5-9781-614439EDCBDB}" destId="{B573FE0D-100C-477C-845C-255BEBFD566A}" srcOrd="11" destOrd="0" presId="urn:microsoft.com/office/officeart/2005/8/layout/radial6"/>
    <dgm:cxn modelId="{30FBCDE9-250A-4570-8954-62026F455200}" type="presParOf" srcId="{EAD482A0-7F5F-4EB5-9781-614439EDCBDB}" destId="{42ADD4B8-B7F6-41BC-85AC-B2FA82316C6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382D7-B85C-4594-B070-21735A4FDA7F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9639-E767-41E3-8CBC-EA20CD033888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423D5-3005-4DD4-A1BC-8DA7CDC2F8AA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ABB9-DF04-4E85-BDA6-F9FE3E74FDC2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লেনদেন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2009871" y="303498"/>
        <a:ext cx="2347124" cy="1457325"/>
      </dsp:txXfrm>
    </dsp:sp>
    <dsp:sp modelId="{EF86AF3F-3B5A-493F-9F65-B0EB2AD82186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49652-6950-454F-A0D6-CEEB312FCE9B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520101" y="2560499"/>
        <a:ext cx="2347124" cy="1457325"/>
      </dsp:txXfrm>
    </dsp:sp>
    <dsp:sp modelId="{2C0336DE-8E99-466E-9343-5CD3F1C5576C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27CB4-7557-48A9-AA31-CF8A88348310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মুনাফা জাতীয় 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3499640" y="2560499"/>
        <a:ext cx="2347124" cy="1457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DD4B8-B7F6-41BC-85AC-B2FA82316C6B}">
      <dsp:nvSpPr>
        <dsp:cNvPr id="0" name=""/>
        <dsp:cNvSpPr/>
      </dsp:nvSpPr>
      <dsp:spPr>
        <a:xfrm>
          <a:off x="1666694" y="346487"/>
          <a:ext cx="3751747" cy="3751747"/>
        </a:xfrm>
        <a:prstGeom prst="blockArc">
          <a:avLst>
            <a:gd name="adj1" fmla="val 10405108"/>
            <a:gd name="adj2" fmla="val 1754008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D05A8-299B-4561-AACC-705F65486770}">
      <dsp:nvSpPr>
        <dsp:cNvPr id="0" name=""/>
        <dsp:cNvSpPr/>
      </dsp:nvSpPr>
      <dsp:spPr>
        <a:xfrm>
          <a:off x="1678743" y="546739"/>
          <a:ext cx="3751747" cy="3751747"/>
        </a:xfrm>
        <a:prstGeom prst="blockArc">
          <a:avLst>
            <a:gd name="adj1" fmla="val 4497435"/>
            <a:gd name="adj2" fmla="val 1078168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B4E16-DFB0-4114-BA45-A3FBAB836B95}">
      <dsp:nvSpPr>
        <dsp:cNvPr id="0" name=""/>
        <dsp:cNvSpPr/>
      </dsp:nvSpPr>
      <dsp:spPr>
        <a:xfrm>
          <a:off x="2891707" y="638878"/>
          <a:ext cx="3751747" cy="3751747"/>
        </a:xfrm>
        <a:prstGeom prst="blockArc">
          <a:avLst>
            <a:gd name="adj1" fmla="val 21496531"/>
            <a:gd name="adj2" fmla="val 682383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8AAE3-345C-4592-8504-CFC908E61F0E}">
      <dsp:nvSpPr>
        <dsp:cNvPr id="0" name=""/>
        <dsp:cNvSpPr/>
      </dsp:nvSpPr>
      <dsp:spPr>
        <a:xfrm>
          <a:off x="2808026" y="262695"/>
          <a:ext cx="3751747" cy="3751747"/>
        </a:xfrm>
        <a:prstGeom prst="blockArc">
          <a:avLst>
            <a:gd name="adj1" fmla="val 15177997"/>
            <a:gd name="adj2" fmla="val 33856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3B360-5AE6-4488-AB9A-F832D0AF208E}">
      <dsp:nvSpPr>
        <dsp:cNvPr id="0" name=""/>
        <dsp:cNvSpPr/>
      </dsp:nvSpPr>
      <dsp:spPr>
        <a:xfrm>
          <a:off x="2591856" y="1271525"/>
          <a:ext cx="2788477" cy="2176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বিলম্বিত মুনাফা জাতীয় ব্যয়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000219" y="1590280"/>
        <a:ext cx="1971751" cy="1539086"/>
      </dsp:txXfrm>
    </dsp:sp>
    <dsp:sp modelId="{A0B7E995-8175-47D1-9E07-72BA19478B26}">
      <dsp:nvSpPr>
        <dsp:cNvPr id="0" name=""/>
        <dsp:cNvSpPr/>
      </dsp:nvSpPr>
      <dsp:spPr>
        <a:xfrm>
          <a:off x="2498697" y="-400717"/>
          <a:ext cx="3480377" cy="1856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বিজ্ঞাপন বাবদ অত্যধিক ব্যয়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008386" y="-128851"/>
        <a:ext cx="2460999" cy="1312682"/>
      </dsp:txXfrm>
    </dsp:sp>
    <dsp:sp modelId="{5D39AF6E-E699-4444-9532-D8A001F1895A}">
      <dsp:nvSpPr>
        <dsp:cNvPr id="0" name=""/>
        <dsp:cNvSpPr/>
      </dsp:nvSpPr>
      <dsp:spPr>
        <a:xfrm>
          <a:off x="5273372" y="1523603"/>
          <a:ext cx="2651427" cy="18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পণ্য তৈরির পরীক্ষা ও গবেষণ ব্যয়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661664" y="1797753"/>
        <a:ext cx="1874843" cy="1323715"/>
      </dsp:txXfrm>
    </dsp:sp>
    <dsp:sp modelId="{0495965C-3353-478E-B3F1-EBA3218E29EB}">
      <dsp:nvSpPr>
        <dsp:cNvPr id="0" name=""/>
        <dsp:cNvSpPr/>
      </dsp:nvSpPr>
      <dsp:spPr>
        <a:xfrm>
          <a:off x="2224284" y="3106798"/>
          <a:ext cx="3611793" cy="217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সম্পদ মেরামত বাবদ  এককালীন অত্যধিক  ব্যয়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753219" y="3424692"/>
        <a:ext cx="2553923" cy="1534930"/>
      </dsp:txXfrm>
    </dsp:sp>
    <dsp:sp modelId="{DEF6200E-699A-46AE-9549-61E61C84B3C5}">
      <dsp:nvSpPr>
        <dsp:cNvPr id="0" name=""/>
        <dsp:cNvSpPr/>
      </dsp:nvSpPr>
      <dsp:spPr>
        <a:xfrm>
          <a:off x="349204" y="1508125"/>
          <a:ext cx="2746210" cy="1848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ব্যবসায় প্রতিষ্ঠান স্থানান্তর ব্যয়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51377" y="1778832"/>
        <a:ext cx="1941864" cy="130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F206-8AE0-47AC-B84F-38B228AA6D65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75357-83FC-4A0E-8566-D33BC535D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75357-83FC-4A0E-8566-D33BC535DC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7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75357-83FC-4A0E-8566-D33BC535DC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5492" y="346364"/>
            <a:ext cx="3574473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8" y="1828800"/>
            <a:ext cx="5715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66066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423D5-3005-4DD4-A1BC-8DA7CDC2F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7D423D5-3005-4DD4-A1BC-8DA7CDC2F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7D423D5-3005-4DD4-A1BC-8DA7CDC2F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7D423D5-3005-4DD4-A1BC-8DA7CDC2F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32ABB9-DF04-4E85-BDA6-F9FE3E74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A432ABB9-DF04-4E85-BDA6-F9FE3E74F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A432ABB9-DF04-4E85-BDA6-F9FE3E74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A432ABB9-DF04-4E85-BDA6-F9FE3E74F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D69639-E767-41E3-8CBC-EA20CD033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5ED69639-E767-41E3-8CBC-EA20CD033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5ED69639-E767-41E3-8CBC-EA20CD033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5ED69639-E767-41E3-8CBC-EA20CD033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86AF3F-3B5A-493F-9F65-B0EB2AD82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EF86AF3F-3B5A-493F-9F65-B0EB2AD82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EF86AF3F-3B5A-493F-9F65-B0EB2AD82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EF86AF3F-3B5A-493F-9F65-B0EB2AD82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649652-6950-454F-A0D6-CEEB312F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27649652-6950-454F-A0D6-CEEB312FC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27649652-6950-454F-A0D6-CEEB312F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27649652-6950-454F-A0D6-CEEB312FC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D382D7-B85C-4594-B070-21735A4FD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03D382D7-B85C-4594-B070-21735A4FD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03D382D7-B85C-4594-B070-21735A4FD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03D382D7-B85C-4594-B070-21735A4FD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0336DE-8E99-466E-9343-5CD3F1C55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2C0336DE-8E99-466E-9343-5CD3F1C55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2C0336DE-8E99-466E-9343-5CD3F1C55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2C0336DE-8E99-466E-9343-5CD3F1C55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127CB4-7557-48A9-AA31-CF8A88348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0B127CB4-7557-48A9-AA31-CF8A88348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0B127CB4-7557-48A9-AA31-CF8A88348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0B127CB4-7557-48A9-AA31-CF8A88348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808" y="3912551"/>
            <a:ext cx="8066809" cy="2246769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u="sng" dirty="0">
                <a:latin typeface="NikoshBAN" pitchFamily="2" charset="0"/>
                <a:cs typeface="NikoshBAN" pitchFamily="2" charset="0"/>
              </a:rPr>
              <a:t>মূলধন জাতীয় লেনদেনঃ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যে সকল লেনদেনের ফলাফল দীর্ঘস্থায়ী, অনিয়মিত ও টাকার অংক অপেক্ষাকৃত বড় তা মূলধন জাতীয় লেনদেন। যেমন-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ক্রয়,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জমি ক্রয়, গাড়ি ক্রয় ইত্যাদি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915"/>
            <a:ext cx="4211782" cy="316573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7688" r="21871" b="10246"/>
          <a:stretch/>
        </p:blipFill>
        <p:spPr>
          <a:xfrm>
            <a:off x="4648200" y="383057"/>
            <a:ext cx="4292987" cy="31657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7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90855"/>
            <a:ext cx="8340436" cy="230832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u="sng" dirty="0">
                <a:latin typeface="NikoshBAN" pitchFamily="2" charset="0"/>
                <a:cs typeface="NikoshBAN" pitchFamily="2" charset="0"/>
              </a:rPr>
              <a:t>মুনাফা জাতীয় লেনদেনঃ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যে সকল লেনদেনের ফলাফল স্বল্পস্থায়ী, নিয়মিত ও টাকার অংক অপেক্ষাকৃত ছোট তা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জাতীয় লেনদেন। যেমন-  ক্রয়, বিক্রয়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মনিহারি,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বেতন ও মজুরি ইত্যাদি।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736" r="14605" b="-2736"/>
          <a:stretch/>
        </p:blipFill>
        <p:spPr>
          <a:xfrm>
            <a:off x="457200" y="152400"/>
            <a:ext cx="3734125" cy="3289884"/>
          </a:xfrm>
          <a:prstGeom prst="rect">
            <a:avLst/>
          </a:prstGeom>
        </p:spPr>
      </p:pic>
      <p:pic>
        <p:nvPicPr>
          <p:cNvPr id="6" name="Picture 2" descr="C:\Users\User\Desktop\Follow-up Trainging\Downloaded image\stationary-offic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152400"/>
            <a:ext cx="4485930" cy="33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4" y="304800"/>
            <a:ext cx="4253345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লেনদেন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2800" dirty="0" smtClean="0"/>
              <a:t>মুনাফা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জাতীয়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মুনাফা জাতীয় আয়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মুনাফা জাতীয়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মুনাফা জাতীয় প্রদান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বিলম্বিত মুনাফা জাতীয় ব্যয়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600" dirty="0" smtClean="0"/>
              <a:t>মূলধন জাতীয়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মূলধন জাতীয় প্রাপ্তি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মূলধন জাতীয় ব্যয়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মূলধন জাতীয়  আয়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7688" r="21871" b="10246"/>
          <a:stretch/>
        </p:blipFill>
        <p:spPr>
          <a:xfrm>
            <a:off x="1371600" y="457333"/>
            <a:ext cx="4292987" cy="3165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199" y="4419600"/>
            <a:ext cx="6580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গাড়িটির ক্রয়মূল্য ১০,০০,০০০ টাকা। ১বছর পর গাড়ির মূল্য বৃদ্ধি পাওয়া গাড়িটি ১২,০০,০০০ টাকায় বিক্রয় করেন। </a:t>
            </a:r>
          </a:p>
        </p:txBody>
      </p:sp>
    </p:spTree>
    <p:extLst>
      <p:ext uri="{BB962C8B-B14F-4D97-AF65-F5344CB8AC3E}">
        <p14:creationId xmlns:p14="http://schemas.microsoft.com/office/powerpoint/2010/main" val="3613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09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736" r="14605" b="-2736"/>
          <a:stretch/>
        </p:blipFill>
        <p:spPr>
          <a:xfrm>
            <a:off x="1717963" y="166254"/>
            <a:ext cx="5018799" cy="3327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618" y="3486664"/>
            <a:ext cx="8575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দোকানের মালিক ২০১৬ সালের  ১ডিসেম্বর তারিখে ২০,০০০ টাকার পণ্য ক্রয় করেন। ২ ডিসেম্বর তারিখে তিনি ২৫,০০০ টাকার পণ্য বিক্রয় করেন। তাছাড়া ও তিনি ৫,০০০ টাকা প্রদান করেন;যার ২,০০০ টাকা ২০১৭ সালের জন্য। উক্ত তারিখে তিনি ৩ বছরের জন্য বিজ্ঞাপন প্রদান করেন ১৫,০০০ টাকা।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5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1066800"/>
            <a:ext cx="571500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এবার একটি ভিডিও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01221"/>
              </p:ext>
            </p:extLst>
          </p:nvPr>
        </p:nvGraphicFramePr>
        <p:xfrm>
          <a:off x="1092200" y="3086100"/>
          <a:ext cx="69611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Packager Shell Object" showAsIcon="1" r:id="rId3" imgW="6960960" imgH="685800" progId="Package">
                  <p:embed/>
                </p:oleObj>
              </mc:Choice>
              <mc:Fallback>
                <p:oleObj name="Packager Shell Object" showAsIcon="1" r:id="rId3" imgW="6960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200" y="3086100"/>
                        <a:ext cx="69611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4114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টিভি চেনেল কে দেয়া এ ধরণের বড় অংকের বিজ্ঞাপন কোন ধরণের ব্যয়?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8652829"/>
              </p:ext>
            </p:extLst>
          </p:nvPr>
        </p:nvGraphicFramePr>
        <p:xfrm>
          <a:off x="533400" y="8382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0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3B360-5AE6-4488-AB9A-F832D0AF2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3A3B360-5AE6-4488-AB9A-F832D0AF2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B7E995-8175-47D1-9E07-72BA19478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0B7E995-8175-47D1-9E07-72BA19478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8AAE3-345C-4592-8504-CFC908E61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9D8AAE3-345C-4592-8504-CFC908E61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39AF6E-E699-4444-9532-D8A001F18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5D39AF6E-E699-4444-9532-D8A001F18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B4E16-DFB0-4114-BA45-A3FBAB83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DEEB4E16-DFB0-4114-BA45-A3FBAB836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5965C-3353-478E-B3F1-EBA3218E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495965C-3353-478E-B3F1-EBA3218E2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D05A8-299B-4561-AACC-705F6548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537D05A8-299B-4561-AACC-705F65486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6200E-699A-46AE-9549-61E61C84B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DEF6200E-699A-46AE-9549-61E61C84B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DD4B8-B7F6-41BC-85AC-B2FA82316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2ADD4B8-B7F6-41BC-85AC-B2FA82316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89350"/>
              </p:ext>
            </p:extLst>
          </p:nvPr>
        </p:nvGraphicFramePr>
        <p:xfrm>
          <a:off x="228599" y="228600"/>
          <a:ext cx="8686801" cy="610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3657600"/>
                <a:gridCol w="2590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ক্রঃ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মূলধন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মুনাফাজাতীয়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লেনদেন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শ্রেণি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এবং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প্রভাব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কারণ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১।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মূলধন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মূলধন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জাতীয়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প্রাপ্তি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আয়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অনিয়মিত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২।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অতিরিক্ত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মূলধন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 ।।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।।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৩।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ঋণ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গ্রহন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   ।।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।।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৪।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পুরাতন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যন্ত্রপাতি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/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আসবাবপত্র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/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জমি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/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দালানকোঠা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/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সম্পত্তি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বিক্রয়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   ।।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।।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৫।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যন্ত্রপাতি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আসবাবপত্র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ক্রয়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মূলধন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জাতীয়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অনিয়মিত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দীঃ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৬।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যন্ত্রপাতি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বসানোর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মজুরি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৭।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দালান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নির্ম</a:t>
                      </a:r>
                      <a:r>
                        <a:rPr lang="en-US" baseline="0" dirty="0" err="1" smtClean="0"/>
                        <a:t>ান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৮।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নতুন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যন্ত্রপাতি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সংস্থাপন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৯।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পুরাতন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যন্ত্রপাতি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ক্রয়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১০।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বৈদ্যুতিক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সংস্থাপন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ব্যয়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১১।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যন্ত্রপাতি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ক্রয়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পরিবহন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খরচ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১২।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টেলিফোন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স্থাপন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খরচ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১৩।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সুনাম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ইজারাসম্পত্তি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পেটেন্ট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ট্রেডমার্ক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জমি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ক্রয়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রেজিঃ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১৪।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ভূমি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ক্রয়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এবং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ভূমি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উন্নয়ন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ব্যয়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।।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।।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4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13855"/>
            <a:ext cx="92964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79794"/>
              </p:ext>
            </p:extLst>
          </p:nvPr>
        </p:nvGraphicFramePr>
        <p:xfrm>
          <a:off x="225136" y="304800"/>
          <a:ext cx="89154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962400"/>
                <a:gridCol w="2514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১৫।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সুদ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smtClean="0">
                          <a:solidFill>
                            <a:srgbClr val="FFFF00"/>
                          </a:solidFill>
                        </a:rPr>
                        <a:t>প্রাপ্তি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মূনাফা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জাতীয়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আয়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নিয়মিত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১৬।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শিক্ষানবিশ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সেলামী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প্রাপ্তি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১৭।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লভ্যাংশ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প্রাপ্তি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১৮।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পন্য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বিক্রয়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১৯।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বিনিয়োগের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সুদ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২০।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উপভাড়া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/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ভাড়া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প্রাপ্তি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২১।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পুরাতন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খবরের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কাগজ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বিক্রয়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২২।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বাড়িভাড়া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প্রাপ্তি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২৩।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কমিশন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প্রাপ্তি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           ঐ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২৪।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পন্য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ক্রয়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মুনাফা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জাতীয়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নিয়মিত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২৫।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যন্ত্রপাতির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মেরামত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খরচ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২৬।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যন্ত্রপাতির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অবচয়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২৭।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ইজারা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সম্পত্তির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অবোলপন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২৮।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টেলিফোন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বিদ্যু</a:t>
                      </a:r>
                      <a:r>
                        <a:rPr lang="en-US" dirty="0" smtClean="0"/>
                        <a:t>ৎ/ </a:t>
                      </a:r>
                      <a:r>
                        <a:rPr lang="en-US" dirty="0" err="1" smtClean="0"/>
                        <a:t>বেতন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মজুরি</a:t>
                      </a:r>
                      <a:r>
                        <a:rPr lang="en-US" dirty="0" smtClean="0"/>
                        <a:t>/ 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২৯।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জাহাজ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ভাড়া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ক্রয়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পরিবহন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৩০।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বিক্রয়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পরিবহন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শুল্ক</a:t>
                      </a:r>
                      <a:r>
                        <a:rPr lang="en-US" dirty="0" smtClean="0"/>
                        <a:t> / 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1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241579"/>
            <a:ext cx="6754091" cy="3477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বি,এম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মিজান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ঃপ্রধান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নাগেরপাড়া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বহুমূখী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উচ্চ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বিদ্যালয়,শরীয়তপুর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-34635"/>
            <a:ext cx="6754090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45322"/>
              </p:ext>
            </p:extLst>
          </p:nvPr>
        </p:nvGraphicFramePr>
        <p:xfrm>
          <a:off x="228600" y="337066"/>
          <a:ext cx="8839200" cy="598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657600"/>
                <a:gridCol w="2743200"/>
                <a:gridCol w="1676400"/>
              </a:tblGrid>
              <a:tr h="424934">
                <a:tc>
                  <a:txBody>
                    <a:bodyPr/>
                    <a:lstStyle/>
                    <a:p>
                      <a:r>
                        <a:rPr lang="en-US" dirty="0" smtClean="0"/>
                        <a:t>৩১।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ঋনের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সুদ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মূলধনের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সুদ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৩২।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বিজ্ঞাপন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খরচ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মনিহারি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দ্রব্য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৩৩।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সম্পত্তি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মেরামত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ঐ 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৩৪।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বাড়িভাড়া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বাট্রা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প্রদান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৩৫।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কর</a:t>
                      </a:r>
                      <a:r>
                        <a:rPr lang="en-US" dirty="0" smtClean="0"/>
                        <a:t>  ও </a:t>
                      </a:r>
                      <a:r>
                        <a:rPr lang="en-US" dirty="0" err="1" smtClean="0"/>
                        <a:t>অভিকর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৩৬।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বিমা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সেলামী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৩৭।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আগুনে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বিনষ্ট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পন্য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৩৮।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অনাদায়ী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দেনা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কুঋণ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         ঐ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৩৯।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৪০।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৪১।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৪২।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৪৩।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৪৪।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৪৫।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৪৬।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7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728697" y="280297"/>
            <a:ext cx="4100944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6"/>
          <a:stretch/>
        </p:blipFill>
        <p:spPr bwMode="auto">
          <a:xfrm>
            <a:off x="304800" y="1055467"/>
            <a:ext cx="8577262" cy="399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73914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জোড়ঃ  মুনাফা জাতীয় আয়ের পরিমাণ  নির্ণয়  কর।৪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বিজোড়ঃ মুনাফা জাতীয় ব্যয়ের পরিমাণ নির্ণয় কর। 	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6" y="1759994"/>
            <a:ext cx="2295498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57350" y="250536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দেখে কোনটি কোন ধরণের লেনদেন বলি বলিঃ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6" y="4430018"/>
            <a:ext cx="2371698" cy="1582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52" y="1985705"/>
            <a:ext cx="2563678" cy="1450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43200" y="2254825"/>
            <a:ext cx="205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আসবাব পত্র ক্রয়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6999" y="4805905"/>
            <a:ext cx="128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মেরামত খরচ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7377531" y="2295550"/>
            <a:ext cx="166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 বিনিয়োগ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2837" y="4805905"/>
            <a:ext cx="149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বেতন প্রদান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62" y="4349866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15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706582"/>
            <a:ext cx="7349836" cy="54784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 বিজ্ঞান </a:t>
            </a:r>
          </a:p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nohar\image downloded\give-tak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0"/>
          <a:stretch/>
        </p:blipFill>
        <p:spPr bwMode="auto">
          <a:xfrm>
            <a:off x="2264589" y="304801"/>
            <a:ext cx="383141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7836" y="55348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লেনদেন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9"/>
          <a:stretch/>
        </p:blipFill>
        <p:spPr>
          <a:xfrm>
            <a:off x="2184807" y="2593849"/>
            <a:ext cx="3990974" cy="26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625"/>
            <a:ext cx="3124200" cy="3168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890" y="3733991"/>
            <a:ext cx="2673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নির্মাণ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5317" y="5057430"/>
            <a:ext cx="223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মূলধনজাতীয় লেনদেন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7688" r="21871" b="10246"/>
          <a:stretch/>
        </p:blipFill>
        <p:spPr>
          <a:xfrm>
            <a:off x="4184072" y="450406"/>
            <a:ext cx="4292987" cy="3165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4010989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গাড়ি ক্রয়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736" r="14605" b="-2736"/>
          <a:stretch/>
        </p:blipFill>
        <p:spPr>
          <a:xfrm>
            <a:off x="124628" y="486049"/>
            <a:ext cx="4133828" cy="3642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212" y="4515800"/>
            <a:ext cx="2362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ক্রয়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-বিক্রয়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8450" y="5410200"/>
            <a:ext cx="373389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মুনাফাজাতীয় লেনদেন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Follow-up Trainging\Downloaded image\stationary-offic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70" y="484909"/>
            <a:ext cx="4880223" cy="36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4549985"/>
            <a:ext cx="2286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মনিহারি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491" y="1371600"/>
            <a:ext cx="8028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মূলধন ও মুনাফা জাতীয় লেনদেনের ধারণা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চতুর্থ অধ্যায়ঃ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মূলধন ও মুনাফাজাতীয়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পৃষ্ঠা নং ৩৫-৩৮  </a:t>
            </a:r>
          </a:p>
        </p:txBody>
      </p:sp>
    </p:spTree>
    <p:extLst>
      <p:ext uri="{BB962C8B-B14F-4D97-AF65-F5344CB8AC3E}">
        <p14:creationId xmlns:p14="http://schemas.microsoft.com/office/powerpoint/2010/main" val="17678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410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237" y="2202873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মূলধন ও মুনাফা জাতীয় 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করতে পারবে 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মূলধন জাতীয় ব্যয় ও মুনাফাজাতীয় ব্যয় বিলম্বিত মুনাফাজাতীয় ব্যয়ের মধ্যে পার্থক্য করতে পারবে। 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প্রাপ্তি/আয়, প্রদান/ ব্যয় সম্পর্কে বিশ্লেষণ করতে পারবে। 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3868" r="6093" b="656"/>
          <a:stretch/>
        </p:blipFill>
        <p:spPr bwMode="auto">
          <a:xfrm>
            <a:off x="997527" y="1510145"/>
            <a:ext cx="7661564" cy="40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4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706</Words>
  <Application>Microsoft Office PowerPoint</Application>
  <PresentationFormat>On-screen Show (4:3)</PresentationFormat>
  <Paragraphs>225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লেনদেন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169</cp:revision>
  <dcterms:created xsi:type="dcterms:W3CDTF">2006-08-16T00:00:00Z</dcterms:created>
  <dcterms:modified xsi:type="dcterms:W3CDTF">2018-04-27T16:07:15Z</dcterms:modified>
</cp:coreProperties>
</file>