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5" r:id="rId2"/>
    <p:sldId id="256" r:id="rId3"/>
    <p:sldId id="257" r:id="rId4"/>
    <p:sldId id="258" r:id="rId5"/>
    <p:sldId id="259" r:id="rId6"/>
    <p:sldId id="322" r:id="rId7"/>
    <p:sldId id="260" r:id="rId8"/>
    <p:sldId id="321" r:id="rId9"/>
    <p:sldId id="275" r:id="rId10"/>
    <p:sldId id="276" r:id="rId11"/>
    <p:sldId id="277" r:id="rId12"/>
    <p:sldId id="326" r:id="rId13"/>
    <p:sldId id="279" r:id="rId14"/>
    <p:sldId id="318" r:id="rId15"/>
    <p:sldId id="319" r:id="rId16"/>
    <p:sldId id="320" r:id="rId17"/>
    <p:sldId id="317" r:id="rId18"/>
    <p:sldId id="323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281" r:id="rId34"/>
    <p:sldId id="324" r:id="rId35"/>
    <p:sldId id="282" r:id="rId36"/>
    <p:sldId id="28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3AEA3-B9C4-4935-90F5-BE8F31993F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DFB8-3A44-4A5F-8B9D-963316FF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5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02F8-0DD7-4DF9-83ED-BDFA0C98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195E3-A28F-43E1-B8C5-419CE9185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59B3E-25BE-4D08-9C3E-E873389E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419A2-F8C9-4831-8EBB-2ED29787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3709-E67D-40BA-A33D-AACE869A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BCED3-2088-46E4-A558-A97CF770E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14E03-2EDB-46E5-8E33-666AB2C0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0391-5104-40ED-B63C-F329EB25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973E-28E4-4BE2-B038-7A3C279F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37DAA-8CC2-4805-A649-385E9D93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D2D1-4EFE-45A9-86AB-647F62E5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0778-CE4C-4AA1-9440-E51B0998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1C9D-D63A-44D5-B427-336CD9B3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69CF-D60F-4AE0-AE6A-C60D21CB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8CCE4-FCF2-4902-8C77-2D952AE2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775A-CD86-4E40-8CC8-1E24D95C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81378-D9E7-4623-9BAD-090E9D16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2674-24B6-40FB-B927-C90558E5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AE67E-895E-4062-947E-469EE14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3306-B1B3-4319-807D-F685C70C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47F2-BB0D-4A06-BDE5-160CADD8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6CA6-99CC-4E2A-95F9-9088D012B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559F-EB2F-4CFA-9702-D233FFB8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8C8C5-0256-4C80-90F6-02FF13ED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7D485-726A-44F5-A0DA-3E0E8324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851D5-1279-47DC-9C2E-D1A4F856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E7E8-428E-481F-9144-32428D4F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7A24-8C41-4A19-B7ED-F0C232D0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0297-C771-47D3-AE83-7A2B4F279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A4469-EF5B-4723-AB9E-382CC9EBD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D4368-C707-4480-890D-683C98F5F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FFEA9-F54B-40B2-9692-373B676D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B8D31-7D18-4A65-8AD3-07043BBB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5DDB5-CECA-498F-A264-6FFBC261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D730-A23C-4946-8E02-BAE2D04A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269F1-A394-4BF7-917D-6EEA5109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E5108-F044-473D-8402-54E7D89C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7DFA7-243F-4EF2-A18D-58BD59E6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6F5E8-5DFC-4753-B63A-E77B3A10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F96BA-5749-4F18-9160-E80FCBA7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42C2E-C360-4008-B4FD-C46C9D2C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B781-762E-44D9-ADAE-C2120E3D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6216-1F8A-4603-A8AB-A8101F7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8B22F-12A7-4D87-8607-6032527BF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94D3E-0151-4BFD-9847-E0A829A6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97D03-CB7A-4080-BE29-D3F6D68D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2A67B-5EE7-4CF1-B5A0-47DFE758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B337-BFB2-4A59-9045-FD6D8C4E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1CD20-2511-48D8-9B28-641A0637A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1E8AF-B188-4EBC-B220-4506F066D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83373-A81F-4192-91C6-EEA8177B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2AB955-376B-42A0-B9BC-6FD2A7C5E03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0C196-6058-4141-AA3F-92E8CD87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90C0E-5B0C-41F6-BB44-12B255D2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AF1DF7-71DC-4AFF-9114-BA305072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32A507-D319-4CF3-BBA1-BB877EABE48E}"/>
              </a:ext>
            </a:extLst>
          </p:cNvPr>
          <p:cNvGrpSpPr/>
          <p:nvPr userDrawn="1"/>
        </p:nvGrpSpPr>
        <p:grpSpPr>
          <a:xfrm>
            <a:off x="0" y="0"/>
            <a:ext cx="12305211" cy="6858000"/>
            <a:chOff x="0" y="0"/>
            <a:chExt cx="12305211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5F8A5BA-EC20-49E0-9069-8CC22C1CDBE9}"/>
                </a:ext>
              </a:extLst>
            </p:cNvPr>
            <p:cNvSpPr/>
            <p:nvPr userDrawn="1"/>
          </p:nvSpPr>
          <p:spPr>
            <a:xfrm>
              <a:off x="0" y="0"/>
              <a:ext cx="12305211" cy="6858000"/>
            </a:xfrm>
            <a:prstGeom prst="frame">
              <a:avLst>
                <a:gd name="adj1" fmla="val 1262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7303863-0163-43E6-B882-7FCCF9672C33}"/>
                </a:ext>
              </a:extLst>
            </p:cNvPr>
            <p:cNvSpPr/>
            <p:nvPr userDrawn="1"/>
          </p:nvSpPr>
          <p:spPr>
            <a:xfrm>
              <a:off x="209006" y="182880"/>
              <a:ext cx="11887200" cy="6492240"/>
            </a:xfrm>
            <a:prstGeom prst="frame">
              <a:avLst>
                <a:gd name="adj1" fmla="val 126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1C59E2-1585-4709-91B5-2724C00949E0}"/>
              </a:ext>
            </a:extLst>
          </p:cNvPr>
          <p:cNvGrpSpPr/>
          <p:nvPr userDrawn="1"/>
        </p:nvGrpSpPr>
        <p:grpSpPr>
          <a:xfrm>
            <a:off x="305618" y="6100353"/>
            <a:ext cx="11790588" cy="496390"/>
            <a:chOff x="305618" y="6100353"/>
            <a:chExt cx="11790588" cy="4963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8B409B-EDC6-4EA5-A1C3-2B299D7CE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9" b="35416"/>
            <a:stretch/>
          </p:blipFill>
          <p:spPr>
            <a:xfrm>
              <a:off x="10930073" y="6126480"/>
              <a:ext cx="1166133" cy="47026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0DF9DA-B68C-45BA-BC49-977B81686CC9}"/>
                </a:ext>
              </a:extLst>
            </p:cNvPr>
            <p:cNvGrpSpPr/>
            <p:nvPr userDrawn="1"/>
          </p:nvGrpSpPr>
          <p:grpSpPr>
            <a:xfrm>
              <a:off x="305618" y="6100353"/>
              <a:ext cx="11010209" cy="496390"/>
              <a:chOff x="305618" y="6100353"/>
              <a:chExt cx="11010209" cy="49639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7BDF7A5-1EE9-4003-9415-0D9EE05C768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859" b="35416"/>
              <a:stretch/>
            </p:blipFill>
            <p:spPr>
              <a:xfrm>
                <a:off x="9731683" y="6126480"/>
                <a:ext cx="1584144" cy="470263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E0B26DC-22A1-4CC2-8F07-EDC750FBF36A}"/>
                  </a:ext>
                </a:extLst>
              </p:cNvPr>
              <p:cNvGrpSpPr/>
              <p:nvPr userDrawn="1"/>
            </p:nvGrpSpPr>
            <p:grpSpPr>
              <a:xfrm>
                <a:off x="305618" y="6100353"/>
                <a:ext cx="9427564" cy="485504"/>
                <a:chOff x="305618" y="6100353"/>
                <a:chExt cx="9427564" cy="485504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D60F5DC-2771-45CD-B704-85597F0F70C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859" b="35416"/>
                <a:stretch/>
              </p:blipFill>
              <p:spPr>
                <a:xfrm>
                  <a:off x="8149038" y="6115594"/>
                  <a:ext cx="1584144" cy="470263"/>
                </a:xfrm>
                <a:prstGeom prst="rect">
                  <a:avLst/>
                </a:prstGeom>
              </p:spPr>
            </p:pic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1C4BE7A-185C-4519-9FCF-0FDC4CDE1314}"/>
                    </a:ext>
                  </a:extLst>
                </p:cNvPr>
                <p:cNvGrpSpPr/>
                <p:nvPr userDrawn="1"/>
              </p:nvGrpSpPr>
              <p:grpSpPr>
                <a:xfrm>
                  <a:off x="305618" y="6100353"/>
                  <a:ext cx="7882070" cy="485504"/>
                  <a:chOff x="305618" y="6100353"/>
                  <a:chExt cx="7882070" cy="485504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28B9E861-D731-49DE-AFB7-167B5D35907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0859" b="35416"/>
                  <a:stretch/>
                </p:blipFill>
                <p:spPr>
                  <a:xfrm>
                    <a:off x="6603544" y="6100353"/>
                    <a:ext cx="1584144" cy="470263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889CEDB1-0BD2-4B24-81A1-AE6560AE1DA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05618" y="6106886"/>
                    <a:ext cx="6297926" cy="478971"/>
                    <a:chOff x="305618" y="6106886"/>
                    <a:chExt cx="6297926" cy="478971"/>
                  </a:xfrm>
                </p:grpSpPr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3DA2B10D-1E0D-482A-8D61-962B5B8258F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 rotWithShape="1"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0859" b="35416"/>
                    <a:stretch/>
                  </p:blipFill>
                  <p:spPr>
                    <a:xfrm>
                      <a:off x="5019400" y="6115594"/>
                      <a:ext cx="1584144" cy="47026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05184D8C-AFD7-46E2-94F1-86AFADD4C84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305618" y="6106886"/>
                      <a:ext cx="4733107" cy="478971"/>
                      <a:chOff x="305618" y="6106886"/>
                      <a:chExt cx="4733107" cy="478971"/>
                    </a:xfrm>
                  </p:grpSpPr>
                  <p:pic>
                    <p:nvPicPr>
                      <p:cNvPr id="16" name="Picture 15">
                        <a:extLst>
                          <a:ext uri="{FF2B5EF4-FFF2-40B4-BE49-F238E27FC236}">
                            <a16:creationId xmlns:a16="http://schemas.microsoft.com/office/drawing/2014/main" id="{3B408F22-F436-4E1A-917A-F7F28CB4F390}"/>
                          </a:ext>
                        </a:extLst>
                      </p:cNvPr>
                      <p:cNvPicPr>
                        <a:picLocks noChangeAspect="1"/>
                      </p:cNvPicPr>
                      <p:nvPr userDrawn="1"/>
                    </p:nvPicPr>
                    <p:blipFill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859" b="35416"/>
                      <a:stretch/>
                    </p:blipFill>
                    <p:spPr>
                      <a:xfrm>
                        <a:off x="3454581" y="6115594"/>
                        <a:ext cx="1584144" cy="470263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0EBB330D-6382-4D03-912B-2FC67A7A225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305618" y="6106886"/>
                        <a:ext cx="3168288" cy="470263"/>
                        <a:chOff x="305618" y="6106886"/>
                        <a:chExt cx="3168288" cy="470263"/>
                      </a:xfrm>
                    </p:grpSpPr>
                    <p:pic>
                      <p:nvPicPr>
                        <p:cNvPr id="17" name="Picture 16">
                          <a:extLst>
                            <a:ext uri="{FF2B5EF4-FFF2-40B4-BE49-F238E27FC236}">
                              <a16:creationId xmlns:a16="http://schemas.microsoft.com/office/drawing/2014/main" id="{D2590A35-2FCF-48E5-9BDD-ECB92FEFB32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 userDrawn="1"/>
                      </p:nvPicPr>
                      <p:blipFill rotWithShape="1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0859" b="35416"/>
                        <a:stretch/>
                      </p:blipFill>
                      <p:spPr>
                        <a:xfrm>
                          <a:off x="1889762" y="6106886"/>
                          <a:ext cx="1584144" cy="47026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" name="Picture 17">
                          <a:extLst>
                            <a:ext uri="{FF2B5EF4-FFF2-40B4-BE49-F238E27FC236}">
                              <a16:creationId xmlns:a16="http://schemas.microsoft.com/office/drawing/2014/main" id="{1D000B7B-A234-4946-B077-EA9EFBF2401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 userDrawn="1"/>
                      </p:nvPicPr>
                      <p:blipFill rotWithShape="1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0859" b="35416"/>
                        <a:stretch/>
                      </p:blipFill>
                      <p:spPr>
                        <a:xfrm>
                          <a:off x="305618" y="6198327"/>
                          <a:ext cx="1584144" cy="378822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</p:grpSp>
          </p:grp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C22CEA5-BE5A-4BA1-97D0-DD8D2E59B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9" r="33739"/>
          <a:stretch/>
        </p:blipFill>
        <p:spPr>
          <a:xfrm rot="5400000">
            <a:off x="250168" y="336301"/>
            <a:ext cx="1584144" cy="1473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12F57-F7BF-43A0-BAD3-BC9E8623F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9" r="33739"/>
          <a:stretch/>
        </p:blipFill>
        <p:spPr>
          <a:xfrm rot="10800000">
            <a:off x="10429738" y="261257"/>
            <a:ext cx="1584144" cy="14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honey_bee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s.wikipedia.org/wiki/%E0%A6%AC%E0%A6%BF%E0%A6%B9%E0%A7%81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conline.com.bd/rice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xtno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anasabdin/i-miss-you-2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zooboing/5426098481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zzani/5828496140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.wikipedia.org/wiki/%E0%A6%B8%E0%A7%82%E0%A6%B0%E0%A7%8D%E0%A6%AF_(%E0%A6%A6%E0%A7%87%E0%A6%AC%E0%A6%A4%E0%A6%BE)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architecture/house/house-home-architecture-urban-roof-estate-garage-residence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www.publicdomainpictures.net/view-image.php?image=22225&amp;picture=nice-flower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voyage.org/wiki/Bar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8C04-33CE-4338-9039-AF218EF7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/>
              <a:t>আজকের</a:t>
            </a:r>
            <a:r>
              <a:rPr lang="en-US" sz="4400" dirty="0"/>
              <a:t> </a:t>
            </a:r>
            <a:r>
              <a:rPr lang="en-US" sz="4400" dirty="0" err="1"/>
              <a:t>পাঠে</a:t>
            </a:r>
            <a:r>
              <a:rPr lang="en-US" sz="4400" dirty="0"/>
              <a:t> </a:t>
            </a:r>
            <a:r>
              <a:rPr lang="en-US" sz="4400" dirty="0" err="1"/>
              <a:t>সবাইকে</a:t>
            </a:r>
            <a:r>
              <a:rPr lang="en-US" sz="4400" dirty="0"/>
              <a:t> </a:t>
            </a:r>
            <a:r>
              <a:rPr lang="en-US" sz="4400" dirty="0" err="1"/>
              <a:t>স্বাগত</a:t>
            </a:r>
            <a:r>
              <a:rPr lang="en-US" sz="4400" dirty="0"/>
              <a:t>…………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48BE28-0F30-4D4E-A0DC-6011641A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53" y="2078278"/>
            <a:ext cx="5715000" cy="3209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0A89B-ED2F-48AF-B431-78F3E784D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6" y="2172199"/>
            <a:ext cx="4541378" cy="30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5EC9-295B-4A61-931A-B8F070D8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আদর্শ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E2C1D1-E0C8-4CA0-A384-334317D0A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2" y="1410393"/>
            <a:ext cx="3384274" cy="45123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A6E03-921A-4D09-B92E-FD389802F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64" y="1410393"/>
            <a:ext cx="3384275" cy="45123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352F17-125C-4C08-B10F-E55C376F01A6}"/>
              </a:ext>
            </a:extLst>
          </p:cNvPr>
          <p:cNvSpPr/>
          <p:nvPr/>
        </p:nvSpPr>
        <p:spPr>
          <a:xfrm>
            <a:off x="9621078" y="2225944"/>
            <a:ext cx="304800" cy="6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12396C9B-09CC-4814-B3F3-D8FEBD70C585}"/>
              </a:ext>
            </a:extLst>
          </p:cNvPr>
          <p:cNvSpPr/>
          <p:nvPr/>
        </p:nvSpPr>
        <p:spPr>
          <a:xfrm rot="16200000">
            <a:off x="9935855" y="2007283"/>
            <a:ext cx="1053472" cy="10734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F63E17-7E9A-466C-B35E-1BBE2CE08F4D}"/>
              </a:ext>
            </a:extLst>
          </p:cNvPr>
          <p:cNvSpPr/>
          <p:nvPr/>
        </p:nvSpPr>
        <p:spPr>
          <a:xfrm>
            <a:off x="9621153" y="2205958"/>
            <a:ext cx="304800" cy="6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3E861-68F3-4AF6-99FD-13BE80C8CF83}"/>
              </a:ext>
            </a:extLst>
          </p:cNvPr>
          <p:cNvGrpSpPr/>
          <p:nvPr/>
        </p:nvGrpSpPr>
        <p:grpSpPr>
          <a:xfrm>
            <a:off x="9773478" y="4187144"/>
            <a:ext cx="2054087" cy="1100324"/>
            <a:chOff x="9515061" y="3488824"/>
            <a:chExt cx="2054087" cy="11003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0FCD03-3BC9-4EF9-924C-E950099ABFDD}"/>
                </a:ext>
              </a:extLst>
            </p:cNvPr>
            <p:cNvSpPr/>
            <p:nvPr/>
          </p:nvSpPr>
          <p:spPr>
            <a:xfrm>
              <a:off x="9515061" y="3790054"/>
              <a:ext cx="2054087" cy="7990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অডিও</a:t>
              </a:r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FDDB83C-090D-4DF8-8A7D-407A48546115}"/>
                </a:ext>
              </a:extLst>
            </p:cNvPr>
            <p:cNvSpPr/>
            <p:nvPr/>
          </p:nvSpPr>
          <p:spPr>
            <a:xfrm>
              <a:off x="9700587" y="3488824"/>
              <a:ext cx="304800" cy="3612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2E1-D6DD-4683-AAAA-9F34E80A8897}"/>
              </a:ext>
            </a:extLst>
          </p:cNvPr>
          <p:cNvGrpSpPr/>
          <p:nvPr/>
        </p:nvGrpSpPr>
        <p:grpSpPr>
          <a:xfrm>
            <a:off x="9554855" y="1890209"/>
            <a:ext cx="2474805" cy="1342941"/>
            <a:chOff x="9554855" y="1890209"/>
            <a:chExt cx="2474805" cy="13429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88A05-A0BB-4C9C-9597-9910A56FB4B9}"/>
                </a:ext>
              </a:extLst>
            </p:cNvPr>
            <p:cNvSpPr/>
            <p:nvPr/>
          </p:nvSpPr>
          <p:spPr>
            <a:xfrm rot="1481316">
              <a:off x="11160525" y="2939786"/>
              <a:ext cx="728870" cy="2933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F07339-B2BB-4BA1-891A-EE7E6327C725}"/>
                </a:ext>
              </a:extLst>
            </p:cNvPr>
            <p:cNvSpPr/>
            <p:nvPr/>
          </p:nvSpPr>
          <p:spPr>
            <a:xfrm>
              <a:off x="11300790" y="2422472"/>
              <a:ext cx="728870" cy="2933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604144-845F-42CB-BF32-4AA23DF5ABD8}"/>
                </a:ext>
              </a:extLst>
            </p:cNvPr>
            <p:cNvSpPr/>
            <p:nvPr/>
          </p:nvSpPr>
          <p:spPr>
            <a:xfrm rot="20355800">
              <a:off x="11160153" y="1890209"/>
              <a:ext cx="728870" cy="29336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B4DFEF5D-1B41-442F-AF1D-A6CFADC2E79B}"/>
                </a:ext>
              </a:extLst>
            </p:cNvPr>
            <p:cNvSpPr/>
            <p:nvPr/>
          </p:nvSpPr>
          <p:spPr>
            <a:xfrm rot="16200000">
              <a:off x="9935930" y="1987297"/>
              <a:ext cx="1053472" cy="1073426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1A9117-E492-454F-8F6B-E79D65D2C413}"/>
                </a:ext>
              </a:extLst>
            </p:cNvPr>
            <p:cNvSpPr/>
            <p:nvPr/>
          </p:nvSpPr>
          <p:spPr>
            <a:xfrm>
              <a:off x="9554855" y="2164449"/>
              <a:ext cx="304800" cy="63610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797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9023-6F90-46F2-AE52-DD081B5A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/>
              <a:t>সরব</a:t>
            </a:r>
            <a:r>
              <a:rPr lang="en-US" sz="4000" b="1" dirty="0"/>
              <a:t> </a:t>
            </a:r>
            <a:r>
              <a:rPr lang="en-US" sz="4000" b="1" dirty="0" err="1"/>
              <a:t>পাঠ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EB4BE-69D6-433C-BECF-5B10334B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27" y="1425934"/>
            <a:ext cx="6234546" cy="3602061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09F20-B397-4AE4-B879-7664C519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352239"/>
            <a:ext cx="10515600" cy="43746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914B-EC9F-4C64-8FDE-39229EDF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43" y="2498727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800" dirty="0" err="1"/>
              <a:t>এসো</a:t>
            </a:r>
            <a:r>
              <a:rPr lang="en-US" sz="4800" dirty="0"/>
              <a:t> </a:t>
            </a:r>
            <a:r>
              <a:rPr lang="en-US" sz="4800" dirty="0" err="1"/>
              <a:t>শব্দের</a:t>
            </a:r>
            <a:r>
              <a:rPr lang="en-US" sz="4800" dirty="0"/>
              <a:t> </a:t>
            </a:r>
            <a:r>
              <a:rPr lang="en-US" sz="4800" dirty="0" err="1"/>
              <a:t>অর্থ</a:t>
            </a:r>
            <a:r>
              <a:rPr lang="en-US" sz="4800" dirty="0"/>
              <a:t> </a:t>
            </a:r>
            <a:r>
              <a:rPr lang="en-US" sz="4800" dirty="0" err="1"/>
              <a:t>গুলো</a:t>
            </a:r>
            <a:r>
              <a:rPr lang="en-US" sz="4800" dirty="0"/>
              <a:t> </a:t>
            </a:r>
            <a:r>
              <a:rPr lang="en-US" sz="4800" dirty="0" err="1"/>
              <a:t>জেনে</a:t>
            </a:r>
            <a:r>
              <a:rPr lang="en-US" sz="4800" dirty="0"/>
              <a:t> </a:t>
            </a:r>
            <a:r>
              <a:rPr lang="en-US" sz="4800" dirty="0" err="1"/>
              <a:t>নিই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897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117D-2E3E-4EBE-880B-2F0D5362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শব্দার্থ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92980-B746-44D7-B964-0E71D5299893}"/>
              </a:ext>
            </a:extLst>
          </p:cNvPr>
          <p:cNvSpPr txBox="1"/>
          <p:nvPr/>
        </p:nvSpPr>
        <p:spPr>
          <a:xfrm>
            <a:off x="993913" y="1577009"/>
            <a:ext cx="287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ভোমর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46243-BB92-4A18-8E32-BC4F782AF8D4}"/>
              </a:ext>
            </a:extLst>
          </p:cNvPr>
          <p:cNvSpPr txBox="1"/>
          <p:nvPr/>
        </p:nvSpPr>
        <p:spPr>
          <a:xfrm>
            <a:off x="6824870" y="1577008"/>
            <a:ext cx="503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মৌমাছি।ভ্রমরের</a:t>
            </a:r>
            <a:r>
              <a:rPr lang="en-US" dirty="0"/>
              <a:t> </a:t>
            </a:r>
            <a:r>
              <a:rPr lang="en-US" dirty="0" err="1"/>
              <a:t>কথ্যরূপ</a:t>
            </a:r>
            <a:r>
              <a:rPr lang="en-US" dirty="0"/>
              <a:t> </a:t>
            </a:r>
            <a:r>
              <a:rPr lang="en-US" dirty="0" err="1"/>
              <a:t>ভোমর।কবিতাটিতে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বন্ধু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প্রিয়জনকে</a:t>
            </a:r>
            <a:r>
              <a:rPr lang="en-US" dirty="0"/>
              <a:t> </a:t>
            </a:r>
            <a:r>
              <a:rPr lang="en-US" dirty="0" err="1"/>
              <a:t>ভোমর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সম্বোধন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বাড়িতে</a:t>
            </a:r>
            <a:r>
              <a:rPr lang="en-US" dirty="0"/>
              <a:t>  </a:t>
            </a:r>
            <a:r>
              <a:rPr lang="en-US" dirty="0" err="1"/>
              <a:t>আসার</a:t>
            </a:r>
            <a:r>
              <a:rPr lang="en-US" dirty="0"/>
              <a:t> </a:t>
            </a:r>
            <a:r>
              <a:rPr lang="en-US" dirty="0" err="1"/>
              <a:t>আমন্ত্রণ</a:t>
            </a:r>
            <a:r>
              <a:rPr lang="en-US" dirty="0"/>
              <a:t> </a:t>
            </a:r>
            <a:r>
              <a:rPr lang="en-US" dirty="0" err="1"/>
              <a:t>জানানো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r>
              <a:rPr lang="en-US" dirty="0"/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B97B5-68FD-4CF8-AC14-4BDE1107B75A}"/>
              </a:ext>
            </a:extLst>
          </p:cNvPr>
          <p:cNvSpPr txBox="1"/>
          <p:nvPr/>
        </p:nvSpPr>
        <p:spPr>
          <a:xfrm>
            <a:off x="993913" y="3856383"/>
            <a:ext cx="21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শালি</a:t>
            </a:r>
            <a:r>
              <a:rPr lang="en-US" sz="3600" b="1" dirty="0"/>
              <a:t> </a:t>
            </a:r>
            <a:r>
              <a:rPr lang="en-US" sz="3600" b="1" dirty="0" err="1"/>
              <a:t>ধান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59D9B-956B-4E79-9608-21762054EB75}"/>
              </a:ext>
            </a:extLst>
          </p:cNvPr>
          <p:cNvSpPr txBox="1"/>
          <p:nvPr/>
        </p:nvSpPr>
        <p:spPr>
          <a:xfrm>
            <a:off x="6997148" y="3737113"/>
            <a:ext cx="40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আমন</a:t>
            </a:r>
            <a:r>
              <a:rPr lang="en-US" dirty="0"/>
              <a:t> </a:t>
            </a:r>
            <a:r>
              <a:rPr lang="en-US" dirty="0" err="1"/>
              <a:t>ধান</a:t>
            </a:r>
            <a:r>
              <a:rPr lang="en-US" dirty="0"/>
              <a:t>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হেমন্তকালে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F203F-3491-4F6E-BF39-03BBA26C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9635" y="1113183"/>
            <a:ext cx="2345635" cy="1802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1C5B42-CBAC-4F55-BA7D-B273CB8E1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54726" y="3429000"/>
            <a:ext cx="2479813" cy="18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80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8D64-2E87-479F-AE06-F217BAEC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শব্দার্থ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3299C-909E-4385-B0E3-961DD97AD1BE}"/>
              </a:ext>
            </a:extLst>
          </p:cNvPr>
          <p:cNvSpPr txBox="1"/>
          <p:nvPr/>
        </p:nvSpPr>
        <p:spPr>
          <a:xfrm>
            <a:off x="1113183" y="1957864"/>
            <a:ext cx="253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বিন্নি</a:t>
            </a:r>
            <a:r>
              <a:rPr lang="en-US" sz="3200" b="1" dirty="0"/>
              <a:t> </a:t>
            </a:r>
            <a:r>
              <a:rPr lang="en-US" sz="3200" b="1" dirty="0" err="1"/>
              <a:t>ধান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9F52C-8386-4333-AFF3-FB5945E4F99A}"/>
              </a:ext>
            </a:extLst>
          </p:cNvPr>
          <p:cNvSpPr txBox="1"/>
          <p:nvPr/>
        </p:nvSpPr>
        <p:spPr>
          <a:xfrm>
            <a:off x="7076661" y="1690690"/>
            <a:ext cx="4373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বাংলাদেশের</a:t>
            </a:r>
            <a:r>
              <a:rPr lang="en-US" sz="2800" b="1" dirty="0"/>
              <a:t> </a:t>
            </a:r>
            <a:r>
              <a:rPr lang="en-US" sz="2800" b="1" dirty="0" err="1"/>
              <a:t>আদি</a:t>
            </a:r>
            <a:r>
              <a:rPr lang="en-US" sz="2800" b="1" dirty="0"/>
              <a:t> </a:t>
            </a:r>
            <a:r>
              <a:rPr lang="en-US" sz="2800" b="1" dirty="0" err="1"/>
              <a:t>জাতের</a:t>
            </a:r>
            <a:r>
              <a:rPr lang="en-US" sz="2800" b="1" dirty="0"/>
              <a:t> </a:t>
            </a:r>
            <a:r>
              <a:rPr lang="en-US" sz="2800" b="1" dirty="0" err="1"/>
              <a:t>ধানগুলোর</a:t>
            </a:r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568F-F74F-4640-9036-D4ED340328A4}"/>
              </a:ext>
            </a:extLst>
          </p:cNvPr>
          <p:cNvSpPr txBox="1"/>
          <p:nvPr/>
        </p:nvSpPr>
        <p:spPr>
          <a:xfrm>
            <a:off x="838200" y="3723861"/>
            <a:ext cx="228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কবরি</a:t>
            </a:r>
            <a:r>
              <a:rPr lang="en-US" sz="3200" b="1" dirty="0"/>
              <a:t> </a:t>
            </a:r>
            <a:r>
              <a:rPr lang="en-US" sz="3200" b="1" dirty="0" err="1"/>
              <a:t>কলা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BFB5A-D13B-4DF4-AB95-0B44F72EC2F7}"/>
              </a:ext>
            </a:extLst>
          </p:cNvPr>
          <p:cNvSpPr txBox="1"/>
          <p:nvPr/>
        </p:nvSpPr>
        <p:spPr>
          <a:xfrm>
            <a:off x="7262191" y="3624846"/>
            <a:ext cx="308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স্বাদের</a:t>
            </a:r>
            <a:r>
              <a:rPr lang="en-US" sz="2400" b="1" dirty="0"/>
              <a:t> </a:t>
            </a:r>
            <a:r>
              <a:rPr lang="en-US" sz="2400" b="1" dirty="0" err="1"/>
              <a:t>জন্য</a:t>
            </a:r>
            <a:r>
              <a:rPr lang="en-US" sz="2400" b="1" dirty="0"/>
              <a:t> </a:t>
            </a:r>
            <a:r>
              <a:rPr lang="en-US" sz="2400" b="1" dirty="0" err="1"/>
              <a:t>বিখ্যাত</a:t>
            </a:r>
            <a:r>
              <a:rPr lang="en-US" sz="2400" b="1" dirty="0"/>
              <a:t> </a:t>
            </a:r>
            <a:r>
              <a:rPr lang="en-US" sz="2400" b="1" dirty="0" err="1"/>
              <a:t>এক</a:t>
            </a:r>
            <a:r>
              <a:rPr lang="en-US" sz="2400" b="1" dirty="0"/>
              <a:t> </a:t>
            </a:r>
            <a:r>
              <a:rPr lang="en-US" sz="2400" b="1" dirty="0" err="1"/>
              <a:t>প্রকার</a:t>
            </a:r>
            <a:r>
              <a:rPr lang="en-US" sz="2400" b="1" dirty="0"/>
              <a:t> </a:t>
            </a:r>
            <a:r>
              <a:rPr lang="en-US" sz="2400" b="1" dirty="0" err="1"/>
              <a:t>কলা</a:t>
            </a:r>
            <a:r>
              <a:rPr lang="en-US" sz="2400" b="1" dirty="0"/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C5D6B5-0CAA-42C5-81E9-EAB9E37F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95041" y="980661"/>
            <a:ext cx="3087756" cy="195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C3305-F380-484E-AD65-A48A0899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0833" y="2727299"/>
            <a:ext cx="1956171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11CC-6EB4-4C8E-9599-8DC20BC4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শব্দার্থ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6713-8928-4730-ABCA-6443C141B2E3}"/>
              </a:ext>
            </a:extLst>
          </p:cNvPr>
          <p:cNvSpPr txBox="1"/>
          <p:nvPr/>
        </p:nvSpPr>
        <p:spPr>
          <a:xfrm>
            <a:off x="1046922" y="2266122"/>
            <a:ext cx="235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গামছা</a:t>
            </a:r>
            <a:r>
              <a:rPr lang="en-US" sz="2400" b="1" dirty="0"/>
              <a:t> </a:t>
            </a:r>
            <a:r>
              <a:rPr lang="en-US" sz="2400" b="1" dirty="0" err="1"/>
              <a:t>বাঁধা</a:t>
            </a:r>
            <a:r>
              <a:rPr lang="en-US" sz="2400" b="1" dirty="0"/>
              <a:t> </a:t>
            </a:r>
            <a:r>
              <a:rPr lang="en-US" sz="2400" b="1" dirty="0" err="1"/>
              <a:t>দই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4EFD-114F-4317-8716-6A3631906573}"/>
              </a:ext>
            </a:extLst>
          </p:cNvPr>
          <p:cNvSpPr txBox="1"/>
          <p:nvPr/>
        </p:nvSpPr>
        <p:spPr>
          <a:xfrm>
            <a:off x="7487478" y="1908313"/>
            <a:ext cx="401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অধিক</a:t>
            </a:r>
            <a:r>
              <a:rPr lang="en-US" sz="2400" b="1" dirty="0"/>
              <a:t> </a:t>
            </a:r>
            <a:r>
              <a:rPr lang="en-US" sz="2400" b="1" dirty="0" err="1"/>
              <a:t>ঘনত্বের</a:t>
            </a:r>
            <a:r>
              <a:rPr lang="en-US" sz="2400" b="1" dirty="0"/>
              <a:t> </a:t>
            </a:r>
            <a:r>
              <a:rPr lang="en-US" sz="2400" b="1" dirty="0" err="1"/>
              <a:t>ফলে</a:t>
            </a:r>
            <a:r>
              <a:rPr lang="en-US" sz="2400" b="1" dirty="0"/>
              <a:t> </a:t>
            </a:r>
            <a:r>
              <a:rPr lang="en-US" sz="2400" b="1" dirty="0" err="1"/>
              <a:t>যে</a:t>
            </a:r>
            <a:r>
              <a:rPr lang="en-US" sz="2400" b="1" dirty="0"/>
              <a:t> </a:t>
            </a:r>
            <a:r>
              <a:rPr lang="en-US" sz="2400" b="1" dirty="0" err="1"/>
              <a:t>দই</a:t>
            </a:r>
            <a:r>
              <a:rPr lang="en-US" sz="2400" b="1" dirty="0"/>
              <a:t> </a:t>
            </a:r>
            <a:r>
              <a:rPr lang="en-US" sz="2400" b="1" dirty="0" err="1"/>
              <a:t>গামছায়</a:t>
            </a:r>
            <a:r>
              <a:rPr lang="en-US" sz="2400" b="1" dirty="0"/>
              <a:t> </a:t>
            </a:r>
            <a:r>
              <a:rPr lang="en-US" sz="2400" b="1" dirty="0" err="1"/>
              <a:t>রাখলেও</a:t>
            </a:r>
            <a:r>
              <a:rPr lang="en-US" sz="2400" b="1" dirty="0"/>
              <a:t> </a:t>
            </a:r>
            <a:r>
              <a:rPr lang="en-US" sz="2400" b="1" dirty="0" err="1"/>
              <a:t>গড়ায়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6D74-69FB-41FC-BA20-5D0A8B54628F}"/>
              </a:ext>
            </a:extLst>
          </p:cNvPr>
          <p:cNvSpPr txBox="1"/>
          <p:nvPr/>
        </p:nvSpPr>
        <p:spPr>
          <a:xfrm>
            <a:off x="1046922" y="4253948"/>
            <a:ext cx="23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শুয়ো</a:t>
            </a:r>
            <a:r>
              <a:rPr lang="en-US" sz="2000" b="1" dirty="0"/>
              <a:t> </a:t>
            </a:r>
            <a:r>
              <a:rPr lang="en-US" sz="2000" b="1" dirty="0" err="1"/>
              <a:t>আঁচল</a:t>
            </a:r>
            <a:r>
              <a:rPr lang="en-US" sz="2000" b="1" dirty="0"/>
              <a:t> </a:t>
            </a:r>
            <a:r>
              <a:rPr lang="en-US" sz="2000" b="1" dirty="0" err="1"/>
              <a:t>পাতি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3B84D-F2D3-442D-9C08-A8794BE9B5C5}"/>
              </a:ext>
            </a:extLst>
          </p:cNvPr>
          <p:cNvSpPr txBox="1"/>
          <p:nvPr/>
        </p:nvSpPr>
        <p:spPr>
          <a:xfrm>
            <a:off x="7726017" y="4094922"/>
            <a:ext cx="332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আঁচল</a:t>
            </a:r>
            <a:r>
              <a:rPr lang="en-US" sz="2000" b="1" dirty="0"/>
              <a:t> </a:t>
            </a:r>
            <a:r>
              <a:rPr lang="en-US" sz="2000" b="1" dirty="0" err="1"/>
              <a:t>পেতে</a:t>
            </a:r>
            <a:r>
              <a:rPr lang="en-US" sz="2000" b="1" dirty="0"/>
              <a:t> </a:t>
            </a:r>
            <a:r>
              <a:rPr lang="en-US" sz="2000" b="1" dirty="0" err="1"/>
              <a:t>শুয়ে</a:t>
            </a:r>
            <a:r>
              <a:rPr lang="en-US" sz="2000" b="1" dirty="0"/>
              <a:t> </a:t>
            </a:r>
            <a:r>
              <a:rPr lang="en-US" sz="2000" b="1" dirty="0" err="1"/>
              <a:t>থেকো</a:t>
            </a:r>
            <a:r>
              <a:rPr lang="en-US" dirty="0"/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55355-48BE-4A11-B93A-B5FCA3EF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3" y="1381547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D1E4B-F4A8-465F-92FC-60E6D16B3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84" y="37517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4D21-5B2B-4760-ABF5-12F01668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1" y="450575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 err="1"/>
              <a:t>শব্দার্থ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97E55-6C1E-48D0-83AB-F7A64F47E160}"/>
              </a:ext>
            </a:extLst>
          </p:cNvPr>
          <p:cNvSpPr txBox="1"/>
          <p:nvPr/>
        </p:nvSpPr>
        <p:spPr>
          <a:xfrm>
            <a:off x="849382" y="2120929"/>
            <a:ext cx="303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গাই</a:t>
            </a:r>
            <a:r>
              <a:rPr lang="en-US" sz="2400" b="1" dirty="0"/>
              <a:t> </a:t>
            </a:r>
            <a:r>
              <a:rPr lang="en-US" sz="2400" b="1" dirty="0" err="1"/>
              <a:t>দোহনের</a:t>
            </a:r>
            <a:r>
              <a:rPr lang="en-US" sz="2400" b="1" dirty="0"/>
              <a:t> </a:t>
            </a:r>
            <a:r>
              <a:rPr lang="en-US" sz="2400" b="1" dirty="0" err="1"/>
              <a:t>শব্দ</a:t>
            </a:r>
            <a:r>
              <a:rPr lang="en-US" sz="24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32D3F-41A8-47D1-B248-D42CDC33846B}"/>
              </a:ext>
            </a:extLst>
          </p:cNvPr>
          <p:cNvSpPr txBox="1"/>
          <p:nvPr/>
        </p:nvSpPr>
        <p:spPr>
          <a:xfrm>
            <a:off x="7898296" y="2086872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গাভীর</a:t>
            </a:r>
            <a:r>
              <a:rPr lang="en-US" sz="2000" b="1" dirty="0"/>
              <a:t> </a:t>
            </a:r>
            <a:r>
              <a:rPr lang="en-US" sz="2000" b="1" dirty="0" err="1"/>
              <a:t>দুধ</a:t>
            </a:r>
            <a:r>
              <a:rPr lang="en-US" sz="2000" b="1" dirty="0"/>
              <a:t> </a:t>
            </a:r>
            <a:r>
              <a:rPr lang="en-US" sz="2000" b="1" dirty="0" err="1"/>
              <a:t>দোহনের</a:t>
            </a:r>
            <a:r>
              <a:rPr lang="en-US" sz="2000" b="1" dirty="0"/>
              <a:t> </a:t>
            </a:r>
            <a:r>
              <a:rPr lang="en-US" sz="2000" b="1" dirty="0" err="1"/>
              <a:t>শব্দ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EDC6D-F0CB-4B7B-B6AF-8697331FB9F4}"/>
              </a:ext>
            </a:extLst>
          </p:cNvPr>
          <p:cNvSpPr txBox="1"/>
          <p:nvPr/>
        </p:nvSpPr>
        <p:spPr>
          <a:xfrm>
            <a:off x="1018348" y="4094922"/>
            <a:ext cx="246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কাজলা</a:t>
            </a:r>
            <a:r>
              <a:rPr lang="en-US" sz="2800" b="1" dirty="0"/>
              <a:t> </a:t>
            </a:r>
            <a:r>
              <a:rPr lang="en-US" sz="2800" b="1" dirty="0" err="1"/>
              <a:t>দিঘি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FA15D-E642-40EC-B893-EC8E3F813DC3}"/>
              </a:ext>
            </a:extLst>
          </p:cNvPr>
          <p:cNvSpPr txBox="1"/>
          <p:nvPr/>
        </p:nvSpPr>
        <p:spPr>
          <a:xfrm>
            <a:off x="7759147" y="4240310"/>
            <a:ext cx="3631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কাজলের</a:t>
            </a:r>
            <a:r>
              <a:rPr lang="en-US" sz="2000" b="1" dirty="0"/>
              <a:t> </a:t>
            </a:r>
            <a:r>
              <a:rPr lang="en-US" sz="2000" b="1" dirty="0" err="1"/>
              <a:t>মতো</a:t>
            </a:r>
            <a:r>
              <a:rPr lang="en-US" sz="2000" b="1" dirty="0"/>
              <a:t> </a:t>
            </a:r>
            <a:r>
              <a:rPr lang="en-US" sz="2000" b="1" dirty="0" err="1"/>
              <a:t>কালো</a:t>
            </a:r>
            <a:r>
              <a:rPr lang="en-US" sz="2000" b="1" dirty="0"/>
              <a:t> </a:t>
            </a:r>
            <a:r>
              <a:rPr lang="en-US" sz="2000" b="1" dirty="0" err="1"/>
              <a:t>জলের</a:t>
            </a:r>
            <a:r>
              <a:rPr lang="en-US" sz="2000" b="1" dirty="0"/>
              <a:t> </a:t>
            </a:r>
            <a:r>
              <a:rPr lang="en-US" sz="2000" b="1" dirty="0" err="1"/>
              <a:t>দিঘি</a:t>
            </a: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7BA88-21AB-4B02-892B-85E02CFC5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04" y="1914867"/>
            <a:ext cx="2847975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C9225-A1EB-4E4E-83A7-C04C6E34A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99" y="368571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09A7-6486-4617-8454-6C44A228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B951BB-15F9-498B-994B-A05FA45DA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0" r="60524"/>
          <a:stretch/>
        </p:blipFill>
        <p:spPr>
          <a:xfrm>
            <a:off x="992644" y="1741828"/>
            <a:ext cx="1140956" cy="263136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194D7-86E7-4919-8805-D8A6AC14B7B4}"/>
              </a:ext>
            </a:extLst>
          </p:cNvPr>
          <p:cNvSpPr txBox="1"/>
          <p:nvPr/>
        </p:nvSpPr>
        <p:spPr>
          <a:xfrm>
            <a:off x="801755" y="5311330"/>
            <a:ext cx="1085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ভোমর,শালি</a:t>
            </a:r>
            <a:r>
              <a:rPr lang="en-US" sz="2400" b="1" dirty="0"/>
              <a:t> </a:t>
            </a:r>
            <a:r>
              <a:rPr lang="en-US" sz="2400" b="1" dirty="0" err="1"/>
              <a:t>ধান,বিন্নি</a:t>
            </a:r>
            <a:r>
              <a:rPr lang="en-US" sz="2400" b="1" dirty="0"/>
              <a:t> </a:t>
            </a:r>
            <a:r>
              <a:rPr lang="en-US" sz="2400" b="1" dirty="0" err="1"/>
              <a:t>ধান,কবরী</a:t>
            </a:r>
            <a:r>
              <a:rPr lang="en-US" sz="2400" b="1" dirty="0"/>
              <a:t> </a:t>
            </a:r>
            <a:r>
              <a:rPr lang="en-US" sz="2400" b="1" dirty="0" err="1"/>
              <a:t>কলা,কাজলা</a:t>
            </a:r>
            <a:r>
              <a:rPr lang="en-US" sz="2400" b="1" dirty="0"/>
              <a:t> </a:t>
            </a:r>
            <a:r>
              <a:rPr lang="en-US" sz="2400" b="1" dirty="0" err="1"/>
              <a:t>দিঘি</a:t>
            </a:r>
            <a:r>
              <a:rPr lang="en-US" sz="2400" b="1" dirty="0"/>
              <a:t> </a:t>
            </a:r>
            <a:r>
              <a:rPr lang="en-US" sz="2400" b="1" dirty="0" err="1"/>
              <a:t>শব্দ</a:t>
            </a:r>
            <a:r>
              <a:rPr lang="en-US" sz="2400" b="1" dirty="0"/>
              <a:t> </a:t>
            </a:r>
            <a:r>
              <a:rPr lang="en-US" sz="2400" b="1" dirty="0" err="1"/>
              <a:t>দিয়ে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</a:t>
            </a:r>
            <a:r>
              <a:rPr lang="en-US" sz="2400" b="1" dirty="0" err="1"/>
              <a:t>লিখ</a:t>
            </a:r>
            <a:r>
              <a:rPr lang="en-US" sz="2400" b="1" dirty="0"/>
              <a:t> ।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9AF89FA1-BFC2-4A17-AE3E-F12B5333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43840" r="19716"/>
          <a:stretch/>
        </p:blipFill>
        <p:spPr>
          <a:xfrm>
            <a:off x="10212842" y="1741828"/>
            <a:ext cx="1140957" cy="26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718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602 L -0.2963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5E7C-94E9-45CD-8EE0-2D0786D4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358019"/>
            <a:ext cx="10515600" cy="1311755"/>
          </a:xfrm>
        </p:spPr>
        <p:txBody>
          <a:bodyPr/>
          <a:lstStyle/>
          <a:p>
            <a:pPr algn="ctr"/>
            <a:r>
              <a:rPr lang="en-US" sz="6000" b="1" dirty="0" err="1"/>
              <a:t>পাঠ</a:t>
            </a:r>
            <a:r>
              <a:rPr lang="en-US" sz="6000" b="1" dirty="0"/>
              <a:t> </a:t>
            </a:r>
            <a:r>
              <a:rPr lang="en-US" sz="6000" b="1" dirty="0" err="1"/>
              <a:t>বিশ্লেষণ</a:t>
            </a: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4285-DE61-4AB5-A7A1-10597536E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879" flipH="1">
            <a:off x="393373" y="3861080"/>
            <a:ext cx="1624369" cy="26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E2AC-7C59-4E65-95B5-5A6593F8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529" y="4202125"/>
            <a:ext cx="13394634" cy="1325563"/>
          </a:xfrm>
        </p:spPr>
        <p:txBody>
          <a:bodyPr anchor="b"/>
          <a:lstStyle/>
          <a:p>
            <a:pPr algn="ctr"/>
            <a:r>
              <a:rPr lang="en-US" sz="3600" b="1" dirty="0" err="1"/>
              <a:t>আমার</a:t>
            </a:r>
            <a:r>
              <a:rPr lang="en-US" sz="3600" b="1" dirty="0"/>
              <a:t> </a:t>
            </a:r>
            <a:r>
              <a:rPr lang="en-US" sz="3600" b="1" dirty="0" err="1"/>
              <a:t>বাড়ি</a:t>
            </a:r>
            <a:r>
              <a:rPr lang="en-US" sz="3600" b="1" dirty="0"/>
              <a:t> </a:t>
            </a:r>
            <a:r>
              <a:rPr lang="en-US" sz="3600" b="1" dirty="0" err="1"/>
              <a:t>যাইও</a:t>
            </a:r>
            <a:r>
              <a:rPr lang="en-US" sz="3600" b="1" dirty="0"/>
              <a:t> </a:t>
            </a:r>
            <a:r>
              <a:rPr lang="en-US" sz="3600" b="1" dirty="0" err="1"/>
              <a:t>ভোমর</a:t>
            </a:r>
            <a:r>
              <a:rPr lang="en-US" sz="3600" b="1" dirty="0"/>
              <a:t>,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600" b="1" dirty="0" err="1"/>
              <a:t>বসতে</a:t>
            </a:r>
            <a:r>
              <a:rPr lang="en-US" sz="3600" b="1" dirty="0"/>
              <a:t> </a:t>
            </a:r>
            <a:r>
              <a:rPr lang="en-US" sz="3600" b="1" dirty="0" err="1"/>
              <a:t>দেব</a:t>
            </a:r>
            <a:r>
              <a:rPr lang="en-US" sz="3600" b="1" dirty="0"/>
              <a:t> </a:t>
            </a:r>
            <a:r>
              <a:rPr lang="en-US" sz="3600" b="1" dirty="0" err="1"/>
              <a:t>পিঁড়ে</a:t>
            </a:r>
            <a:r>
              <a:rPr lang="en-US" sz="3600" b="1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8613C-1011-46F4-A094-458B4BF1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78" y="1045726"/>
            <a:ext cx="3708331" cy="22789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AAE5-42C9-4655-931D-A941C1DD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417">
            <a:off x="7355260" y="1050884"/>
            <a:ext cx="2711454" cy="27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5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4628B3-3E7C-4353-80F1-13EC289F0139}"/>
              </a:ext>
            </a:extLst>
          </p:cNvPr>
          <p:cNvSpPr txBox="1"/>
          <p:nvPr/>
        </p:nvSpPr>
        <p:spPr>
          <a:xfrm>
            <a:off x="3193774" y="636104"/>
            <a:ext cx="62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স্বাগতম</a:t>
            </a:r>
            <a:endParaRPr lang="en-US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52848-DAE7-4662-9C42-0377F34E7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6087" y="1947064"/>
            <a:ext cx="6559826" cy="40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8835-021D-49C8-959D-E2D3825F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322" y="5161548"/>
            <a:ext cx="10515600" cy="1325563"/>
          </a:xfrm>
        </p:spPr>
        <p:txBody>
          <a:bodyPr/>
          <a:lstStyle/>
          <a:p>
            <a:r>
              <a:rPr lang="en-US" b="1" dirty="0" err="1"/>
              <a:t>জলপান</a:t>
            </a:r>
            <a:r>
              <a:rPr lang="en-US" b="1" dirty="0"/>
              <a:t> </a:t>
            </a:r>
            <a:r>
              <a:rPr lang="en-US" b="1" dirty="0" err="1"/>
              <a:t>যে</a:t>
            </a:r>
            <a:r>
              <a:rPr lang="en-US" b="1" dirty="0"/>
              <a:t> </a:t>
            </a:r>
            <a:r>
              <a:rPr lang="en-US" b="1" dirty="0" err="1"/>
              <a:t>করতে</a:t>
            </a:r>
            <a:r>
              <a:rPr lang="en-US" b="1" dirty="0"/>
              <a:t> </a:t>
            </a:r>
            <a:r>
              <a:rPr lang="en-US" b="1" dirty="0" err="1"/>
              <a:t>দেব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শালি</a:t>
            </a:r>
            <a:r>
              <a:rPr lang="en-US" b="1" dirty="0"/>
              <a:t> </a:t>
            </a:r>
            <a:r>
              <a:rPr lang="en-US" b="1" dirty="0" err="1"/>
              <a:t>ধানের</a:t>
            </a:r>
            <a:r>
              <a:rPr lang="en-US" b="1" dirty="0"/>
              <a:t> </a:t>
            </a:r>
            <a:r>
              <a:rPr lang="en-US" b="1" dirty="0" err="1"/>
              <a:t>চিঁড়ে</a:t>
            </a:r>
            <a:r>
              <a:rPr lang="en-US" b="1" dirty="0"/>
              <a:t>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FCDEDA-C188-4EAC-AD8F-96003F9B4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1033670"/>
            <a:ext cx="5088835" cy="3352800"/>
          </a:xfrm>
        </p:spPr>
      </p:pic>
    </p:spTree>
    <p:extLst>
      <p:ext uri="{BB962C8B-B14F-4D97-AF65-F5344CB8AC3E}">
        <p14:creationId xmlns:p14="http://schemas.microsoft.com/office/powerpoint/2010/main" val="100956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FA79-83FC-4E36-9EED-526DECD7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6630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 err="1"/>
              <a:t>শালিধানের</a:t>
            </a:r>
            <a:r>
              <a:rPr lang="en-US" sz="4000" b="1" dirty="0"/>
              <a:t> </a:t>
            </a:r>
            <a:r>
              <a:rPr lang="en-US" sz="4000" b="1" dirty="0" err="1"/>
              <a:t>চিঁড়ে</a:t>
            </a:r>
            <a:r>
              <a:rPr lang="en-US" sz="4000" b="1" dirty="0"/>
              <a:t> </a:t>
            </a:r>
            <a:r>
              <a:rPr lang="en-US" sz="4000" b="1" dirty="0" err="1"/>
              <a:t>দেব</a:t>
            </a:r>
            <a:r>
              <a:rPr lang="en-US" sz="4000" b="1" dirty="0"/>
              <a:t>, </a:t>
            </a:r>
            <a:br>
              <a:rPr lang="en-US" sz="4000" b="1" dirty="0"/>
            </a:br>
            <a:r>
              <a:rPr lang="en-US" sz="4000" b="1" dirty="0" err="1"/>
              <a:t>বিন্নি</a:t>
            </a:r>
            <a:r>
              <a:rPr lang="en-US" sz="4000" b="1" dirty="0"/>
              <a:t> </a:t>
            </a:r>
            <a:r>
              <a:rPr lang="en-US" sz="4000" b="1" dirty="0" err="1"/>
              <a:t>ধানের</a:t>
            </a:r>
            <a:r>
              <a:rPr lang="en-US" sz="4000" b="1" dirty="0"/>
              <a:t> </a:t>
            </a:r>
            <a:r>
              <a:rPr lang="en-US" sz="4000" b="1" dirty="0" err="1"/>
              <a:t>খই</a:t>
            </a:r>
            <a:r>
              <a:rPr lang="en-US" sz="4000" b="1" dirty="0"/>
              <a:t> 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9C765B-9A7D-4306-B1C0-87869A71E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5" y="1101071"/>
            <a:ext cx="3037437" cy="23279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85203-C68F-4A41-8BD7-4750EC17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78" y="1101070"/>
            <a:ext cx="2533031" cy="24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E1F3-1EF9-44D9-B64F-504EB43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579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বাড়ির</a:t>
            </a:r>
            <a:r>
              <a:rPr lang="en-US" b="1" dirty="0"/>
              <a:t> </a:t>
            </a:r>
            <a:r>
              <a:rPr lang="en-US" b="1" dirty="0" err="1"/>
              <a:t>গাছের</a:t>
            </a:r>
            <a:r>
              <a:rPr lang="en-US" b="1" dirty="0"/>
              <a:t> </a:t>
            </a:r>
            <a:r>
              <a:rPr lang="en-US" b="1" dirty="0" err="1"/>
              <a:t>কবরি</a:t>
            </a:r>
            <a:r>
              <a:rPr lang="en-US" b="1" dirty="0"/>
              <a:t> </a:t>
            </a:r>
            <a:r>
              <a:rPr lang="en-US" b="1" dirty="0" err="1"/>
              <a:t>কলা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গামছা</a:t>
            </a:r>
            <a:r>
              <a:rPr lang="en-US" b="1" dirty="0"/>
              <a:t> </a:t>
            </a:r>
            <a:r>
              <a:rPr lang="en-US" b="1" dirty="0" err="1"/>
              <a:t>বাঁধা</a:t>
            </a:r>
            <a:r>
              <a:rPr lang="en-US" b="1" dirty="0"/>
              <a:t> </a:t>
            </a:r>
            <a:r>
              <a:rPr lang="en-US" b="1" dirty="0" err="1"/>
              <a:t>দই</a:t>
            </a:r>
            <a:r>
              <a:rPr lang="en-US" b="1" dirty="0"/>
              <a:t>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4FF733-22C8-4C3A-95AB-F9DA26778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1" y="185530"/>
            <a:ext cx="1600200" cy="36109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717F5-9AC9-4376-81FA-A41BE8BC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14" y="886859"/>
            <a:ext cx="2143125" cy="25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C1E4-2514-4564-A6D2-546903F2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2571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আম</a:t>
            </a:r>
            <a:r>
              <a:rPr lang="en-US" b="1" dirty="0"/>
              <a:t> </a:t>
            </a:r>
            <a:r>
              <a:rPr lang="en-US" b="1" dirty="0" err="1"/>
              <a:t>কাঁঠালের</a:t>
            </a:r>
            <a:r>
              <a:rPr lang="en-US" b="1" dirty="0"/>
              <a:t> </a:t>
            </a:r>
            <a:r>
              <a:rPr lang="en-US" b="1" dirty="0" err="1"/>
              <a:t>বনের</a:t>
            </a:r>
            <a:r>
              <a:rPr lang="en-US" b="1" dirty="0"/>
              <a:t> </a:t>
            </a:r>
            <a:r>
              <a:rPr lang="en-US" b="1" dirty="0" err="1"/>
              <a:t>ধারে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শুয়ো</a:t>
            </a:r>
            <a:r>
              <a:rPr lang="en-US" b="1" dirty="0"/>
              <a:t> </a:t>
            </a:r>
            <a:r>
              <a:rPr lang="en-US" b="1" dirty="0" err="1"/>
              <a:t>আঁচল</a:t>
            </a:r>
            <a:r>
              <a:rPr lang="en-US" b="1" dirty="0"/>
              <a:t> </a:t>
            </a:r>
            <a:r>
              <a:rPr lang="en-US" b="1" dirty="0" err="1"/>
              <a:t>পাতি</a:t>
            </a:r>
            <a:r>
              <a:rPr lang="en-US" b="1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9F1AA-551C-474F-9662-99F814D4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6375"/>
            <a:ext cx="2619375" cy="19936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B19CC-7A40-4168-BD11-FB8ACE69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1308429"/>
            <a:ext cx="2705100" cy="1951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8ECCE-A1D0-423C-8C7E-AD1C12EC8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2" y="1350999"/>
            <a:ext cx="2619375" cy="19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8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531-A969-4C22-8188-19608DBDD4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6922" y="4475577"/>
            <a:ext cx="10515600" cy="13255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err="1"/>
              <a:t>গাছের</a:t>
            </a:r>
            <a:r>
              <a:rPr lang="en-US" b="1" dirty="0"/>
              <a:t> </a:t>
            </a:r>
            <a:r>
              <a:rPr lang="en-US" b="1" dirty="0" err="1"/>
              <a:t>ছায়া</a:t>
            </a:r>
            <a:r>
              <a:rPr lang="en-US" b="1" dirty="0"/>
              <a:t> </a:t>
            </a:r>
            <a:r>
              <a:rPr lang="en-US" b="1" dirty="0" err="1"/>
              <a:t>দুলিয়ে</a:t>
            </a:r>
            <a:r>
              <a:rPr lang="en-US" b="1" dirty="0"/>
              <a:t> </a:t>
            </a:r>
            <a:r>
              <a:rPr lang="en-US" b="1" dirty="0" err="1"/>
              <a:t>বাতাস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করব</a:t>
            </a:r>
            <a:r>
              <a:rPr lang="en-US" b="1" dirty="0"/>
              <a:t> </a:t>
            </a:r>
            <a:r>
              <a:rPr lang="en-US" b="1" dirty="0" err="1"/>
              <a:t>সারা</a:t>
            </a:r>
            <a:r>
              <a:rPr lang="en-US" b="1" dirty="0"/>
              <a:t> </a:t>
            </a:r>
            <a:r>
              <a:rPr lang="en-US" b="1" dirty="0" err="1"/>
              <a:t>রাতি</a:t>
            </a:r>
            <a:r>
              <a:rPr lang="en-US" b="1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25326-126E-4F51-AA44-EB295553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2400" y="490331"/>
            <a:ext cx="4359965" cy="29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4136E-2BF2-44B1-B7D2-C3A6A9F3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394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 err="1"/>
              <a:t>চাঁদমুখে</a:t>
            </a:r>
            <a:r>
              <a:rPr lang="en-US" sz="3600" b="1" dirty="0"/>
              <a:t> </a:t>
            </a:r>
            <a:r>
              <a:rPr lang="en-US" sz="3600" b="1" dirty="0" err="1"/>
              <a:t>তোর</a:t>
            </a:r>
            <a:r>
              <a:rPr lang="en-US" sz="3600" b="1" dirty="0"/>
              <a:t> </a:t>
            </a:r>
            <a:r>
              <a:rPr lang="en-US" sz="3600" b="1" dirty="0" err="1"/>
              <a:t>চাঁদের</a:t>
            </a:r>
            <a:r>
              <a:rPr lang="en-US" sz="3600" b="1" dirty="0"/>
              <a:t> </a:t>
            </a:r>
            <a:r>
              <a:rPr lang="en-US" sz="3600" b="1" dirty="0" err="1"/>
              <a:t>চুমো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 err="1"/>
              <a:t>মাখিয়ে</a:t>
            </a:r>
            <a:r>
              <a:rPr lang="en-US" sz="3600" b="1" dirty="0"/>
              <a:t> </a:t>
            </a:r>
            <a:r>
              <a:rPr lang="en-US" sz="3600" b="1" dirty="0" err="1"/>
              <a:t>দেব</a:t>
            </a:r>
            <a:r>
              <a:rPr lang="en-US" sz="3600" b="1" dirty="0"/>
              <a:t> </a:t>
            </a:r>
            <a:r>
              <a:rPr lang="en-US" sz="3600" b="1" dirty="0" err="1"/>
              <a:t>সুখে</a:t>
            </a:r>
            <a:r>
              <a:rPr lang="en-US" sz="3600" b="1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C781F-710B-4F7F-882C-C3F759910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731043"/>
            <a:ext cx="6335126" cy="3547671"/>
          </a:xfrm>
        </p:spPr>
      </p:pic>
    </p:spTree>
    <p:extLst>
      <p:ext uri="{BB962C8B-B14F-4D97-AF65-F5344CB8AC3E}">
        <p14:creationId xmlns:p14="http://schemas.microsoft.com/office/powerpoint/2010/main" val="233698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C1D6-682D-4CB3-802F-BDCD4C9B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4880677"/>
            <a:ext cx="10515600" cy="1325563"/>
          </a:xfrm>
        </p:spPr>
        <p:txBody>
          <a:bodyPr/>
          <a:lstStyle/>
          <a:p>
            <a:r>
              <a:rPr lang="en-US" dirty="0" err="1"/>
              <a:t>তারা</a:t>
            </a:r>
            <a:r>
              <a:rPr lang="en-US" dirty="0"/>
              <a:t> </a:t>
            </a:r>
            <a:r>
              <a:rPr lang="en-US" dirty="0" err="1"/>
              <a:t>ফুলের</a:t>
            </a:r>
            <a:r>
              <a:rPr lang="en-US" dirty="0"/>
              <a:t> </a:t>
            </a:r>
            <a:r>
              <a:rPr lang="en-US" dirty="0" err="1"/>
              <a:t>মালা</a:t>
            </a:r>
            <a:r>
              <a:rPr lang="en-US" dirty="0"/>
              <a:t> </a:t>
            </a:r>
            <a:r>
              <a:rPr lang="en-US" dirty="0" err="1"/>
              <a:t>গাঁথি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জড়িয়ে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 </a:t>
            </a:r>
            <a:r>
              <a:rPr lang="en-US" dirty="0" err="1"/>
              <a:t>বুকে</a:t>
            </a:r>
            <a:r>
              <a:rPr lang="en-US" dirty="0"/>
              <a:t>।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48C681-4583-476B-B30A-91DEE7C34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4904" y="797046"/>
            <a:ext cx="6003235" cy="34354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5E52D5-06DB-4CD5-9153-A7B52688FB19}"/>
              </a:ext>
            </a:extLst>
          </p:cNvPr>
          <p:cNvSpPr txBox="1"/>
          <p:nvPr/>
        </p:nvSpPr>
        <p:spPr>
          <a:xfrm>
            <a:off x="1630017" y="6176963"/>
            <a:ext cx="8852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zooboing/542609848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43048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F4F6-38C7-4405-852A-6A0B4666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4923875"/>
            <a:ext cx="10515600" cy="1325563"/>
          </a:xfrm>
        </p:spPr>
        <p:txBody>
          <a:bodyPr/>
          <a:lstStyle/>
          <a:p>
            <a:r>
              <a:rPr lang="en-US" dirty="0" err="1"/>
              <a:t>গাই</a:t>
            </a:r>
            <a:r>
              <a:rPr lang="en-US" dirty="0"/>
              <a:t> </a:t>
            </a:r>
            <a:r>
              <a:rPr lang="en-US" dirty="0" err="1"/>
              <a:t>দোহনের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শুনি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জেগো</a:t>
            </a:r>
            <a:r>
              <a:rPr lang="en-US" dirty="0"/>
              <a:t> </a:t>
            </a:r>
            <a:r>
              <a:rPr lang="en-US" dirty="0" err="1"/>
              <a:t>সকাল</a:t>
            </a:r>
            <a:r>
              <a:rPr lang="en-US" dirty="0"/>
              <a:t> </a:t>
            </a:r>
            <a:r>
              <a:rPr lang="en-US" dirty="0" err="1"/>
              <a:t>বেলা</a:t>
            </a:r>
            <a:r>
              <a:rPr lang="en-US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FE47A-5541-4D08-8586-28BB1748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7311"/>
          <a:stretch/>
        </p:blipFill>
        <p:spPr>
          <a:xfrm>
            <a:off x="3485322" y="608562"/>
            <a:ext cx="5883965" cy="3876953"/>
          </a:xfrm>
        </p:spPr>
      </p:pic>
    </p:spTree>
    <p:extLst>
      <p:ext uri="{BB962C8B-B14F-4D97-AF65-F5344CB8AC3E}">
        <p14:creationId xmlns:p14="http://schemas.microsoft.com/office/powerpoint/2010/main" val="1796476187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D00C-0D4B-45CF-AF8D-B164E9A2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5029893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সারাটা</a:t>
            </a:r>
            <a:r>
              <a:rPr lang="en-US" b="1" dirty="0"/>
              <a:t> </a:t>
            </a:r>
            <a:r>
              <a:rPr lang="en-US" b="1" dirty="0" err="1"/>
              <a:t>দিন</a:t>
            </a:r>
            <a:r>
              <a:rPr lang="en-US" b="1" dirty="0"/>
              <a:t> </a:t>
            </a:r>
            <a:r>
              <a:rPr lang="en-US" b="1" dirty="0" err="1"/>
              <a:t>তোমায়</a:t>
            </a:r>
            <a:r>
              <a:rPr lang="en-US" b="1" dirty="0"/>
              <a:t> </a:t>
            </a:r>
            <a:r>
              <a:rPr lang="en-US" b="1" dirty="0" err="1"/>
              <a:t>লয়ে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করব</a:t>
            </a:r>
            <a:r>
              <a:rPr lang="en-US" b="1" dirty="0"/>
              <a:t>  </a:t>
            </a:r>
            <a:r>
              <a:rPr lang="en-US" b="1" dirty="0" err="1"/>
              <a:t>আমি</a:t>
            </a:r>
            <a:r>
              <a:rPr lang="en-US" b="1" dirty="0"/>
              <a:t> </a:t>
            </a:r>
            <a:r>
              <a:rPr lang="en-US" b="1" dirty="0" err="1"/>
              <a:t>খেলা</a:t>
            </a:r>
            <a:r>
              <a:rPr lang="en-US" b="1" dirty="0"/>
              <a:t>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68C2D-260E-4CEC-8204-355BA5D26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6" y="814478"/>
            <a:ext cx="3008244" cy="3161174"/>
          </a:xfrm>
        </p:spPr>
      </p:pic>
    </p:spTree>
    <p:extLst>
      <p:ext uri="{BB962C8B-B14F-4D97-AF65-F5344CB8AC3E}">
        <p14:creationId xmlns:p14="http://schemas.microsoft.com/office/powerpoint/2010/main" val="127791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53D8-A814-47EC-A5BA-F08BEBF3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457931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আমার</a:t>
            </a:r>
            <a:r>
              <a:rPr lang="en-US" b="1" dirty="0"/>
              <a:t> </a:t>
            </a:r>
            <a:r>
              <a:rPr lang="en-US" b="1" dirty="0" err="1"/>
              <a:t>বাড়ির</a:t>
            </a:r>
            <a:r>
              <a:rPr lang="en-US" b="1" dirty="0"/>
              <a:t> </a:t>
            </a:r>
            <a:r>
              <a:rPr lang="en-US" b="1" dirty="0" err="1"/>
              <a:t>ডালিম</a:t>
            </a:r>
            <a:r>
              <a:rPr lang="en-US" b="1" dirty="0"/>
              <a:t> </a:t>
            </a:r>
            <a:r>
              <a:rPr lang="en-US" b="1" dirty="0" err="1"/>
              <a:t>গাছে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ডালিম</a:t>
            </a:r>
            <a:r>
              <a:rPr lang="en-US" b="1" dirty="0"/>
              <a:t> </a:t>
            </a:r>
            <a:r>
              <a:rPr lang="en-US" b="1" dirty="0" err="1"/>
              <a:t>ফুলের</a:t>
            </a:r>
            <a:r>
              <a:rPr lang="en-US" b="1" dirty="0"/>
              <a:t> </a:t>
            </a:r>
            <a:r>
              <a:rPr lang="en-US" b="1" dirty="0" err="1"/>
              <a:t>হাসি</a:t>
            </a:r>
            <a:r>
              <a:rPr lang="en-US" b="1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D5C0DB-AC45-4B18-B2DB-0C3E9FCB7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628607"/>
            <a:ext cx="4148760" cy="3300150"/>
          </a:xfrm>
        </p:spPr>
      </p:pic>
    </p:spTree>
    <p:extLst>
      <p:ext uri="{BB962C8B-B14F-4D97-AF65-F5344CB8AC3E}">
        <p14:creationId xmlns:p14="http://schemas.microsoft.com/office/powerpoint/2010/main" val="13344913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52A-B900-4DC7-8AFE-7FFEC2C5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507115"/>
            <a:ext cx="10515600" cy="652861"/>
          </a:xfrm>
        </p:spPr>
        <p:txBody>
          <a:bodyPr/>
          <a:lstStyle/>
          <a:p>
            <a:pPr algn="ctr"/>
            <a:r>
              <a:rPr lang="en-US" sz="5400" b="1" dirty="0" err="1"/>
              <a:t>শিক্ষক</a:t>
            </a:r>
            <a:r>
              <a:rPr lang="en-US" sz="5400" b="1" dirty="0"/>
              <a:t> </a:t>
            </a:r>
            <a:r>
              <a:rPr lang="en-US" sz="5400" b="1" dirty="0" err="1"/>
              <a:t>পরিচিতি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927B-6AB4-4867-B9BE-5DAF4302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8557"/>
            <a:ext cx="10515600" cy="4361415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C08C26-88DF-4231-81EF-B91589B76379}"/>
              </a:ext>
            </a:extLst>
          </p:cNvPr>
          <p:cNvGrpSpPr/>
          <p:nvPr/>
        </p:nvGrpSpPr>
        <p:grpSpPr>
          <a:xfrm>
            <a:off x="742123" y="1696279"/>
            <a:ext cx="3220277" cy="3187140"/>
            <a:chOff x="1063487" y="923028"/>
            <a:chExt cx="3555921" cy="34775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AE0E33-F5A7-4DDF-B545-00092C83E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487" y="923028"/>
              <a:ext cx="3555921" cy="347759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67B076-D515-45E6-AA53-725D98C8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446" y="1620347"/>
              <a:ext cx="1545604" cy="1669514"/>
            </a:xfrm>
            <a:prstGeom prst="ellipse">
              <a:avLst/>
            </a:prstGeom>
            <a:solidFill>
              <a:srgbClr val="FFFF00"/>
            </a:solidFill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628BA51-3325-4500-B526-CB28B1C9E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54" y="1332255"/>
            <a:ext cx="981489" cy="39421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D80140-7003-428A-935F-7A9D5E3B90DB}"/>
              </a:ext>
            </a:extLst>
          </p:cNvPr>
          <p:cNvGrpSpPr/>
          <p:nvPr/>
        </p:nvGrpSpPr>
        <p:grpSpPr>
          <a:xfrm>
            <a:off x="291546" y="1868557"/>
            <a:ext cx="11062253" cy="4838494"/>
            <a:chOff x="838200" y="1391478"/>
            <a:chExt cx="11062253" cy="4838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9827DC-B431-4709-ADE2-B71BAE68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9" y="1391478"/>
              <a:ext cx="3988904" cy="2650435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C8B2C1E-84C1-4582-8C16-404BF8E83D3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68557"/>
              <a:ext cx="10515600" cy="436141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dirty="0" err="1"/>
                <a:t>আকলিমা</a:t>
              </a:r>
              <a:r>
                <a:rPr lang="en-US" dirty="0"/>
                <a:t> </a:t>
              </a:r>
              <a:r>
                <a:rPr lang="en-US" dirty="0" err="1"/>
                <a:t>আক্তার</a:t>
              </a:r>
              <a:endParaRPr lang="en-US" dirty="0"/>
            </a:p>
            <a:p>
              <a:pPr algn="r"/>
              <a:r>
                <a:rPr lang="en-US" dirty="0" err="1"/>
                <a:t>সহকারী</a:t>
              </a:r>
              <a:r>
                <a:rPr lang="en-US" dirty="0"/>
                <a:t> </a:t>
              </a:r>
              <a:r>
                <a:rPr lang="en-US" dirty="0" err="1"/>
                <a:t>শিক্ষক</a:t>
              </a:r>
              <a:r>
                <a:rPr lang="en-US" dirty="0"/>
                <a:t>(</a:t>
              </a:r>
              <a:r>
                <a:rPr lang="en-US" dirty="0" err="1"/>
                <a:t>আইসিটি</a:t>
              </a:r>
              <a:r>
                <a:rPr lang="en-US" dirty="0"/>
                <a:t>)</a:t>
              </a:r>
            </a:p>
            <a:p>
              <a:pPr algn="r"/>
              <a:r>
                <a:rPr lang="en-US" dirty="0" err="1"/>
                <a:t>তারাটি</a:t>
              </a:r>
              <a:r>
                <a:rPr lang="en-US" dirty="0"/>
                <a:t> </a:t>
              </a:r>
              <a:r>
                <a:rPr lang="en-US" dirty="0" err="1"/>
                <a:t>উচ্চ</a:t>
              </a:r>
              <a:r>
                <a:rPr lang="en-US" dirty="0"/>
                <a:t> </a:t>
              </a:r>
              <a:r>
                <a:rPr lang="en-US" dirty="0" err="1"/>
                <a:t>বিদ্যালয়</a:t>
              </a:r>
              <a:endParaRPr lang="en-US" dirty="0"/>
            </a:p>
            <a:p>
              <a:pPr algn="r"/>
              <a:r>
                <a:rPr lang="en-US" dirty="0" err="1"/>
                <a:t>তারাকান্দা-ময়মনসিংহ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86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531E-8823-4EE0-BDCA-24C904B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11840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কাজলা</a:t>
            </a:r>
            <a:r>
              <a:rPr lang="en-US" b="1" dirty="0"/>
              <a:t> </a:t>
            </a:r>
            <a:r>
              <a:rPr lang="en-US" b="1" dirty="0" err="1"/>
              <a:t>দিঘির</a:t>
            </a:r>
            <a:r>
              <a:rPr lang="en-US" b="1" dirty="0"/>
              <a:t> </a:t>
            </a:r>
            <a:r>
              <a:rPr lang="en-US" b="1" dirty="0" err="1"/>
              <a:t>কাজল</a:t>
            </a:r>
            <a:r>
              <a:rPr lang="en-US" b="1" dirty="0"/>
              <a:t> </a:t>
            </a:r>
            <a:r>
              <a:rPr lang="en-US" b="1" dirty="0" err="1"/>
              <a:t>জলে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হাঁসগুলো</a:t>
            </a:r>
            <a:r>
              <a:rPr lang="en-US" b="1" dirty="0"/>
              <a:t> </a:t>
            </a:r>
            <a:r>
              <a:rPr lang="en-US" b="1" dirty="0" err="1"/>
              <a:t>যায়</a:t>
            </a:r>
            <a:r>
              <a:rPr lang="en-US" b="1" dirty="0"/>
              <a:t> </a:t>
            </a:r>
            <a:r>
              <a:rPr lang="en-US" b="1" dirty="0" err="1"/>
              <a:t>ভাসি</a:t>
            </a:r>
            <a:r>
              <a:rPr lang="en-US" b="1" dirty="0"/>
              <a:t>।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868D117-2C5E-4045-A34E-5062CB334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0008" y="938678"/>
            <a:ext cx="4488046" cy="3208252"/>
          </a:xfrm>
        </p:spPr>
      </p:pic>
    </p:spTree>
    <p:extLst>
      <p:ext uri="{BB962C8B-B14F-4D97-AF65-F5344CB8AC3E}">
        <p14:creationId xmlns:p14="http://schemas.microsoft.com/office/powerpoint/2010/main" val="164478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4048-97FB-449A-85D5-746D46F7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013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 err="1"/>
              <a:t>আমার</a:t>
            </a:r>
            <a:r>
              <a:rPr lang="en-US" sz="3600" b="1" dirty="0"/>
              <a:t> </a:t>
            </a:r>
            <a:r>
              <a:rPr lang="en-US" sz="3600" b="1" dirty="0" err="1"/>
              <a:t>বাড়ি</a:t>
            </a:r>
            <a:r>
              <a:rPr lang="en-US" sz="3600" b="1" dirty="0"/>
              <a:t> </a:t>
            </a:r>
            <a:r>
              <a:rPr lang="en-US" sz="3600" b="1" dirty="0" err="1"/>
              <a:t>যাইও</a:t>
            </a:r>
            <a:r>
              <a:rPr lang="en-US" sz="3600" b="1" dirty="0"/>
              <a:t> </a:t>
            </a:r>
            <a:r>
              <a:rPr lang="en-US" sz="3600" b="1" dirty="0" err="1"/>
              <a:t>ভোমর</a:t>
            </a:r>
            <a:r>
              <a:rPr lang="en-US" sz="3600" b="1" dirty="0"/>
              <a:t>, </a:t>
            </a:r>
            <a:br>
              <a:rPr lang="en-US" sz="3600" b="1" dirty="0"/>
            </a:br>
            <a:r>
              <a:rPr lang="en-US" sz="3600" b="1" dirty="0" err="1"/>
              <a:t>এই</a:t>
            </a:r>
            <a:r>
              <a:rPr lang="en-US" sz="3600" b="1" dirty="0"/>
              <a:t> </a:t>
            </a:r>
            <a:r>
              <a:rPr lang="en-US" sz="3600" b="1" dirty="0" err="1"/>
              <a:t>বরাবর</a:t>
            </a:r>
            <a:r>
              <a:rPr lang="en-US" sz="3600" b="1" dirty="0"/>
              <a:t> </a:t>
            </a:r>
            <a:r>
              <a:rPr lang="en-US" sz="3600" b="1" dirty="0" err="1"/>
              <a:t>পথ</a:t>
            </a:r>
            <a:r>
              <a:rPr lang="en-US" sz="3600" b="1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B5ABA-EBA2-45EB-A1BF-04C70EC13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70" y="1206534"/>
            <a:ext cx="4753460" cy="2888387"/>
          </a:xfrm>
        </p:spPr>
      </p:pic>
    </p:spTree>
    <p:extLst>
      <p:ext uri="{BB962C8B-B14F-4D97-AF65-F5344CB8AC3E}">
        <p14:creationId xmlns:p14="http://schemas.microsoft.com/office/powerpoint/2010/main" val="280031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4D51-7529-4824-8593-CC49E22F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1419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মৌরি</a:t>
            </a:r>
            <a:r>
              <a:rPr lang="en-US" b="1" dirty="0"/>
              <a:t> </a:t>
            </a:r>
            <a:r>
              <a:rPr lang="en-US" b="1" dirty="0" err="1"/>
              <a:t>ফুলের</a:t>
            </a:r>
            <a:r>
              <a:rPr lang="en-US" b="1" dirty="0"/>
              <a:t> </a:t>
            </a:r>
            <a:r>
              <a:rPr lang="en-US" b="1" dirty="0" err="1"/>
              <a:t>গন্ধ</a:t>
            </a:r>
            <a:r>
              <a:rPr lang="en-US" b="1" dirty="0"/>
              <a:t> </a:t>
            </a:r>
            <a:r>
              <a:rPr lang="en-US" b="1" dirty="0" err="1"/>
              <a:t>শুঁকে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থামিও</a:t>
            </a:r>
            <a:r>
              <a:rPr lang="en-US" b="1" dirty="0"/>
              <a:t> </a:t>
            </a:r>
            <a:r>
              <a:rPr lang="en-US" b="1" dirty="0" err="1"/>
              <a:t>তব</a:t>
            </a:r>
            <a:r>
              <a:rPr lang="en-US" b="1" dirty="0"/>
              <a:t> </a:t>
            </a:r>
            <a:r>
              <a:rPr lang="en-US" b="1" dirty="0" err="1"/>
              <a:t>রথ</a:t>
            </a:r>
            <a:r>
              <a:rPr lang="en-US" b="1" dirty="0"/>
              <a:t>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C9A67-BCDA-4A49-A5B8-929E0A69E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65" y="1033670"/>
            <a:ext cx="2839278" cy="264253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CF07D-4129-4BB7-ACB1-DCDFEECCB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3323" y="410817"/>
            <a:ext cx="3114260" cy="33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325-0E14-4631-B975-19219D35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D24D9-0B8C-439D-8C32-C0606D5AF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690690"/>
            <a:ext cx="3386756" cy="27222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8FE36-E872-44AA-A697-ACB0F1C60EAF}"/>
              </a:ext>
            </a:extLst>
          </p:cNvPr>
          <p:cNvSpPr txBox="1"/>
          <p:nvPr/>
        </p:nvSpPr>
        <p:spPr>
          <a:xfrm>
            <a:off x="967409" y="2080591"/>
            <a:ext cx="3074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দল</a:t>
            </a:r>
            <a:r>
              <a:rPr lang="en-US" sz="2400" b="1" dirty="0"/>
              <a:t> ক </a:t>
            </a:r>
          </a:p>
          <a:p>
            <a:r>
              <a:rPr lang="en-US" sz="2400" b="1" dirty="0" err="1"/>
              <a:t>তোমার</a:t>
            </a:r>
            <a:r>
              <a:rPr lang="en-US" sz="2400" b="1" dirty="0"/>
              <a:t> </a:t>
            </a:r>
            <a:r>
              <a:rPr lang="en-US" sz="2400" b="1" dirty="0" err="1"/>
              <a:t>বাড়িতে</a:t>
            </a:r>
            <a:r>
              <a:rPr lang="en-US" sz="2400" b="1" dirty="0"/>
              <a:t> </a:t>
            </a:r>
            <a:r>
              <a:rPr lang="en-US" sz="2400" b="1" dirty="0" err="1"/>
              <a:t>অতিথি</a:t>
            </a:r>
            <a:r>
              <a:rPr lang="en-US" sz="2400" b="1" dirty="0"/>
              <a:t> </a:t>
            </a:r>
            <a:r>
              <a:rPr lang="en-US" sz="2400" b="1" dirty="0" err="1"/>
              <a:t>এলে</a:t>
            </a:r>
            <a:r>
              <a:rPr lang="en-US" sz="2400" b="1" dirty="0"/>
              <a:t> </a:t>
            </a:r>
            <a:r>
              <a:rPr lang="en-US" sz="2400" b="1" dirty="0" err="1"/>
              <a:t>কীভাবে</a:t>
            </a:r>
            <a:r>
              <a:rPr lang="en-US" sz="2400" b="1" dirty="0"/>
              <a:t> </a:t>
            </a:r>
            <a:r>
              <a:rPr lang="en-US" sz="2400" b="1" dirty="0" err="1"/>
              <a:t>যত্ন</a:t>
            </a:r>
            <a:r>
              <a:rPr lang="en-US" sz="2400" b="1" dirty="0"/>
              <a:t> </a:t>
            </a:r>
            <a:r>
              <a:rPr lang="en-US" sz="2400" b="1" dirty="0" err="1"/>
              <a:t>নেয়া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তা</a:t>
            </a:r>
            <a:r>
              <a:rPr lang="en-US" sz="2400" b="1" dirty="0"/>
              <a:t> </a:t>
            </a:r>
            <a:r>
              <a:rPr lang="en-US" sz="2400" b="1" dirty="0" err="1"/>
              <a:t>বর্ণনা</a:t>
            </a:r>
            <a:r>
              <a:rPr lang="en-US" sz="2400" b="1" dirty="0"/>
              <a:t> </a:t>
            </a:r>
            <a:r>
              <a:rPr lang="en-US" sz="2400" b="1" dirty="0" err="1"/>
              <a:t>কর</a:t>
            </a:r>
            <a:r>
              <a:rPr lang="en-US" sz="2400" b="1" dirty="0"/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2DEFB-073D-4D73-B09D-E02B05DAAA05}"/>
              </a:ext>
            </a:extLst>
          </p:cNvPr>
          <p:cNvSpPr txBox="1"/>
          <p:nvPr/>
        </p:nvSpPr>
        <p:spPr>
          <a:xfrm>
            <a:off x="8150089" y="2080591"/>
            <a:ext cx="3203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দল</a:t>
            </a:r>
            <a:r>
              <a:rPr lang="en-US" sz="2400" b="1" dirty="0"/>
              <a:t> খ</a:t>
            </a:r>
          </a:p>
          <a:p>
            <a:r>
              <a:rPr lang="en-US" sz="2400" b="1" dirty="0" err="1"/>
              <a:t>বাংলাদেশের</a:t>
            </a:r>
            <a:r>
              <a:rPr lang="en-US" sz="2400" b="1" dirty="0"/>
              <a:t> </a:t>
            </a:r>
            <a:r>
              <a:rPr lang="en-US" sz="2400" b="1" dirty="0" err="1"/>
              <a:t>প্রসিদ্ধ</a:t>
            </a:r>
            <a:r>
              <a:rPr lang="en-US" sz="2400" b="1" dirty="0"/>
              <a:t> ও </a:t>
            </a:r>
            <a:r>
              <a:rPr lang="en-US" sz="2400" b="1" dirty="0" err="1"/>
              <a:t>ঐতিহ্যবাহী</a:t>
            </a:r>
            <a:r>
              <a:rPr lang="en-US" sz="2400" b="1" dirty="0"/>
              <a:t> </a:t>
            </a:r>
            <a:r>
              <a:rPr lang="en-US" sz="2400" b="1" dirty="0" err="1"/>
              <a:t>খাবারসমূহের</a:t>
            </a:r>
            <a:r>
              <a:rPr lang="en-US" sz="2400" b="1" dirty="0"/>
              <a:t> </a:t>
            </a:r>
            <a:r>
              <a:rPr lang="en-US" sz="2400" b="1" dirty="0" err="1"/>
              <a:t>তালিকা</a:t>
            </a:r>
            <a:r>
              <a:rPr lang="en-US" sz="2400" b="1" dirty="0"/>
              <a:t> </a:t>
            </a:r>
            <a:r>
              <a:rPr lang="en-US" sz="2400" b="1" dirty="0" err="1"/>
              <a:t>তৈরি</a:t>
            </a:r>
            <a:r>
              <a:rPr lang="en-US" sz="2400" b="1" dirty="0"/>
              <a:t> </a:t>
            </a:r>
            <a:r>
              <a:rPr lang="en-US" sz="2400" b="1" dirty="0" err="1"/>
              <a:t>কর</a:t>
            </a:r>
            <a:r>
              <a:rPr lang="en-US" sz="24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582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4357E-E305-4CA3-9266-AFD3DF163540}"/>
              </a:ext>
            </a:extLst>
          </p:cNvPr>
          <p:cNvSpPr txBox="1"/>
          <p:nvPr/>
        </p:nvSpPr>
        <p:spPr>
          <a:xfrm>
            <a:off x="3922644" y="437322"/>
            <a:ext cx="388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মূল্যায়ন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13858-E78F-480B-9337-A8E15F22ACE1}"/>
              </a:ext>
            </a:extLst>
          </p:cNvPr>
          <p:cNvSpPr txBox="1"/>
          <p:nvPr/>
        </p:nvSpPr>
        <p:spPr>
          <a:xfrm>
            <a:off x="1378226" y="1470991"/>
            <a:ext cx="84018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১। </a:t>
            </a:r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বাড়ি</a:t>
            </a:r>
            <a:r>
              <a:rPr lang="en-US" dirty="0"/>
              <a:t>’ </a:t>
            </a:r>
            <a:r>
              <a:rPr lang="en-US" dirty="0" err="1"/>
              <a:t>কবিতায়</a:t>
            </a:r>
            <a:r>
              <a:rPr lang="en-US" dirty="0"/>
              <a:t> </a:t>
            </a:r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বন্ধুকে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ধানের</a:t>
            </a:r>
            <a:r>
              <a:rPr lang="en-US" dirty="0"/>
              <a:t> </a:t>
            </a:r>
            <a:r>
              <a:rPr lang="en-US" dirty="0" err="1"/>
              <a:t>চিড়া</a:t>
            </a:r>
            <a:r>
              <a:rPr lang="en-US" dirty="0"/>
              <a:t> </a:t>
            </a:r>
            <a:r>
              <a:rPr lang="en-US" dirty="0" err="1"/>
              <a:t>খেতে</a:t>
            </a:r>
            <a:r>
              <a:rPr lang="en-US" dirty="0"/>
              <a:t> </a:t>
            </a:r>
            <a:r>
              <a:rPr lang="en-US" dirty="0" err="1"/>
              <a:t>দিবেন</a:t>
            </a:r>
            <a:r>
              <a:rPr lang="en-US" dirty="0"/>
              <a:t> 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ক. </a:t>
            </a:r>
            <a:r>
              <a:rPr lang="en-US" dirty="0" err="1"/>
              <a:t>শালি</a:t>
            </a:r>
            <a:r>
              <a:rPr lang="en-US" dirty="0"/>
              <a:t>                                              </a:t>
            </a:r>
            <a:r>
              <a:rPr lang="en-US" dirty="0" err="1"/>
              <a:t>খ.আমন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গ.বোরো</a:t>
            </a:r>
            <a:r>
              <a:rPr lang="en-US" dirty="0"/>
              <a:t>                                                </a:t>
            </a:r>
            <a:r>
              <a:rPr lang="en-US" dirty="0" err="1"/>
              <a:t>ঘ.বিন্নি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২।’ </a:t>
            </a:r>
            <a:r>
              <a:rPr lang="en-US" dirty="0" err="1"/>
              <a:t>থামিও</a:t>
            </a:r>
            <a:r>
              <a:rPr lang="en-US" dirty="0"/>
              <a:t> </a:t>
            </a:r>
            <a:r>
              <a:rPr lang="en-US" dirty="0" err="1"/>
              <a:t>তব</a:t>
            </a:r>
            <a:r>
              <a:rPr lang="en-US" dirty="0"/>
              <a:t> </a:t>
            </a:r>
            <a:r>
              <a:rPr lang="en-US" dirty="0" err="1"/>
              <a:t>রথ-দ্বারা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বুঝানো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  <a:p>
            <a:r>
              <a:rPr lang="en-US" dirty="0"/>
              <a:t>     </a:t>
            </a:r>
          </a:p>
          <a:p>
            <a:r>
              <a:rPr lang="en-US" dirty="0"/>
              <a:t> </a:t>
            </a:r>
            <a:r>
              <a:rPr lang="en-US" dirty="0" err="1"/>
              <a:t>ক.যাত্রা</a:t>
            </a:r>
            <a:r>
              <a:rPr lang="en-US" dirty="0"/>
              <a:t> </a:t>
            </a:r>
            <a:r>
              <a:rPr lang="en-US" dirty="0" err="1"/>
              <a:t>বিরতি</a:t>
            </a:r>
            <a:r>
              <a:rPr lang="en-US" dirty="0"/>
              <a:t>                           </a:t>
            </a:r>
            <a:r>
              <a:rPr lang="en-US" dirty="0" err="1"/>
              <a:t>খ.রথ</a:t>
            </a:r>
            <a:r>
              <a:rPr lang="en-US" dirty="0"/>
              <a:t> </a:t>
            </a:r>
            <a:r>
              <a:rPr lang="en-US" dirty="0" err="1"/>
              <a:t>দেখা</a:t>
            </a:r>
            <a:endParaRPr lang="en-US" dirty="0"/>
          </a:p>
          <a:p>
            <a:r>
              <a:rPr lang="en-US" dirty="0"/>
              <a:t>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গ.গন্তব্যে</a:t>
            </a:r>
            <a:r>
              <a:rPr lang="en-US" dirty="0"/>
              <a:t> </a:t>
            </a:r>
            <a:r>
              <a:rPr lang="en-US" dirty="0" err="1"/>
              <a:t>পৌঁছানো</a:t>
            </a:r>
            <a:r>
              <a:rPr lang="en-US" dirty="0"/>
              <a:t>                   </a:t>
            </a:r>
            <a:r>
              <a:rPr lang="en-US" dirty="0" err="1"/>
              <a:t>ঘ.রথ</a:t>
            </a:r>
            <a:r>
              <a:rPr lang="en-US" dirty="0"/>
              <a:t> </a:t>
            </a:r>
            <a:r>
              <a:rPr lang="en-US" dirty="0" err="1"/>
              <a:t>চালনা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7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4762-7EEF-45A0-84CA-E705866C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মূল্যায়ন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F769-910E-4B00-B158-C59FEC6A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আমার</a:t>
            </a:r>
            <a:r>
              <a:rPr lang="en-US" sz="2400" b="1" dirty="0"/>
              <a:t> </a:t>
            </a:r>
            <a:r>
              <a:rPr lang="en-US" sz="2400" b="1" dirty="0" err="1"/>
              <a:t>বাড়ি</a:t>
            </a:r>
            <a:r>
              <a:rPr lang="en-US" sz="2400" b="1" dirty="0"/>
              <a:t> </a:t>
            </a:r>
            <a:r>
              <a:rPr lang="en-US" sz="2400" b="1" dirty="0" err="1"/>
              <a:t>কবিতায়</a:t>
            </a:r>
            <a:r>
              <a:rPr lang="en-US" sz="2400" b="1" dirty="0"/>
              <a:t> </a:t>
            </a:r>
            <a:r>
              <a:rPr lang="en-US" sz="2400" b="1" dirty="0" err="1"/>
              <a:t>কবি</a:t>
            </a:r>
            <a:r>
              <a:rPr lang="en-US" sz="2400" b="1" dirty="0"/>
              <a:t> </a:t>
            </a:r>
            <a:r>
              <a:rPr lang="en-US" sz="2400" b="1" dirty="0" err="1"/>
              <a:t>বন্ধুকে</a:t>
            </a:r>
            <a:r>
              <a:rPr lang="en-US" sz="2400" b="1" dirty="0"/>
              <a:t> </a:t>
            </a:r>
            <a:r>
              <a:rPr lang="en-US" sz="2400" b="1" dirty="0" err="1"/>
              <a:t>কোন</a:t>
            </a:r>
            <a:r>
              <a:rPr lang="en-US" sz="2400" b="1" dirty="0"/>
              <a:t> </a:t>
            </a:r>
            <a:r>
              <a:rPr lang="en-US" sz="2400" b="1" dirty="0" err="1"/>
              <a:t>ধানের</a:t>
            </a:r>
            <a:r>
              <a:rPr lang="en-US" sz="2400" b="1" dirty="0"/>
              <a:t> </a:t>
            </a:r>
            <a:r>
              <a:rPr lang="en-US" sz="2400" b="1" dirty="0" err="1"/>
              <a:t>চিঁড়া</a:t>
            </a:r>
            <a:r>
              <a:rPr lang="en-US" sz="2400" b="1" dirty="0"/>
              <a:t> </a:t>
            </a:r>
            <a:r>
              <a:rPr lang="en-US" sz="2400" b="1" dirty="0" err="1"/>
              <a:t>খেতে</a:t>
            </a:r>
            <a:r>
              <a:rPr lang="en-US" sz="2400" b="1" dirty="0"/>
              <a:t> </a:t>
            </a:r>
            <a:r>
              <a:rPr lang="en-US" sz="2400" b="1" dirty="0" err="1"/>
              <a:t>দিবেন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থামিও</a:t>
            </a:r>
            <a:r>
              <a:rPr lang="en-US" sz="2400" b="1" dirty="0"/>
              <a:t> </a:t>
            </a:r>
            <a:r>
              <a:rPr lang="en-US" sz="2400" b="1" dirty="0" err="1"/>
              <a:t>তব</a:t>
            </a:r>
            <a:r>
              <a:rPr lang="en-US" sz="2400" b="1" dirty="0"/>
              <a:t> </a:t>
            </a:r>
            <a:r>
              <a:rPr lang="en-US" sz="2400" b="1" dirty="0" err="1"/>
              <a:t>রথ</a:t>
            </a:r>
            <a:r>
              <a:rPr lang="en-US" sz="2400" b="1" dirty="0"/>
              <a:t> </a:t>
            </a:r>
            <a:r>
              <a:rPr lang="en-US" sz="2400" b="1" dirty="0" err="1"/>
              <a:t>দ্বারা</a:t>
            </a:r>
            <a:r>
              <a:rPr lang="en-US" sz="2400" b="1" dirty="0"/>
              <a:t> </a:t>
            </a:r>
            <a:r>
              <a:rPr lang="en-US" sz="2400" b="1" dirty="0" err="1"/>
              <a:t>কী</a:t>
            </a:r>
            <a:r>
              <a:rPr lang="en-US" sz="2400" b="1" dirty="0"/>
              <a:t> </a:t>
            </a:r>
            <a:r>
              <a:rPr lang="en-US" sz="2400" b="1" dirty="0" err="1"/>
              <a:t>বুঝানো</a:t>
            </a:r>
            <a:r>
              <a:rPr lang="en-US" sz="2400" b="1" dirty="0"/>
              <a:t> </a:t>
            </a:r>
            <a:r>
              <a:rPr lang="en-US" sz="2400" b="1" dirty="0" err="1"/>
              <a:t>হয়েছে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কাজলা</a:t>
            </a:r>
            <a:r>
              <a:rPr lang="en-US" sz="2400" b="1" dirty="0"/>
              <a:t> </a:t>
            </a:r>
            <a:r>
              <a:rPr lang="en-US" sz="2400" b="1" dirty="0" err="1"/>
              <a:t>দিঘির</a:t>
            </a:r>
            <a:r>
              <a:rPr lang="en-US" sz="2400" b="1" dirty="0"/>
              <a:t> </a:t>
            </a:r>
            <a:r>
              <a:rPr lang="en-US" sz="2400" b="1" dirty="0" err="1"/>
              <a:t>কাজল</a:t>
            </a:r>
            <a:r>
              <a:rPr lang="en-US" sz="2400" b="1" dirty="0"/>
              <a:t> </a:t>
            </a:r>
            <a:r>
              <a:rPr lang="en-US" sz="2400" b="1" dirty="0" err="1"/>
              <a:t>জলে</a:t>
            </a:r>
            <a:r>
              <a:rPr lang="en-US" sz="2400" b="1" dirty="0"/>
              <a:t> </a:t>
            </a:r>
            <a:r>
              <a:rPr lang="en-US" sz="2400" b="1" dirty="0" err="1"/>
              <a:t>কী</a:t>
            </a:r>
            <a:r>
              <a:rPr lang="en-US" sz="2400" b="1" dirty="0"/>
              <a:t> </a:t>
            </a:r>
            <a:r>
              <a:rPr lang="en-US" sz="2400" b="1" dirty="0" err="1"/>
              <a:t>ভাসে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আমার</a:t>
            </a:r>
            <a:r>
              <a:rPr lang="en-US" sz="2400" b="1" dirty="0"/>
              <a:t> </a:t>
            </a:r>
            <a:r>
              <a:rPr lang="en-US" sz="2400" b="1" dirty="0" err="1"/>
              <a:t>বাড়ি’কবিতায়</a:t>
            </a:r>
            <a:r>
              <a:rPr lang="en-US" sz="2400" b="1" dirty="0"/>
              <a:t> </a:t>
            </a:r>
            <a:r>
              <a:rPr lang="en-US" sz="2400" b="1" dirty="0" err="1"/>
              <a:t>কবি</a:t>
            </a:r>
            <a:r>
              <a:rPr lang="en-US" sz="2400" b="1" dirty="0"/>
              <a:t> </a:t>
            </a:r>
            <a:r>
              <a:rPr lang="en-US" sz="2400" b="1" dirty="0" err="1"/>
              <a:t>বন্ধুকে</a:t>
            </a:r>
            <a:r>
              <a:rPr lang="en-US" sz="2400" b="1" dirty="0"/>
              <a:t> </a:t>
            </a:r>
            <a:r>
              <a:rPr lang="en-US" sz="2400" b="1" dirty="0" err="1"/>
              <a:t>আমন্ত্রণ</a:t>
            </a:r>
            <a:r>
              <a:rPr lang="en-US" sz="2400" b="1" dirty="0"/>
              <a:t> </a:t>
            </a:r>
            <a:r>
              <a:rPr lang="en-US" sz="2400" b="1" dirty="0" err="1"/>
              <a:t>জানিয়েছেন</a:t>
            </a:r>
            <a:r>
              <a:rPr lang="en-US" sz="2400" b="1" dirty="0"/>
              <a:t> </a:t>
            </a:r>
            <a:r>
              <a:rPr lang="en-US" sz="2400" b="1" dirty="0" err="1"/>
              <a:t>কেন</a:t>
            </a:r>
            <a:r>
              <a:rPr lang="en-US" sz="2400" b="1" dirty="0"/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কাকে</a:t>
            </a:r>
            <a:r>
              <a:rPr lang="en-US" sz="2400" b="1" dirty="0"/>
              <a:t> </a:t>
            </a:r>
            <a:r>
              <a:rPr lang="en-US" sz="2400" b="1" dirty="0" err="1"/>
              <a:t>নিয়ে</a:t>
            </a:r>
            <a:r>
              <a:rPr lang="en-US" sz="2400" b="1" dirty="0"/>
              <a:t> </a:t>
            </a:r>
            <a:r>
              <a:rPr lang="en-US" sz="2400" b="1" dirty="0" err="1"/>
              <a:t>খেলা</a:t>
            </a:r>
            <a:r>
              <a:rPr lang="en-US" sz="2400" b="1" dirty="0"/>
              <a:t> </a:t>
            </a:r>
            <a:r>
              <a:rPr lang="en-US" sz="2400" b="1" dirty="0" err="1"/>
              <a:t>করার</a:t>
            </a:r>
            <a:r>
              <a:rPr lang="en-US" sz="2400" b="1" dirty="0"/>
              <a:t> </a:t>
            </a:r>
            <a:r>
              <a:rPr lang="en-US" sz="2400" b="1" dirty="0" err="1"/>
              <a:t>কথা</a:t>
            </a:r>
            <a:r>
              <a:rPr lang="en-US" sz="2400" b="1" dirty="0"/>
              <a:t> </a:t>
            </a:r>
            <a:r>
              <a:rPr lang="en-US" sz="2400" b="1" dirty="0" err="1"/>
              <a:t>বলা</a:t>
            </a:r>
            <a:r>
              <a:rPr lang="en-US" sz="2400" b="1" dirty="0"/>
              <a:t> </a:t>
            </a:r>
            <a:r>
              <a:rPr lang="en-US" sz="2400" b="1" dirty="0" err="1"/>
              <a:t>হয়েছে</a:t>
            </a:r>
            <a:r>
              <a:rPr lang="en-US" sz="2400" b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9544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D807-4DE4-4CBB-9238-769ABA35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2E985-F0B3-482F-929B-EBD1F9337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9592" y="2912303"/>
            <a:ext cx="3272815" cy="21765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32E0F-2501-413C-B56D-29FA889169FA}"/>
              </a:ext>
            </a:extLst>
          </p:cNvPr>
          <p:cNvSpPr txBox="1"/>
          <p:nvPr/>
        </p:nvSpPr>
        <p:spPr>
          <a:xfrm>
            <a:off x="1192696" y="1113183"/>
            <a:ext cx="1000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কবি</a:t>
            </a:r>
            <a:r>
              <a:rPr lang="en-US" sz="3600" dirty="0"/>
              <a:t> </a:t>
            </a:r>
            <a:r>
              <a:rPr lang="en-US" sz="3600" dirty="0" err="1"/>
              <a:t>বন্ধুকে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আপ্যায়ন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চান</a:t>
            </a:r>
            <a:r>
              <a:rPr lang="en-US" sz="3600" dirty="0"/>
              <a:t>  </a:t>
            </a:r>
            <a:r>
              <a:rPr lang="en-US" sz="3600" dirty="0" err="1"/>
              <a:t>তার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তালিকা</a:t>
            </a:r>
            <a:r>
              <a:rPr lang="en-US" sz="3600" dirty="0"/>
              <a:t> </a:t>
            </a:r>
            <a:r>
              <a:rPr lang="en-US" sz="3600" dirty="0" err="1"/>
              <a:t>তৈরি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আনবে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6983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15A0-884A-41DC-ADCF-BA482967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ধন্যবাদ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F3DD79-358B-448C-AC05-36AD92EC1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1690690"/>
            <a:ext cx="5190194" cy="3745541"/>
          </a:xfrm>
        </p:spPr>
      </p:pic>
    </p:spTree>
    <p:extLst>
      <p:ext uri="{BB962C8B-B14F-4D97-AF65-F5344CB8AC3E}">
        <p14:creationId xmlns:p14="http://schemas.microsoft.com/office/powerpoint/2010/main" val="2863138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D41BF-2B91-4A3B-BC07-DDEB0F26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9" y="1272209"/>
            <a:ext cx="3551583" cy="3419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17FE1-59BC-444D-AD23-3A10DE24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  <a:r>
              <a:rPr lang="en-US" sz="4400" b="1" dirty="0" err="1"/>
              <a:t>পরিচিতি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ADE8-E359-4112-8B5C-51247B27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3200" b="1" dirty="0" err="1"/>
              <a:t>শ্রেণী</a:t>
            </a:r>
            <a:r>
              <a:rPr lang="en-US" sz="3200" b="1" dirty="0"/>
              <a:t>:-</a:t>
            </a:r>
            <a:r>
              <a:rPr lang="en-US" sz="3200" b="1" dirty="0" err="1"/>
              <a:t>সপ্তম</a:t>
            </a:r>
            <a:endParaRPr lang="en-US" sz="3200" b="1" dirty="0"/>
          </a:p>
          <a:p>
            <a:pPr marL="0" indent="0" algn="r">
              <a:buNone/>
            </a:pPr>
            <a:r>
              <a:rPr lang="en-US" sz="3200" b="1" dirty="0" err="1"/>
              <a:t>বিষয়</a:t>
            </a:r>
            <a:r>
              <a:rPr lang="en-US" sz="3200" b="1" dirty="0"/>
              <a:t>:-</a:t>
            </a:r>
            <a:r>
              <a:rPr lang="en-US" sz="3200" b="1" dirty="0" err="1"/>
              <a:t>বাংলা</a:t>
            </a:r>
            <a:r>
              <a:rPr lang="en-US" sz="3200" b="1" dirty="0"/>
              <a:t> ১ম</a:t>
            </a:r>
          </a:p>
          <a:p>
            <a:pPr marL="0" indent="0" algn="r">
              <a:buNone/>
            </a:pPr>
            <a:r>
              <a:rPr lang="en-US" sz="3200" b="1" dirty="0"/>
              <a:t>(</a:t>
            </a:r>
            <a:r>
              <a:rPr lang="en-US" sz="3200" b="1" dirty="0" err="1"/>
              <a:t>সপ্তবর্ণা</a:t>
            </a:r>
            <a:r>
              <a:rPr lang="en-US" sz="3200" b="1" dirty="0"/>
              <a:t>)</a:t>
            </a:r>
          </a:p>
          <a:p>
            <a:pPr marL="0" indent="0" algn="r">
              <a:buNone/>
            </a:pPr>
            <a:r>
              <a:rPr lang="en-US" sz="3200" b="1" dirty="0" err="1"/>
              <a:t>সময়</a:t>
            </a:r>
            <a:r>
              <a:rPr lang="en-US" sz="3200" b="1" dirty="0"/>
              <a:t>:-৫০মিনিট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8307E-5FC3-48B3-A540-1B5E0753B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2016" y="-132522"/>
            <a:ext cx="927653" cy="592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6A889-8C8C-4B23-93D6-1FCC75294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32" y="1272209"/>
            <a:ext cx="2946746" cy="38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022-1DFA-49CB-B77F-409DC063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ছবিতে</a:t>
            </a:r>
            <a:r>
              <a:rPr lang="en-US" dirty="0"/>
              <a:t> 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পাচ্ছি</a:t>
            </a:r>
            <a:r>
              <a:rPr lang="en-US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775F8-B13E-422D-A6FB-51BBA46FF76D}"/>
              </a:ext>
            </a:extLst>
          </p:cNvPr>
          <p:cNvSpPr txBox="1"/>
          <p:nvPr/>
        </p:nvSpPr>
        <p:spPr>
          <a:xfrm>
            <a:off x="4797287" y="4842456"/>
            <a:ext cx="409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বাড়ি</a:t>
            </a:r>
            <a:endParaRPr lang="en-US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D7BBD1-3691-4D8B-A148-1A578E6CC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5682" y="1459858"/>
            <a:ext cx="5445309" cy="3151766"/>
          </a:xfrm>
        </p:spPr>
      </p:pic>
    </p:spTree>
    <p:extLst>
      <p:ext uri="{BB962C8B-B14F-4D97-AF65-F5344CB8AC3E}">
        <p14:creationId xmlns:p14="http://schemas.microsoft.com/office/powerpoint/2010/main" val="3258663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E968-F85E-465C-92A9-A729E6A1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F5126-E5A7-4208-8100-8EA91A428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32" y="1386957"/>
            <a:ext cx="2461799" cy="261937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96AAB-51F6-4D3B-A240-4DFAA12644D2}"/>
              </a:ext>
            </a:extLst>
          </p:cNvPr>
          <p:cNvSpPr txBox="1"/>
          <p:nvPr/>
        </p:nvSpPr>
        <p:spPr>
          <a:xfrm>
            <a:off x="7116417" y="2067340"/>
            <a:ext cx="4426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আমার</a:t>
            </a:r>
            <a:r>
              <a:rPr lang="en-US" sz="4400" dirty="0"/>
              <a:t> </a:t>
            </a:r>
            <a:r>
              <a:rPr lang="en-US" sz="4400" dirty="0" err="1"/>
              <a:t>বাড়ি</a:t>
            </a:r>
            <a:endParaRPr lang="en-US" sz="4400" dirty="0"/>
          </a:p>
          <a:p>
            <a:r>
              <a:rPr lang="en-US" sz="4400" dirty="0" err="1"/>
              <a:t>জসীমউদ্দীন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FFE6B-109F-43DB-84B7-BDD67FEA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12" y="1895061"/>
            <a:ext cx="1602478" cy="4333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9F324-4580-4059-BA72-E1D4B02FA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0619">
            <a:off x="10562135" y="4471354"/>
            <a:ext cx="1768863" cy="17688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DA0B59-67EF-4338-990D-67B0B79EF2A7}"/>
              </a:ext>
            </a:extLst>
          </p:cNvPr>
          <p:cNvCxnSpPr>
            <a:cxnSpLocks/>
          </p:cNvCxnSpPr>
          <p:nvPr/>
        </p:nvCxnSpPr>
        <p:spPr>
          <a:xfrm>
            <a:off x="5208104" y="1386957"/>
            <a:ext cx="0" cy="3171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9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6142-FA61-474F-88BD-883F0528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শিখনফল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B88E-BD2C-4CB6-91FF-9DDED37D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endParaRPr lang="en-US" dirty="0"/>
          </a:p>
          <a:p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r>
              <a:rPr lang="en-US" dirty="0"/>
              <a:t> </a:t>
            </a:r>
            <a:r>
              <a:rPr lang="en-US" dirty="0" err="1"/>
              <a:t>উল্লেখ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শুদ্ধ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শব্দার্থ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রচনা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কবিতায়</a:t>
            </a:r>
            <a:r>
              <a:rPr lang="en-US" dirty="0"/>
              <a:t> </a:t>
            </a:r>
            <a:r>
              <a:rPr lang="en-US" dirty="0" err="1"/>
              <a:t>অতিথির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যত্ন</a:t>
            </a:r>
            <a:r>
              <a:rPr lang="en-US" dirty="0"/>
              <a:t> </a:t>
            </a:r>
            <a:r>
              <a:rPr lang="en-US" dirty="0" err="1"/>
              <a:t>নেওয়া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263E0-AFE9-4131-9F76-C7B0E1F9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628">
            <a:off x="9848497" y="3396985"/>
            <a:ext cx="2300964" cy="30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8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C046A-4400-4B07-AF2B-7110F5E68F86}"/>
              </a:ext>
            </a:extLst>
          </p:cNvPr>
          <p:cNvSpPr txBox="1"/>
          <p:nvPr/>
        </p:nvSpPr>
        <p:spPr>
          <a:xfrm>
            <a:off x="4757530" y="543339"/>
            <a:ext cx="284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কবি</a:t>
            </a:r>
            <a:r>
              <a:rPr lang="en-US" sz="3200" b="1" dirty="0"/>
              <a:t> </a:t>
            </a:r>
            <a:r>
              <a:rPr lang="en-US" sz="3200" b="1" dirty="0" err="1"/>
              <a:t>পরিচিতি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572E6-579F-444B-B9E1-ABB75D9161F1}"/>
              </a:ext>
            </a:extLst>
          </p:cNvPr>
          <p:cNvSpPr txBox="1"/>
          <p:nvPr/>
        </p:nvSpPr>
        <p:spPr>
          <a:xfrm>
            <a:off x="5274365" y="1364974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জসীম</a:t>
            </a:r>
            <a:r>
              <a:rPr lang="en-US" dirty="0"/>
              <a:t> উদ্দিন১৯০৩খৃষ্টাব্দে </a:t>
            </a:r>
            <a:r>
              <a:rPr lang="en-US" dirty="0" err="1"/>
              <a:t>ফরিদপুর</a:t>
            </a:r>
            <a:r>
              <a:rPr lang="en-US" dirty="0"/>
              <a:t> </a:t>
            </a:r>
            <a:r>
              <a:rPr lang="en-US" dirty="0" err="1"/>
              <a:t>জেলায়</a:t>
            </a:r>
            <a:r>
              <a:rPr lang="en-US" dirty="0"/>
              <a:t> </a:t>
            </a:r>
            <a:r>
              <a:rPr lang="en-US" dirty="0" err="1"/>
              <a:t>তাম্বুল</a:t>
            </a:r>
            <a:r>
              <a:rPr lang="en-US" dirty="0"/>
              <a:t> </a:t>
            </a:r>
            <a:r>
              <a:rPr lang="en-US" dirty="0" err="1"/>
              <a:t>খানা</a:t>
            </a:r>
            <a:r>
              <a:rPr lang="en-US" dirty="0"/>
              <a:t> </a:t>
            </a:r>
            <a:r>
              <a:rPr lang="en-US" dirty="0" err="1"/>
              <a:t>গ্রামে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 </a:t>
            </a:r>
            <a:r>
              <a:rPr lang="en-US" dirty="0" err="1"/>
              <a:t>গ্রহন</a:t>
            </a:r>
            <a:r>
              <a:rPr lang="en-US" dirty="0"/>
              <a:t> </a:t>
            </a:r>
            <a:r>
              <a:rPr lang="en-US" dirty="0" err="1"/>
              <a:t>করেন।তার</a:t>
            </a:r>
            <a:r>
              <a:rPr lang="en-US" dirty="0"/>
              <a:t> </a:t>
            </a:r>
            <a:r>
              <a:rPr lang="en-US" dirty="0" err="1"/>
              <a:t>কবিতায়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পল্লীর</a:t>
            </a:r>
            <a:r>
              <a:rPr lang="en-US" dirty="0"/>
              <a:t> </a:t>
            </a:r>
            <a:r>
              <a:rPr lang="en-US" dirty="0" err="1"/>
              <a:t>মানুষ</a:t>
            </a:r>
            <a:r>
              <a:rPr lang="en-US" dirty="0"/>
              <a:t> ও </a:t>
            </a:r>
            <a:r>
              <a:rPr lang="en-US" dirty="0" err="1"/>
              <a:t>প্রকৃতির</a:t>
            </a:r>
            <a:r>
              <a:rPr lang="en-US" dirty="0"/>
              <a:t> </a:t>
            </a:r>
            <a:r>
              <a:rPr lang="en-US" dirty="0" err="1"/>
              <a:t>সহজ</a:t>
            </a:r>
            <a:r>
              <a:rPr lang="en-US" dirty="0"/>
              <a:t> </a:t>
            </a:r>
            <a:r>
              <a:rPr lang="en-US" dirty="0" err="1"/>
              <a:t>সুন্দর</a:t>
            </a:r>
            <a:r>
              <a:rPr lang="en-US" dirty="0"/>
              <a:t> </a:t>
            </a:r>
            <a:r>
              <a:rPr lang="en-US" dirty="0" err="1"/>
              <a:t>রূপটি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পাই</a:t>
            </a:r>
            <a:r>
              <a:rPr lang="en-US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02060-9D6B-4ADA-ADCB-78BFD8D97B3F}"/>
              </a:ext>
            </a:extLst>
          </p:cNvPr>
          <p:cNvSpPr txBox="1"/>
          <p:nvPr/>
        </p:nvSpPr>
        <p:spPr>
          <a:xfrm>
            <a:off x="5360504" y="2321291"/>
            <a:ext cx="3074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পল্লীর</a:t>
            </a:r>
            <a:r>
              <a:rPr lang="en-US" dirty="0"/>
              <a:t> </a:t>
            </a:r>
            <a:r>
              <a:rPr lang="en-US" dirty="0" err="1"/>
              <a:t>মাটি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সঙ্গে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হৃদয়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মিশে</a:t>
            </a:r>
            <a:r>
              <a:rPr lang="en-US" dirty="0"/>
              <a:t> </a:t>
            </a:r>
            <a:r>
              <a:rPr lang="en-US" dirty="0" err="1"/>
              <a:t>আছে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F4D9B-3EDF-4EAA-9CE8-5FCBC847081D}"/>
              </a:ext>
            </a:extLst>
          </p:cNvPr>
          <p:cNvSpPr txBox="1"/>
          <p:nvPr/>
        </p:nvSpPr>
        <p:spPr>
          <a:xfrm>
            <a:off x="5274365" y="3277608"/>
            <a:ext cx="375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উল্লেখযোগ্য</a:t>
            </a:r>
            <a:r>
              <a:rPr lang="en-US" dirty="0"/>
              <a:t> </a:t>
            </a:r>
            <a:r>
              <a:rPr lang="en-US" dirty="0" err="1"/>
              <a:t>কাহিনিকাব্য</a:t>
            </a:r>
            <a:r>
              <a:rPr lang="en-US" dirty="0"/>
              <a:t> </a:t>
            </a:r>
            <a:r>
              <a:rPr lang="en-US" dirty="0" err="1"/>
              <a:t>নক্সী</a:t>
            </a:r>
            <a:r>
              <a:rPr lang="en-US" dirty="0"/>
              <a:t> </a:t>
            </a:r>
            <a:r>
              <a:rPr lang="en-US" dirty="0" err="1"/>
              <a:t>কাঁতার</a:t>
            </a:r>
            <a:r>
              <a:rPr lang="en-US" dirty="0"/>
              <a:t>  </a:t>
            </a:r>
            <a:r>
              <a:rPr lang="en-US" dirty="0" err="1"/>
              <a:t>মাঠ</a:t>
            </a:r>
            <a:r>
              <a:rPr lang="en-US" dirty="0"/>
              <a:t> </a:t>
            </a:r>
            <a:r>
              <a:rPr lang="en-US" dirty="0" err="1"/>
              <a:t>সোজন</a:t>
            </a:r>
            <a:r>
              <a:rPr lang="en-US" dirty="0"/>
              <a:t> </a:t>
            </a:r>
            <a:r>
              <a:rPr lang="en-US" dirty="0" err="1"/>
              <a:t>বাদিয়ার</a:t>
            </a:r>
            <a:r>
              <a:rPr lang="en-US" dirty="0"/>
              <a:t> </a:t>
            </a:r>
            <a:r>
              <a:rPr lang="en-US" dirty="0" err="1"/>
              <a:t>ঘাট;কাব্যগ্রন্থ:রাখালী</a:t>
            </a:r>
            <a:r>
              <a:rPr lang="en-US" dirty="0"/>
              <a:t> ,</a:t>
            </a:r>
            <a:r>
              <a:rPr lang="en-US" dirty="0" err="1"/>
              <a:t>বালুচর,মাটির</a:t>
            </a:r>
            <a:r>
              <a:rPr lang="en-US" dirty="0"/>
              <a:t> </a:t>
            </a:r>
            <a:r>
              <a:rPr lang="en-US" dirty="0" err="1"/>
              <a:t>কান্না,নাটক</a:t>
            </a:r>
            <a:r>
              <a:rPr lang="en-US" dirty="0"/>
              <a:t> </a:t>
            </a:r>
            <a:r>
              <a:rPr lang="en-US" dirty="0" err="1"/>
              <a:t>বেদের</a:t>
            </a:r>
            <a:r>
              <a:rPr lang="en-US" dirty="0"/>
              <a:t> </a:t>
            </a:r>
            <a:r>
              <a:rPr lang="en-US" dirty="0" err="1"/>
              <a:t>মেয়ে</a:t>
            </a:r>
            <a:r>
              <a:rPr lang="en-US" dirty="0"/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66880-08BA-42B2-8259-A67E7C15FF62}"/>
              </a:ext>
            </a:extLst>
          </p:cNvPr>
          <p:cNvSpPr txBox="1"/>
          <p:nvPr/>
        </p:nvSpPr>
        <p:spPr>
          <a:xfrm>
            <a:off x="5141843" y="4633147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তাঁর</a:t>
            </a:r>
            <a:r>
              <a:rPr lang="en-US" dirty="0"/>
              <a:t> </a:t>
            </a:r>
            <a:r>
              <a:rPr lang="en-US" dirty="0" err="1"/>
              <a:t>শিশুতোষ</a:t>
            </a:r>
            <a:r>
              <a:rPr lang="en-US" dirty="0"/>
              <a:t> </a:t>
            </a:r>
            <a:r>
              <a:rPr lang="en-US" dirty="0" err="1"/>
              <a:t>গ্রন্থের</a:t>
            </a:r>
            <a:r>
              <a:rPr lang="en-US" dirty="0"/>
              <a:t> </a:t>
            </a:r>
            <a:r>
              <a:rPr lang="en-US" dirty="0" err="1"/>
              <a:t>মধ্য</a:t>
            </a:r>
            <a:r>
              <a:rPr lang="en-US" dirty="0"/>
              <a:t> </a:t>
            </a:r>
            <a:r>
              <a:rPr lang="en-US" dirty="0" err="1"/>
              <a:t>রয়েছে</a:t>
            </a:r>
            <a:r>
              <a:rPr lang="en-US" dirty="0"/>
              <a:t> ‘</a:t>
            </a:r>
            <a:r>
              <a:rPr lang="en-US" dirty="0" err="1"/>
              <a:t>হাসু</a:t>
            </a:r>
            <a:r>
              <a:rPr lang="en-US" dirty="0"/>
              <a:t>’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পয়সার</a:t>
            </a:r>
            <a:r>
              <a:rPr lang="en-US" dirty="0"/>
              <a:t> </a:t>
            </a:r>
            <a:r>
              <a:rPr lang="en-US" dirty="0" err="1"/>
              <a:t>বাঁশী</a:t>
            </a:r>
            <a:r>
              <a:rPr lang="en-US" dirty="0"/>
              <a:t> </a:t>
            </a:r>
            <a:r>
              <a:rPr lang="en-US" dirty="0" err="1"/>
              <a:t>ডালিমকুমার</a:t>
            </a:r>
            <a:r>
              <a:rPr lang="en-US" dirty="0"/>
              <a:t> ।১৯৭৬ </a:t>
            </a:r>
            <a:r>
              <a:rPr lang="en-US" dirty="0" err="1"/>
              <a:t>খৃষ্টাব্দে</a:t>
            </a:r>
            <a:r>
              <a:rPr lang="en-US" dirty="0"/>
              <a:t>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ঢাকায়</a:t>
            </a:r>
            <a:r>
              <a:rPr lang="en-US" dirty="0"/>
              <a:t> </a:t>
            </a:r>
            <a:r>
              <a:rPr lang="en-US" dirty="0" err="1"/>
              <a:t>মৃত্যু</a:t>
            </a:r>
            <a:r>
              <a:rPr lang="en-US" dirty="0"/>
              <a:t> </a:t>
            </a:r>
            <a:r>
              <a:rPr lang="en-US" dirty="0" err="1"/>
              <a:t>বরণ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2F09A-41AA-4253-81CD-5AB4818EFE1F}"/>
              </a:ext>
            </a:extLst>
          </p:cNvPr>
          <p:cNvSpPr txBox="1"/>
          <p:nvPr/>
        </p:nvSpPr>
        <p:spPr>
          <a:xfrm>
            <a:off x="1073426" y="1193801"/>
            <a:ext cx="22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তোমরা</a:t>
            </a:r>
            <a:r>
              <a:rPr lang="en-US" sz="2000" b="1" dirty="0"/>
              <a:t> </a:t>
            </a:r>
            <a:r>
              <a:rPr lang="en-US" sz="2000" b="1" dirty="0" err="1"/>
              <a:t>কি</a:t>
            </a:r>
            <a:r>
              <a:rPr lang="en-US" sz="2000" b="1" dirty="0"/>
              <a:t> </a:t>
            </a:r>
            <a:r>
              <a:rPr lang="en-US" sz="2000" b="1" dirty="0" err="1"/>
              <a:t>তাঁকে</a:t>
            </a:r>
            <a:r>
              <a:rPr lang="en-US" sz="2000" b="1" dirty="0"/>
              <a:t> </a:t>
            </a:r>
            <a:r>
              <a:rPr lang="en-US" sz="2000" b="1" dirty="0" err="1"/>
              <a:t>চিন</a:t>
            </a:r>
            <a:r>
              <a:rPr lang="en-US" sz="2000" b="1" dirty="0"/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E79E7-51DD-422F-B9E5-BB49D2371B6F}"/>
              </a:ext>
            </a:extLst>
          </p:cNvPr>
          <p:cNvSpPr txBox="1"/>
          <p:nvPr/>
        </p:nvSpPr>
        <p:spPr>
          <a:xfrm>
            <a:off x="1073426" y="4969564"/>
            <a:ext cx="193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তিনি</a:t>
            </a:r>
            <a:r>
              <a:rPr lang="en-US" sz="2000" b="1" dirty="0"/>
              <a:t> </a:t>
            </a:r>
            <a:r>
              <a:rPr lang="en-US" sz="2000" b="1" dirty="0" err="1"/>
              <a:t>কবি</a:t>
            </a:r>
            <a:endParaRPr lang="en-US" sz="2000" b="1" dirty="0"/>
          </a:p>
          <a:p>
            <a:r>
              <a:rPr lang="en-US" sz="2000" b="1" dirty="0" err="1"/>
              <a:t>জসীম</a:t>
            </a:r>
            <a:r>
              <a:rPr lang="en-US" sz="2000" b="1" dirty="0"/>
              <a:t> </a:t>
            </a:r>
            <a:r>
              <a:rPr lang="en-US" sz="2000" b="1" dirty="0" err="1"/>
              <a:t>উদ্দিন</a:t>
            </a:r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F394D-E791-4E66-B458-9904ED30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321291"/>
            <a:ext cx="1934818" cy="21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B0C3-622B-4FE5-94D3-4BE42959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/>
              <a:t>একক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F32F-33DA-4C84-8FF2-4ED8D296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7"/>
            <a:ext cx="10515600" cy="5811835"/>
          </a:xfrm>
        </p:spPr>
        <p:txBody>
          <a:bodyPr anchor="b"/>
          <a:lstStyle/>
          <a:p>
            <a:pPr algn="ctr"/>
            <a:r>
              <a:rPr lang="en-US" b="1" dirty="0" err="1"/>
              <a:t>কবি</a:t>
            </a:r>
            <a:r>
              <a:rPr lang="en-US" b="1" dirty="0"/>
              <a:t> </a:t>
            </a:r>
            <a:r>
              <a:rPr lang="en-US" b="1" dirty="0" err="1"/>
              <a:t>জসীম</a:t>
            </a:r>
            <a:r>
              <a:rPr lang="en-US" b="1" dirty="0"/>
              <a:t> </a:t>
            </a:r>
            <a:r>
              <a:rPr lang="en-US" b="1" dirty="0" err="1"/>
              <a:t>উদ্দিন</a:t>
            </a:r>
            <a:r>
              <a:rPr lang="en-US" b="1" dirty="0"/>
              <a:t> </a:t>
            </a:r>
            <a:r>
              <a:rPr lang="en-US" b="1" dirty="0" err="1"/>
              <a:t>কোন</a:t>
            </a:r>
            <a:r>
              <a:rPr lang="en-US" b="1" dirty="0"/>
              <a:t> </a:t>
            </a:r>
            <a:r>
              <a:rPr lang="en-US" b="1" dirty="0" err="1"/>
              <a:t>গ্রামে</a:t>
            </a:r>
            <a:r>
              <a:rPr lang="en-US" b="1" dirty="0"/>
              <a:t> </a:t>
            </a:r>
            <a:r>
              <a:rPr lang="en-US" b="1" dirty="0" err="1"/>
              <a:t>জন্ম</a:t>
            </a:r>
            <a:r>
              <a:rPr lang="en-US" b="1" dirty="0"/>
              <a:t> </a:t>
            </a:r>
            <a:r>
              <a:rPr lang="en-US" b="1" dirty="0" err="1"/>
              <a:t>গ্রহন</a:t>
            </a:r>
            <a:r>
              <a:rPr lang="en-US" b="1" dirty="0"/>
              <a:t> </a:t>
            </a:r>
            <a:r>
              <a:rPr lang="en-US" b="1" dirty="0" err="1"/>
              <a:t>করেন</a:t>
            </a:r>
            <a:r>
              <a:rPr lang="en-US" b="1" dirty="0"/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41274-CD71-487A-AD53-BBB1AF5A1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63757"/>
            <a:ext cx="2835965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595</Words>
  <Application>Microsoft Office PowerPoint</Application>
  <PresentationFormat>Widescreen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আজকের পাঠে সবাইকে স্বাগত…………</vt:lpstr>
      <vt:lpstr>PowerPoint Presentation</vt:lpstr>
      <vt:lpstr>শিক্ষক পরিচিতি</vt:lpstr>
      <vt:lpstr>পাঠ পরিচিতি</vt:lpstr>
      <vt:lpstr>ছবিতে  কী দেখতে পাচ্ছি ?</vt:lpstr>
      <vt:lpstr>আজকের পাঠ</vt:lpstr>
      <vt:lpstr>শিখনফল</vt:lpstr>
      <vt:lpstr>PowerPoint Presentation</vt:lpstr>
      <vt:lpstr>একক কাজ</vt:lpstr>
      <vt:lpstr>আদর্শ পাঠ</vt:lpstr>
      <vt:lpstr>সরব পাঠ</vt:lpstr>
      <vt:lpstr>এসো শব্দের অর্থ গুলো জেনে নিই</vt:lpstr>
      <vt:lpstr>শব্দার্থ</vt:lpstr>
      <vt:lpstr>শব্দার্থ</vt:lpstr>
      <vt:lpstr>শব্দার্থ</vt:lpstr>
      <vt:lpstr>শব্দার্থ</vt:lpstr>
      <vt:lpstr>জোড়ায় কাজ</vt:lpstr>
      <vt:lpstr>পাঠ বিশ্লেষণ</vt:lpstr>
      <vt:lpstr>আমার বাড়ি যাইও ভোমর,  বসতে দেব পিঁড়ে,</vt:lpstr>
      <vt:lpstr>জলপান যে করতে দেব  শালি ধানের চিঁড়ে।</vt:lpstr>
      <vt:lpstr>শালিধানের চিঁড়ে দেব,  বিন্নি ধানের খই ,</vt:lpstr>
      <vt:lpstr>বাড়ির গাছের কবরি কলা,  গামছা বাঁধা দই।</vt:lpstr>
      <vt:lpstr>আম কাঁঠালের বনের ধারে  শুয়ো আঁচল পাতি,</vt:lpstr>
      <vt:lpstr>গাছের ছায়া দুলিয়ে বাতাস  করব সারা রাতি।</vt:lpstr>
      <vt:lpstr>চাঁদমুখে তোর চাঁদের চুমো  মাখিয়ে দেব সুখে,</vt:lpstr>
      <vt:lpstr>তারা ফুলের মালা গাঁথি,  জড়িয়ে দেব বুকে।</vt:lpstr>
      <vt:lpstr>গাই দোহনের শব্দ শুনি  জেগো সকাল বেলা,</vt:lpstr>
      <vt:lpstr>সারাটা দিন তোমায় লয়ে  করব  আমি খেলা।</vt:lpstr>
      <vt:lpstr>আমার বাড়ির ডালিম গাছে  ডালিম ফুলের হাসি,</vt:lpstr>
      <vt:lpstr>কাজলা দিঘির কাজল জলে  হাঁসগুলো যায় ভাসি।</vt:lpstr>
      <vt:lpstr>আমার বাড়ি যাইও ভোমর,  এই বরাবর পথ,</vt:lpstr>
      <vt:lpstr>মৌরি ফুলের গন্ধ শুঁকে  থামিও তব রথ।</vt:lpstr>
      <vt:lpstr>দলগত কাজ</vt:lpstr>
      <vt:lpstr>PowerPoint Presentation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computer</dc:creator>
  <cp:lastModifiedBy>asus computer</cp:lastModifiedBy>
  <cp:revision>79</cp:revision>
  <dcterms:created xsi:type="dcterms:W3CDTF">2021-02-12T10:00:42Z</dcterms:created>
  <dcterms:modified xsi:type="dcterms:W3CDTF">2021-02-18T06:40:29Z</dcterms:modified>
</cp:coreProperties>
</file>